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58" r:id="rId2"/>
    <p:sldId id="259" r:id="rId3"/>
    <p:sldId id="257" r:id="rId4"/>
    <p:sldId id="260" r:id="rId5"/>
    <p:sldId id="287" r:id="rId6"/>
    <p:sldId id="262" r:id="rId7"/>
    <p:sldId id="263" r:id="rId8"/>
    <p:sldId id="264" r:id="rId9"/>
    <p:sldId id="265" r:id="rId10"/>
    <p:sldId id="266" r:id="rId11"/>
    <p:sldId id="280" r:id="rId12"/>
    <p:sldId id="281" r:id="rId13"/>
    <p:sldId id="267" r:id="rId14"/>
    <p:sldId id="286" r:id="rId15"/>
    <p:sldId id="285" r:id="rId16"/>
    <p:sldId id="268" r:id="rId17"/>
    <p:sldId id="282" r:id="rId18"/>
    <p:sldId id="269" r:id="rId19"/>
    <p:sldId id="270" r:id="rId20"/>
    <p:sldId id="271" r:id="rId21"/>
    <p:sldId id="272" r:id="rId22"/>
    <p:sldId id="283" r:id="rId23"/>
    <p:sldId id="274" r:id="rId24"/>
    <p:sldId id="275" r:id="rId25"/>
    <p:sldId id="276" r:id="rId26"/>
    <p:sldId id="277" r:id="rId27"/>
    <p:sldId id="278" r:id="rId28"/>
    <p:sldId id="288" r:id="rId29"/>
    <p:sldId id="279" r:id="rId30"/>
    <p:sldId id="284" r:id="rId31"/>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52C4794A-2EEC-44FC-B604-26E28CD12146}" type="datetimeFigureOut">
              <a:rPr lang="ru-RU" smtClean="0"/>
              <a:pPr/>
              <a:t>28.02.2025</a:t>
            </a:fld>
            <a:endParaRPr lang="ru-RU"/>
          </a:p>
        </p:txBody>
      </p:sp>
      <p:sp>
        <p:nvSpPr>
          <p:cNvPr id="4" name="Нижний колонтитул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CC8B996-E0F3-4710-B7F3-346C8B6A0457}" type="slidenum">
              <a:rPr lang="ru-RU" smtClean="0"/>
              <a:pPr/>
              <a:t>‹#›</a:t>
            </a:fld>
            <a:endParaRPr lang="ru-RU"/>
          </a:p>
        </p:txBody>
      </p:sp>
    </p:spTree>
    <p:extLst>
      <p:ext uri="{BB962C8B-B14F-4D97-AF65-F5344CB8AC3E}">
        <p14:creationId xmlns:p14="http://schemas.microsoft.com/office/powerpoint/2010/main" val="3078386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28.02.2025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28.02.2025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channel/UCBzyjL54sH2zSDe2gz9mAVQ"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611560" y="1628800"/>
            <a:ext cx="8136904" cy="1712232"/>
          </a:xfrm>
        </p:spPr>
        <p:txBody>
          <a:bodyPr>
            <a:normAutofit fontScale="85000" lnSpcReduction="20000"/>
          </a:bodyPr>
          <a:lstStyle/>
          <a:p>
            <a:r>
              <a:rPr lang="ru-RU" sz="3800" dirty="0" smtClean="0">
                <a:solidFill>
                  <a:schemeClr val="tx1">
                    <a:lumMod val="85000"/>
                    <a:lumOff val="15000"/>
                  </a:schemeClr>
                </a:solidFill>
                <a:latin typeface="Times New Roman" pitchFamily="18" charset="0"/>
                <a:cs typeface="Times New Roman" pitchFamily="18" charset="0"/>
              </a:rPr>
              <a:t>ТЕМА:</a:t>
            </a:r>
            <a:endParaRPr lang="ru-RU" sz="3800" dirty="0" smtClean="0">
              <a:solidFill>
                <a:schemeClr val="tx1">
                  <a:lumMod val="85000"/>
                  <a:lumOff val="15000"/>
                </a:schemeClr>
              </a:solidFill>
              <a:latin typeface="Times New Roman" pitchFamily="18" charset="0"/>
              <a:cs typeface="Times New Roman" pitchFamily="18" charset="0"/>
            </a:endParaRPr>
          </a:p>
          <a:p>
            <a:endParaRPr lang="ru-RU" sz="2400" dirty="0" smtClean="0">
              <a:solidFill>
                <a:schemeClr val="tx1">
                  <a:lumMod val="85000"/>
                  <a:lumOff val="15000"/>
                </a:schemeClr>
              </a:solidFill>
              <a:latin typeface="Times New Roman" pitchFamily="18" charset="0"/>
              <a:cs typeface="Times New Roman" pitchFamily="18" charset="0"/>
            </a:endParaRPr>
          </a:p>
          <a:p>
            <a:r>
              <a:rPr lang="ru-RU" dirty="0">
                <a:solidFill>
                  <a:schemeClr val="tx1">
                    <a:lumMod val="85000"/>
                    <a:lumOff val="15000"/>
                  </a:schemeClr>
                </a:solidFill>
                <a:latin typeface="Times New Roman" pitchFamily="18" charset="0"/>
                <a:cs typeface="Times New Roman" pitchFamily="18" charset="0"/>
              </a:rPr>
              <a:t>«</a:t>
            </a:r>
            <a:r>
              <a:rPr lang="ru-RU" dirty="0" err="1">
                <a:solidFill>
                  <a:schemeClr val="tx1">
                    <a:lumMod val="85000"/>
                    <a:lumOff val="15000"/>
                  </a:schemeClr>
                </a:solidFill>
                <a:latin typeface="Times New Roman" pitchFamily="18" charset="0"/>
                <a:cs typeface="Times New Roman" pitchFamily="18" charset="0"/>
              </a:rPr>
              <a:t>Гайд</a:t>
            </a:r>
            <a:r>
              <a:rPr lang="ru-RU" dirty="0">
                <a:solidFill>
                  <a:schemeClr val="tx1">
                    <a:lumMod val="85000"/>
                    <a:lumOff val="15000"/>
                  </a:schemeClr>
                </a:solidFill>
                <a:latin typeface="Times New Roman" pitchFamily="18" charset="0"/>
                <a:cs typeface="Times New Roman" pitchFamily="18" charset="0"/>
              </a:rPr>
              <a:t> по дополнительной </a:t>
            </a:r>
          </a:p>
          <a:p>
            <a:r>
              <a:rPr lang="ru-RU" dirty="0">
                <a:solidFill>
                  <a:schemeClr val="tx1">
                    <a:lumMod val="85000"/>
                    <a:lumOff val="15000"/>
                  </a:schemeClr>
                </a:solidFill>
                <a:latin typeface="Times New Roman" pitchFamily="18" charset="0"/>
                <a:cs typeface="Times New Roman" pitchFamily="18" charset="0"/>
              </a:rPr>
              <a:t>общеобразовательной общеразвивающей программе» </a:t>
            </a:r>
            <a:endParaRPr lang="ru-RU" dirty="0">
              <a:solidFill>
                <a:schemeClr val="tx1">
                  <a:lumMod val="85000"/>
                  <a:lumOff val="15000"/>
                </a:schemeClr>
              </a:solidFill>
              <a:latin typeface="Times New Roman" pitchFamily="18" charset="0"/>
              <a:cs typeface="Times New Roman" pitchFamily="18" charset="0"/>
            </a:endParaRPr>
          </a:p>
        </p:txBody>
      </p:sp>
      <p:sp>
        <p:nvSpPr>
          <p:cNvPr id="5" name="Подзаголовок 2"/>
          <p:cNvSpPr txBox="1">
            <a:spLocks/>
          </p:cNvSpPr>
          <p:nvPr/>
        </p:nvSpPr>
        <p:spPr>
          <a:xfrm>
            <a:off x="2357422" y="5929330"/>
            <a:ext cx="4375621" cy="5802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1600" dirty="0" smtClean="0">
                <a:solidFill>
                  <a:schemeClr val="tx1">
                    <a:lumMod val="85000"/>
                    <a:lumOff val="15000"/>
                  </a:schemeClr>
                </a:solidFill>
                <a:latin typeface="Times New Roman" pitchFamily="18" charset="0"/>
                <a:cs typeface="Times New Roman" pitchFamily="18" charset="0"/>
              </a:rPr>
              <a:t>Пенза – 2025 г.</a:t>
            </a:r>
            <a:endParaRPr lang="ru-RU" sz="1600" dirty="0">
              <a:solidFill>
                <a:schemeClr val="tx1">
                  <a:lumMod val="85000"/>
                  <a:lumOff val="15000"/>
                </a:schemeClr>
              </a:solidFill>
              <a:latin typeface="Times New Roman" pitchFamily="18" charset="0"/>
              <a:cs typeface="Times New Roman" pitchFamily="18" charset="0"/>
            </a:endParaRPr>
          </a:p>
        </p:txBody>
      </p:sp>
      <p:sp>
        <p:nvSpPr>
          <p:cNvPr id="6" name="TextBox 5"/>
          <p:cNvSpPr txBox="1"/>
          <p:nvPr/>
        </p:nvSpPr>
        <p:spPr>
          <a:xfrm>
            <a:off x="5292080" y="4357694"/>
            <a:ext cx="3351886" cy="523220"/>
          </a:xfrm>
          <a:prstGeom prst="rect">
            <a:avLst/>
          </a:prstGeom>
          <a:noFill/>
        </p:spPr>
        <p:txBody>
          <a:bodyPr wrap="square" rtlCol="0">
            <a:spAutoFit/>
          </a:bodyPr>
          <a:lstStyle/>
          <a:p>
            <a:r>
              <a:rPr lang="ru-RU" sz="1400" b="1" dirty="0" smtClean="0">
                <a:solidFill>
                  <a:schemeClr val="tx1">
                    <a:lumMod val="85000"/>
                    <a:lumOff val="15000"/>
                  </a:schemeClr>
                </a:solidFill>
                <a:latin typeface="Times New Roman" pitchFamily="18" charset="0"/>
                <a:cs typeface="Times New Roman" pitchFamily="18" charset="0"/>
              </a:rPr>
              <a:t>Подготовил</a:t>
            </a:r>
            <a:r>
              <a:rPr lang="ru-RU" sz="1400" b="1" dirty="0" smtClean="0">
                <a:solidFill>
                  <a:schemeClr val="tx1">
                    <a:lumMod val="85000"/>
                    <a:lumOff val="15000"/>
                  </a:schemeClr>
                </a:solidFill>
                <a:latin typeface="Times New Roman" pitchFamily="18" charset="0"/>
                <a:cs typeface="Times New Roman" pitchFamily="18" charset="0"/>
              </a:rPr>
              <a:t>а Ляхова </a:t>
            </a:r>
            <a:r>
              <a:rPr lang="ru-RU" sz="1400" b="1" dirty="0">
                <a:solidFill>
                  <a:schemeClr val="tx1">
                    <a:lumMod val="85000"/>
                    <a:lumOff val="15000"/>
                  </a:schemeClr>
                </a:solidFill>
                <a:latin typeface="Times New Roman" pitchFamily="18" charset="0"/>
                <a:cs typeface="Times New Roman" pitchFamily="18" charset="0"/>
              </a:rPr>
              <a:t>М.П</a:t>
            </a:r>
            <a:r>
              <a:rPr lang="ru-RU" sz="1400" b="1" dirty="0" smtClean="0">
                <a:solidFill>
                  <a:schemeClr val="tx1">
                    <a:lumMod val="85000"/>
                    <a:lumOff val="15000"/>
                  </a:schemeClr>
                </a:solidFill>
                <a:latin typeface="Times New Roman" pitchFamily="18" charset="0"/>
                <a:cs typeface="Times New Roman" pitchFamily="18" charset="0"/>
              </a:rPr>
              <a:t>., </a:t>
            </a:r>
          </a:p>
          <a:p>
            <a:r>
              <a:rPr lang="ru-RU" sz="1400" dirty="0" smtClean="0">
                <a:solidFill>
                  <a:schemeClr val="tx1">
                    <a:lumMod val="85000"/>
                    <a:lumOff val="15000"/>
                  </a:schemeClr>
                </a:solidFill>
                <a:latin typeface="Times New Roman" pitchFamily="18" charset="0"/>
                <a:cs typeface="Times New Roman" pitchFamily="18" charset="0"/>
              </a:rPr>
              <a:t>старший </a:t>
            </a:r>
            <a:r>
              <a:rPr lang="ru-RU" sz="1400" dirty="0" smtClean="0">
                <a:solidFill>
                  <a:schemeClr val="tx1">
                    <a:lumMod val="85000"/>
                    <a:lumOff val="15000"/>
                  </a:schemeClr>
                </a:solidFill>
                <a:latin typeface="Times New Roman" pitchFamily="18" charset="0"/>
                <a:cs typeface="Times New Roman" pitchFamily="18" charset="0"/>
              </a:rPr>
              <a:t>методист Центра «Ключевский»</a:t>
            </a:r>
            <a:endParaRPr lang="ru-RU" sz="1400" b="1" dirty="0" smtClean="0">
              <a:solidFill>
                <a:schemeClr val="tx1">
                  <a:lumMod val="85000"/>
                  <a:lumOff val="15000"/>
                </a:schemeClr>
              </a:solidFill>
              <a:latin typeface="Times New Roman" pitchFamily="18" charset="0"/>
              <a:cs typeface="Times New Roman" pitchFamily="18" charset="0"/>
            </a:endParaRPr>
          </a:p>
        </p:txBody>
      </p:sp>
      <p:pic>
        <p:nvPicPr>
          <p:cNvPr id="7" name="Рисунок 6" descr="126145609_21_vek.jpg"/>
          <p:cNvPicPr>
            <a:picLocks noChangeAspect="1"/>
          </p:cNvPicPr>
          <p:nvPr/>
        </p:nvPicPr>
        <p:blipFill>
          <a:blip r:embed="rId2"/>
          <a:stretch>
            <a:fillRect/>
          </a:stretch>
        </p:blipFill>
        <p:spPr>
          <a:xfrm>
            <a:off x="785786" y="3500438"/>
            <a:ext cx="3703882" cy="1857388"/>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1331640" y="335213"/>
            <a:ext cx="6882558" cy="523220"/>
          </a:xfrm>
          <a:prstGeom prst="rect">
            <a:avLst/>
          </a:prstGeom>
          <a:noFill/>
        </p:spPr>
        <p:txBody>
          <a:bodyPr wrap="square" rtlCol="0">
            <a:spAutoFit/>
          </a:bodyPr>
          <a:lstStyle/>
          <a:p>
            <a:pPr algn="ctr"/>
            <a:r>
              <a:rPr lang="ru-RU" sz="1400" b="1" dirty="0" smtClean="0">
                <a:solidFill>
                  <a:schemeClr val="tx1">
                    <a:lumMod val="85000"/>
                    <a:lumOff val="15000"/>
                  </a:schemeClr>
                </a:solidFill>
                <a:latin typeface="Times New Roman" pitchFamily="18" charset="0"/>
                <a:cs typeface="Times New Roman" pitchFamily="18" charset="0"/>
              </a:rPr>
              <a:t>Региональный центр выявления и поддержки одарённых детей и молодёжи Пензенской области «Ключевский» </a:t>
            </a:r>
            <a:endParaRPr lang="ru-RU" sz="1400" b="1" dirty="0" smtClean="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76387328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00034" y="1142984"/>
            <a:ext cx="8229600" cy="1428760"/>
          </a:xfrm>
        </p:spPr>
        <p:txBody>
          <a:bodyPr>
            <a:normAutofit fontScale="70000" lnSpcReduction="20000"/>
          </a:bodyPr>
          <a:lstStyle/>
          <a:p>
            <a:pPr>
              <a:buNone/>
            </a:pPr>
            <a:endParaRPr lang="ru-RU" dirty="0">
              <a:solidFill>
                <a:schemeClr val="tx1">
                  <a:lumMod val="85000"/>
                  <a:lumOff val="15000"/>
                </a:schemeClr>
              </a:solidFill>
            </a:endParaRPr>
          </a:p>
          <a:p>
            <a:pPr marL="0" indent="0">
              <a:buNone/>
            </a:pPr>
            <a:r>
              <a:rPr lang="ru-RU" sz="2400" b="1" dirty="0" smtClean="0">
                <a:solidFill>
                  <a:schemeClr val="tx1">
                    <a:lumMod val="85000"/>
                    <a:lumOff val="15000"/>
                  </a:schemeClr>
                </a:solidFill>
                <a:latin typeface="Times New Roman" pitchFamily="18" charset="0"/>
                <a:cs typeface="Times New Roman" pitchFamily="18" charset="0"/>
              </a:rPr>
              <a:t>Необходимо выбрать</a:t>
            </a:r>
            <a:r>
              <a:rPr lang="ru-RU" sz="2400" b="1" dirty="0">
                <a:solidFill>
                  <a:schemeClr val="tx1">
                    <a:lumMod val="85000"/>
                    <a:lumOff val="15000"/>
                  </a:schemeClr>
                </a:solidFill>
                <a:latin typeface="Times New Roman" pitchFamily="18" charset="0"/>
                <a:cs typeface="Times New Roman" pitchFamily="18" charset="0"/>
              </a:rPr>
              <a:t>:</a:t>
            </a:r>
            <a:r>
              <a:rPr lang="ru-RU" sz="2400" b="1" dirty="0" smtClean="0">
                <a:solidFill>
                  <a:schemeClr val="tx1">
                    <a:lumMod val="85000"/>
                    <a:lumOff val="15000"/>
                  </a:schemeClr>
                </a:solidFill>
                <a:latin typeface="Times New Roman" pitchFamily="18" charset="0"/>
                <a:cs typeface="Times New Roman" pitchFamily="18" charset="0"/>
              </a:rPr>
              <a:t> </a:t>
            </a:r>
          </a:p>
          <a:p>
            <a:pPr marL="0" indent="0" algn="just">
              <a:buNone/>
            </a:pPr>
            <a:r>
              <a:rPr lang="ru-RU" sz="2400" b="1" dirty="0" smtClean="0">
                <a:solidFill>
                  <a:schemeClr val="tx1">
                    <a:lumMod val="85000"/>
                    <a:lumOff val="15000"/>
                  </a:schemeClr>
                </a:solidFill>
                <a:latin typeface="Times New Roman" pitchFamily="18" charset="0"/>
                <a:cs typeface="Times New Roman" pitchFamily="18" charset="0"/>
              </a:rPr>
              <a:t>Очная</a:t>
            </a:r>
            <a:r>
              <a:rPr lang="ru-RU" sz="2400" b="1" dirty="0">
                <a:solidFill>
                  <a:schemeClr val="tx1">
                    <a:lumMod val="85000"/>
                    <a:lumOff val="15000"/>
                  </a:schemeClr>
                </a:solidFill>
                <a:latin typeface="Times New Roman" pitchFamily="18" charset="0"/>
                <a:cs typeface="Times New Roman" pitchFamily="18" charset="0"/>
              </a:rPr>
              <a:t>, очно-заочная, </a:t>
            </a:r>
            <a:r>
              <a:rPr lang="ru-RU" sz="2400" b="1" dirty="0" smtClean="0">
                <a:solidFill>
                  <a:schemeClr val="tx1">
                    <a:lumMod val="85000"/>
                    <a:lumOff val="15000"/>
                  </a:schemeClr>
                </a:solidFill>
                <a:latin typeface="Times New Roman" pitchFamily="18" charset="0"/>
                <a:cs typeface="Times New Roman" pitchFamily="18" charset="0"/>
              </a:rPr>
              <a:t>заочная, или сочетание форм.</a:t>
            </a:r>
            <a:r>
              <a:rPr lang="ru-RU" sz="2400" dirty="0" smtClean="0">
                <a:solidFill>
                  <a:schemeClr val="tx1">
                    <a:lumMod val="85000"/>
                    <a:lumOff val="15000"/>
                  </a:schemeClr>
                </a:solidFill>
                <a:latin typeface="Times New Roman" pitchFamily="18" charset="0"/>
                <a:cs typeface="Times New Roman" pitchFamily="18" charset="0"/>
              </a:rPr>
              <a:t> </a:t>
            </a:r>
          </a:p>
          <a:p>
            <a:pPr marL="0" indent="0" algn="just">
              <a:buNone/>
            </a:pPr>
            <a:r>
              <a:rPr lang="ru-RU" sz="2400" dirty="0" smtClean="0">
                <a:solidFill>
                  <a:schemeClr val="tx1">
                    <a:lumMod val="85000"/>
                    <a:lumOff val="15000"/>
                  </a:schemeClr>
                </a:solidFill>
                <a:latin typeface="Times New Roman" pitchFamily="18" charset="0"/>
                <a:cs typeface="Times New Roman" pitchFamily="18" charset="0"/>
              </a:rPr>
              <a:t>Обучение бывает с применением дистанционных образовательных технологий  или  с применением электронного обучения (электронных образовательных ресурсов)</a:t>
            </a:r>
            <a:endParaRPr lang="ru-RU" sz="2800" dirty="0">
              <a:solidFill>
                <a:schemeClr val="tx1">
                  <a:lumMod val="85000"/>
                  <a:lumOff val="15000"/>
                </a:schemeClr>
              </a:solidFill>
              <a:latin typeface="Times New Roman" pitchFamily="18" charset="0"/>
              <a:cs typeface="Times New Roman" pitchFamily="18" charset="0"/>
            </a:endParaRPr>
          </a:p>
          <a:p>
            <a:endParaRPr lang="ru-RU" dirty="0">
              <a:solidFill>
                <a:schemeClr val="tx1">
                  <a:lumMod val="85000"/>
                  <a:lumOff val="15000"/>
                </a:schemeClr>
              </a:solidFill>
            </a:endParaRPr>
          </a:p>
        </p:txBody>
      </p:sp>
      <p:sp>
        <p:nvSpPr>
          <p:cNvPr id="4" name="Заголовок 1"/>
          <p:cNvSpPr>
            <a:spLocks noGrp="1"/>
          </p:cNvSpPr>
          <p:nvPr>
            <p:ph type="title"/>
          </p:nvPr>
        </p:nvSpPr>
        <p:spPr>
          <a:xfrm>
            <a:off x="457200" y="274638"/>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Формы обучения</a:t>
            </a:r>
            <a:endParaRPr lang="ru-RU" sz="3100" dirty="0">
              <a:solidFill>
                <a:schemeClr val="tx1">
                  <a:lumMod val="75000"/>
                  <a:lumOff val="25000"/>
                </a:schemeClr>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39871182"/>
              </p:ext>
            </p:extLst>
          </p:nvPr>
        </p:nvGraphicFramePr>
        <p:xfrm>
          <a:off x="1071538" y="2714620"/>
          <a:ext cx="7460902" cy="3291840"/>
        </p:xfrm>
        <a:graphic>
          <a:graphicData uri="http://schemas.openxmlformats.org/drawingml/2006/table">
            <a:tbl>
              <a:tblPr firstRow="1" bandRow="1">
                <a:tableStyleId>{8A107856-5554-42FB-B03E-39F5DBC370BA}</a:tableStyleId>
              </a:tblPr>
              <a:tblGrid>
                <a:gridCol w="1524000"/>
                <a:gridCol w="1400398"/>
                <a:gridCol w="1647602"/>
                <a:gridCol w="2888902"/>
              </a:tblGrid>
              <a:tr h="370840">
                <a:tc>
                  <a:txBody>
                    <a:bodyPr/>
                    <a:lstStyle/>
                    <a:p>
                      <a:pPr algn="ctr"/>
                      <a:r>
                        <a:rPr lang="ru-RU" sz="1200" dirty="0" smtClean="0">
                          <a:latin typeface="Times New Roman" pitchFamily="18" charset="0"/>
                          <a:cs typeface="Times New Roman" pitchFamily="18" charset="0"/>
                        </a:rPr>
                        <a:t>Очная форма</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Заочная форма</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Дистанционные</a:t>
                      </a:r>
                      <a:r>
                        <a:rPr lang="ru-RU" sz="1200" baseline="0" dirty="0" smtClean="0">
                          <a:latin typeface="Times New Roman" pitchFamily="18" charset="0"/>
                          <a:cs typeface="Times New Roman" pitchFamily="18" charset="0"/>
                        </a:rPr>
                        <a:t> образовательные технологии</a:t>
                      </a:r>
                      <a:endParaRPr lang="ru-RU" sz="1200" dirty="0">
                        <a:latin typeface="Times New Roman" pitchFamily="18" charset="0"/>
                        <a:cs typeface="Times New Roman" pitchFamily="18" charset="0"/>
                      </a:endParaRPr>
                    </a:p>
                  </a:txBody>
                  <a:tcPr/>
                </a:tc>
                <a:tc>
                  <a:txBody>
                    <a:bodyPr/>
                    <a:lstStyle/>
                    <a:p>
                      <a:pPr algn="ctr"/>
                      <a:r>
                        <a:rPr lang="ru-RU" sz="1200" dirty="0" smtClean="0">
                          <a:latin typeface="Times New Roman" pitchFamily="18" charset="0"/>
                          <a:cs typeface="Times New Roman" pitchFamily="18" charset="0"/>
                        </a:rPr>
                        <a:t>Электронное обучение</a:t>
                      </a:r>
                      <a:endParaRPr lang="ru-RU" sz="1200" dirty="0">
                        <a:latin typeface="Times New Roman" pitchFamily="18" charset="0"/>
                        <a:cs typeface="Times New Roman" pitchFamily="18" charset="0"/>
                      </a:endParaRPr>
                    </a:p>
                  </a:txBody>
                  <a:tcPr/>
                </a:tc>
              </a:tr>
              <a:tr h="370840">
                <a:tc>
                  <a:txBody>
                    <a:bodyPr/>
                    <a:lstStyle/>
                    <a:p>
                      <a:r>
                        <a:rPr lang="ru-RU" sz="1200" dirty="0" smtClean="0">
                          <a:latin typeface="Times New Roman" pitchFamily="18" charset="0"/>
                          <a:cs typeface="Times New Roman" pitchFamily="18" charset="0"/>
                        </a:rPr>
                        <a:t>Обучение построено на непосредственном личном</a:t>
                      </a:r>
                      <a:r>
                        <a:rPr lang="ru-RU" sz="1200" baseline="0" dirty="0" smtClean="0">
                          <a:latin typeface="Times New Roman" pitchFamily="18" charset="0"/>
                          <a:cs typeface="Times New Roman" pitchFamily="18" charset="0"/>
                        </a:rPr>
                        <a:t> общении с преподавателем на занятиях в максимальном объёме, предполагается обязательное посещения очных занятий</a:t>
                      </a:r>
                      <a:endParaRPr lang="ru-RU" sz="12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Процесс обучения</a:t>
                      </a:r>
                      <a:r>
                        <a:rPr lang="ru-RU" sz="1200" baseline="0" dirty="0" smtClean="0">
                          <a:latin typeface="Times New Roman" pitchFamily="18" charset="0"/>
                          <a:cs typeface="Times New Roman" pitchFamily="18" charset="0"/>
                        </a:rPr>
                        <a:t> состоит из установочных обзорных лекций и практической самостоятельной работы. </a:t>
                      </a:r>
                      <a:endParaRPr lang="ru-RU" sz="1200" dirty="0">
                        <a:latin typeface="Times New Roman" pitchFamily="18" charset="0"/>
                        <a:cs typeface="Times New Roman" pitchFamily="18" charset="0"/>
                      </a:endParaRPr>
                    </a:p>
                  </a:txBody>
                  <a:tcPr/>
                </a:tc>
                <a:tc>
                  <a:txBody>
                    <a:bodyPr/>
                    <a:lstStyle/>
                    <a:p>
                      <a:r>
                        <a:rPr lang="ru-RU" sz="1200" kern="1200" dirty="0" smtClean="0">
                          <a:solidFill>
                            <a:schemeClr val="dk1"/>
                          </a:solidFill>
                          <a:latin typeface="Times New Roman" pitchFamily="18" charset="0"/>
                          <a:ea typeface="+mn-ea"/>
                          <a:cs typeface="Times New Roman" pitchFamily="18" charset="0"/>
                        </a:rPr>
                        <a:t>Образовательные технологии, реализуемые в основном с применением информационно-телекоммуникационных сетей при опосредованном  (на расстоянии) взаимодействии обучающихся и педагогических работников.</a:t>
                      </a:r>
                    </a:p>
                  </a:txBody>
                  <a:tcPr/>
                </a:tc>
                <a:tc>
                  <a:txBody>
                    <a:bodyPr/>
                    <a:lstStyle/>
                    <a:p>
                      <a:r>
                        <a:rPr lang="ru-RU" sz="1200" kern="1200" dirty="0" smtClean="0">
                          <a:solidFill>
                            <a:schemeClr val="dk1"/>
                          </a:solidFill>
                          <a:latin typeface="Times New Roman" pitchFamily="18" charset="0"/>
                          <a:ea typeface="+mn-ea"/>
                          <a:cs typeface="Times New Roman" pitchFamily="18" charset="0"/>
                        </a:rPr>
                        <a:t>Организация образовательного процесса с применением содержащейся в базах данных и используемой при реализации образовательных программ информации и обеспечивающих ее обработку информационных технологий, технических средств, а также информационно-телекоммуникационных сетей, осуществляющих передачу по линиям связи указанной информации, взаимодействие участников образовательного процесса.</a:t>
                      </a:r>
                    </a:p>
                  </a:txBody>
                  <a:tcPr/>
                </a:tc>
              </a:tr>
            </a:tbl>
          </a:graphicData>
        </a:graphic>
      </p:graphicFrame>
    </p:spTree>
    <p:extLst>
      <p:ext uri="{BB962C8B-B14F-4D97-AF65-F5344CB8AC3E}">
        <p14:creationId xmlns:p14="http://schemas.microsoft.com/office/powerpoint/2010/main" val="401435612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116632"/>
            <a:ext cx="8229600" cy="864096"/>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2000" b="1" dirty="0" smtClean="0">
                <a:solidFill>
                  <a:schemeClr val="tx1">
                    <a:lumMod val="75000"/>
                    <a:lumOff val="25000"/>
                  </a:schemeClr>
                </a:solidFill>
                <a:latin typeface="Times New Roman" pitchFamily="18" charset="0"/>
                <a:cs typeface="Times New Roman" pitchFamily="18" charset="0"/>
              </a:rPr>
              <a:t>Уровни программы</a:t>
            </a:r>
            <a:endParaRPr lang="ru-RU" sz="2000" b="1" dirty="0">
              <a:solidFill>
                <a:schemeClr val="tx1">
                  <a:lumMod val="75000"/>
                  <a:lumOff val="25000"/>
                </a:schemeClr>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2437897876"/>
              </p:ext>
            </p:extLst>
          </p:nvPr>
        </p:nvGraphicFramePr>
        <p:xfrm>
          <a:off x="251520" y="1091521"/>
          <a:ext cx="8640960" cy="5572087"/>
        </p:xfrm>
        <a:graphic>
          <a:graphicData uri="http://schemas.openxmlformats.org/drawingml/2006/table">
            <a:tbl>
              <a:tblPr firstRow="1" bandRow="1">
                <a:tableStyleId>{8A107856-5554-42FB-B03E-39F5DBC370BA}</a:tableStyleId>
              </a:tblPr>
              <a:tblGrid>
                <a:gridCol w="1368152"/>
                <a:gridCol w="2448272"/>
                <a:gridCol w="2664296"/>
                <a:gridCol w="2160240"/>
              </a:tblGrid>
              <a:tr h="361158">
                <a:tc>
                  <a:txBody>
                    <a:bodyPr/>
                    <a:lstStyle/>
                    <a:p>
                      <a:pPr algn="ctr"/>
                      <a:endParaRPr lang="ru-RU" sz="1800" dirty="0">
                        <a:solidFill>
                          <a:schemeClr val="tx1">
                            <a:lumMod val="85000"/>
                            <a:lumOff val="15000"/>
                          </a:schemeClr>
                        </a:solidFill>
                        <a:latin typeface="Times New Roman" pitchFamily="18" charset="0"/>
                        <a:cs typeface="Times New Roman" pitchFamily="18" charset="0"/>
                      </a:endParaRPr>
                    </a:p>
                  </a:txBody>
                  <a:tcPr/>
                </a:tc>
                <a:tc>
                  <a:txBody>
                    <a:bodyPr/>
                    <a:lstStyle/>
                    <a:p>
                      <a:pPr algn="ctr"/>
                      <a:r>
                        <a:rPr lang="ru-RU" sz="1600" dirty="0" smtClean="0">
                          <a:solidFill>
                            <a:schemeClr val="tx1">
                              <a:lumMod val="85000"/>
                              <a:lumOff val="15000"/>
                            </a:schemeClr>
                          </a:solidFill>
                          <a:latin typeface="Times New Roman" pitchFamily="18" charset="0"/>
                          <a:cs typeface="Times New Roman" pitchFamily="18" charset="0"/>
                        </a:rPr>
                        <a:t>Стартовый</a:t>
                      </a:r>
                      <a:endParaRPr lang="ru-RU" sz="1600" dirty="0">
                        <a:solidFill>
                          <a:schemeClr val="tx1">
                            <a:lumMod val="85000"/>
                            <a:lumOff val="15000"/>
                          </a:schemeClr>
                        </a:solidFill>
                        <a:latin typeface="Times New Roman" pitchFamily="18" charset="0"/>
                        <a:cs typeface="Times New Roman" pitchFamily="18" charset="0"/>
                      </a:endParaRPr>
                    </a:p>
                  </a:txBody>
                  <a:tcPr/>
                </a:tc>
                <a:tc>
                  <a:txBody>
                    <a:bodyPr/>
                    <a:lstStyle/>
                    <a:p>
                      <a:pPr algn="ctr"/>
                      <a:r>
                        <a:rPr lang="ru-RU" sz="1600" dirty="0" smtClean="0">
                          <a:solidFill>
                            <a:schemeClr val="tx1">
                              <a:lumMod val="85000"/>
                              <a:lumOff val="15000"/>
                            </a:schemeClr>
                          </a:solidFill>
                          <a:latin typeface="Times New Roman" pitchFamily="18" charset="0"/>
                          <a:cs typeface="Times New Roman" pitchFamily="18" charset="0"/>
                        </a:rPr>
                        <a:t>Базовый</a:t>
                      </a:r>
                      <a:endParaRPr lang="ru-RU" sz="1600" dirty="0">
                        <a:solidFill>
                          <a:schemeClr val="tx1">
                            <a:lumMod val="85000"/>
                            <a:lumOff val="15000"/>
                          </a:schemeClr>
                        </a:solidFill>
                        <a:latin typeface="Times New Roman" pitchFamily="18" charset="0"/>
                        <a:cs typeface="Times New Roman" pitchFamily="18" charset="0"/>
                      </a:endParaRPr>
                    </a:p>
                  </a:txBody>
                  <a:tcPr/>
                </a:tc>
                <a:tc>
                  <a:txBody>
                    <a:bodyPr/>
                    <a:lstStyle/>
                    <a:p>
                      <a:pPr algn="ctr"/>
                      <a:r>
                        <a:rPr lang="ru-RU" sz="1600" dirty="0" smtClean="0">
                          <a:solidFill>
                            <a:schemeClr val="tx1">
                              <a:lumMod val="85000"/>
                              <a:lumOff val="15000"/>
                            </a:schemeClr>
                          </a:solidFill>
                          <a:latin typeface="Times New Roman" pitchFamily="18" charset="0"/>
                          <a:cs typeface="Times New Roman" pitchFamily="18" charset="0"/>
                        </a:rPr>
                        <a:t>Продвинутый</a:t>
                      </a:r>
                      <a:endParaRPr lang="ru-RU" sz="1600" dirty="0">
                        <a:solidFill>
                          <a:schemeClr val="tx1">
                            <a:lumMod val="85000"/>
                            <a:lumOff val="15000"/>
                          </a:schemeClr>
                        </a:solidFill>
                        <a:latin typeface="Times New Roman" pitchFamily="18" charset="0"/>
                        <a:cs typeface="Times New Roman" pitchFamily="18" charset="0"/>
                      </a:endParaRPr>
                    </a:p>
                  </a:txBody>
                  <a:tcPr/>
                </a:tc>
              </a:tr>
              <a:tr h="451447">
                <a:tc>
                  <a:txBody>
                    <a:bodyPr/>
                    <a:lstStyle/>
                    <a:p>
                      <a:r>
                        <a:rPr lang="ru-RU" sz="1100" b="1" dirty="0" smtClean="0">
                          <a:solidFill>
                            <a:schemeClr val="tx1">
                              <a:lumMod val="85000"/>
                              <a:lumOff val="15000"/>
                            </a:schemeClr>
                          </a:solidFill>
                          <a:latin typeface="Times New Roman" pitchFamily="18" charset="0"/>
                          <a:cs typeface="Times New Roman" pitchFamily="18" charset="0"/>
                        </a:rPr>
                        <a:t>Срок обучения (рекомендуемый</a:t>
                      </a:r>
                      <a:r>
                        <a:rPr lang="ru-RU" sz="1200" dirty="0" smtClean="0">
                          <a:solidFill>
                            <a:schemeClr val="tx1">
                              <a:lumMod val="85000"/>
                              <a:lumOff val="15000"/>
                            </a:schemeClr>
                          </a:solidFill>
                          <a:latin typeface="Times New Roman" pitchFamily="18" charset="0"/>
                          <a:cs typeface="Times New Roman" pitchFamily="18" charset="0"/>
                        </a:rPr>
                        <a:t>)</a:t>
                      </a:r>
                      <a:endParaRPr lang="ru-RU" sz="12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1-2 год обучения</a:t>
                      </a:r>
                      <a:endParaRPr lang="ru-RU" sz="12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От</a:t>
                      </a:r>
                      <a:r>
                        <a:rPr lang="ru-RU" sz="1200" baseline="0" dirty="0" smtClean="0">
                          <a:solidFill>
                            <a:schemeClr val="tx1">
                              <a:lumMod val="85000"/>
                              <a:lumOff val="15000"/>
                            </a:schemeClr>
                          </a:solidFill>
                          <a:latin typeface="Times New Roman" pitchFamily="18" charset="0"/>
                          <a:cs typeface="Times New Roman" pitchFamily="18" charset="0"/>
                        </a:rPr>
                        <a:t> 1 года до 3-х лет</a:t>
                      </a:r>
                      <a:endParaRPr lang="ru-RU" sz="12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От 2-х</a:t>
                      </a:r>
                      <a:r>
                        <a:rPr lang="ru-RU" sz="1200" baseline="0" dirty="0" smtClean="0">
                          <a:solidFill>
                            <a:schemeClr val="tx1">
                              <a:lumMod val="85000"/>
                              <a:lumOff val="15000"/>
                            </a:schemeClr>
                          </a:solidFill>
                          <a:latin typeface="Times New Roman" pitchFamily="18" charset="0"/>
                          <a:cs typeface="Times New Roman" pitchFamily="18" charset="0"/>
                        </a:rPr>
                        <a:t> лет обучения</a:t>
                      </a:r>
                      <a:endParaRPr lang="ru-RU" sz="1200" dirty="0">
                        <a:solidFill>
                          <a:schemeClr val="tx1">
                            <a:lumMod val="85000"/>
                            <a:lumOff val="15000"/>
                          </a:schemeClr>
                        </a:solidFill>
                        <a:latin typeface="Times New Roman" pitchFamily="18" charset="0"/>
                        <a:cs typeface="Times New Roman" pitchFamily="18" charset="0"/>
                      </a:endParaRPr>
                    </a:p>
                  </a:txBody>
                  <a:tcPr/>
                </a:tc>
              </a:tr>
              <a:tr h="451447">
                <a:tc>
                  <a:txBody>
                    <a:bodyPr/>
                    <a:lstStyle/>
                    <a:p>
                      <a:r>
                        <a:rPr lang="ru-RU" sz="1100" b="1" dirty="0" smtClean="0">
                          <a:solidFill>
                            <a:schemeClr val="tx1">
                              <a:lumMod val="85000"/>
                              <a:lumOff val="15000"/>
                            </a:schemeClr>
                          </a:solidFill>
                          <a:latin typeface="Times New Roman" pitchFamily="18" charset="0"/>
                          <a:cs typeface="Times New Roman" pitchFamily="18" charset="0"/>
                        </a:rPr>
                        <a:t>Режим занятий (рекомендуемый)</a:t>
                      </a:r>
                      <a:endParaRPr lang="ru-RU" sz="1100" b="1"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Не более 4 часов в</a:t>
                      </a:r>
                      <a:r>
                        <a:rPr lang="ru-RU" sz="1200" baseline="0" dirty="0" smtClean="0">
                          <a:solidFill>
                            <a:schemeClr val="tx1">
                              <a:lumMod val="85000"/>
                              <a:lumOff val="15000"/>
                            </a:schemeClr>
                          </a:solidFill>
                          <a:latin typeface="Times New Roman" pitchFamily="18" charset="0"/>
                          <a:cs typeface="Times New Roman" pitchFamily="18" charset="0"/>
                        </a:rPr>
                        <a:t> неделю (144 часа в год)</a:t>
                      </a:r>
                      <a:endParaRPr lang="ru-RU" sz="12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От 6 часов в неделю (216 часов в год)</a:t>
                      </a:r>
                      <a:endParaRPr lang="ru-RU" sz="12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200" dirty="0" smtClean="0">
                          <a:solidFill>
                            <a:schemeClr val="tx1">
                              <a:lumMod val="85000"/>
                              <a:lumOff val="15000"/>
                            </a:schemeClr>
                          </a:solidFill>
                          <a:latin typeface="Times New Roman" pitchFamily="18" charset="0"/>
                          <a:cs typeface="Times New Roman" pitchFamily="18" charset="0"/>
                        </a:rPr>
                        <a:t>6-8</a:t>
                      </a:r>
                      <a:r>
                        <a:rPr lang="ru-RU" sz="1200" baseline="0" dirty="0" smtClean="0">
                          <a:solidFill>
                            <a:schemeClr val="tx1">
                              <a:lumMod val="85000"/>
                              <a:lumOff val="15000"/>
                            </a:schemeClr>
                          </a:solidFill>
                          <a:latin typeface="Times New Roman" pitchFamily="18" charset="0"/>
                          <a:cs typeface="Times New Roman" pitchFamily="18" charset="0"/>
                        </a:rPr>
                        <a:t> часов в неделю (216-288 часов год)</a:t>
                      </a:r>
                      <a:endParaRPr lang="ru-RU" sz="1200" dirty="0">
                        <a:solidFill>
                          <a:schemeClr val="tx1">
                            <a:lumMod val="85000"/>
                            <a:lumOff val="15000"/>
                          </a:schemeClr>
                        </a:solidFill>
                        <a:latin typeface="Times New Roman" pitchFamily="18" charset="0"/>
                        <a:cs typeface="Times New Roman" pitchFamily="18" charset="0"/>
                      </a:endParaRPr>
                    </a:p>
                  </a:txBody>
                  <a:tcPr/>
                </a:tc>
              </a:tr>
              <a:tr h="4280707">
                <a:tc>
                  <a:txBody>
                    <a:bodyPr/>
                    <a:lstStyle/>
                    <a:p>
                      <a:r>
                        <a:rPr lang="ru-RU" sz="1100" b="1" dirty="0" smtClean="0">
                          <a:solidFill>
                            <a:schemeClr val="tx1">
                              <a:lumMod val="85000"/>
                              <a:lumOff val="15000"/>
                            </a:schemeClr>
                          </a:solidFill>
                          <a:latin typeface="Times New Roman" pitchFamily="18" charset="0"/>
                          <a:cs typeface="Times New Roman" pitchFamily="18" charset="0"/>
                        </a:rPr>
                        <a:t>Специфика</a:t>
                      </a:r>
                      <a:r>
                        <a:rPr lang="ru-RU" sz="1100" b="1" baseline="0" dirty="0" smtClean="0">
                          <a:solidFill>
                            <a:schemeClr val="tx1">
                              <a:lumMod val="85000"/>
                              <a:lumOff val="15000"/>
                            </a:schemeClr>
                          </a:solidFill>
                          <a:latin typeface="Times New Roman" pitchFamily="18" charset="0"/>
                          <a:cs typeface="Times New Roman" pitchFamily="18" charset="0"/>
                        </a:rPr>
                        <a:t> целеполагания</a:t>
                      </a:r>
                      <a:endParaRPr lang="ru-RU" sz="1100" b="1" dirty="0">
                        <a:solidFill>
                          <a:schemeClr val="tx1">
                            <a:lumMod val="85000"/>
                            <a:lumOff val="15000"/>
                          </a:schemeClr>
                        </a:solidFill>
                        <a:latin typeface="Times New Roman" pitchFamily="18" charset="0"/>
                        <a:cs typeface="Times New Roman" pitchFamily="18" charset="0"/>
                      </a:endParaRPr>
                    </a:p>
                  </a:txBody>
                  <a:tcPr/>
                </a:tc>
                <a:tc>
                  <a:txBody>
                    <a:bodyPr/>
                    <a:lstStyle/>
                    <a:p>
                      <a:pPr algn="l"/>
                      <a:r>
                        <a:rPr lang="ru-RU" sz="1200" b="0" i="0" u="none" strike="noStrike" baseline="0" dirty="0" smtClean="0">
                          <a:solidFill>
                            <a:schemeClr val="tx1">
                              <a:lumMod val="85000"/>
                              <a:lumOff val="15000"/>
                            </a:schemeClr>
                          </a:solidFill>
                          <a:latin typeface="+mn-lt"/>
                        </a:rPr>
                        <a:t>- </a:t>
                      </a:r>
                      <a:r>
                        <a:rPr lang="ru-RU" sz="1200" b="0" i="0" u="none" strike="noStrike" baseline="0" dirty="0" smtClean="0">
                          <a:solidFill>
                            <a:schemeClr val="tx1">
                              <a:lumMod val="85000"/>
                              <a:lumOff val="15000"/>
                            </a:schemeClr>
                          </a:solidFill>
                          <a:latin typeface="Times New Roman"/>
                        </a:rPr>
                        <a:t>формирование и развитие творческих способностей детей, удовлетворение их индивидуальных потребностей в </a:t>
                      </a:r>
                      <a:endParaRPr lang="ru-RU" sz="1200" b="0" i="0" u="none" strike="noStrike" kern="1200" baseline="0" dirty="0" smtClean="0">
                        <a:solidFill>
                          <a:schemeClr val="tx1">
                            <a:lumMod val="85000"/>
                            <a:lumOff val="15000"/>
                          </a:schemeClr>
                        </a:solidFill>
                        <a:latin typeface="+mn-lt"/>
                        <a:ea typeface="+mn-ea"/>
                        <a:cs typeface="+mn-cs"/>
                      </a:endParaRPr>
                    </a:p>
                    <a:p>
                      <a:pPr algn="l"/>
                      <a:r>
                        <a:rPr lang="ru-RU" sz="1200" b="0" i="0" u="none" strike="noStrike" kern="1200" baseline="0" dirty="0" smtClean="0">
                          <a:solidFill>
                            <a:schemeClr val="tx1">
                              <a:lumMod val="85000"/>
                              <a:lumOff val="15000"/>
                            </a:schemeClr>
                          </a:solidFill>
                          <a:latin typeface="Times New Roman"/>
                          <a:ea typeface="+mn-ea"/>
                          <a:cs typeface="+mn-cs"/>
                        </a:rPr>
                        <a:t>интеллектуальном, нравственном и физическом совершенствовании, формирование культуры здорового и безопасного образа жизни, укрепление здоровья, а также на организацию их свободного времени. </a:t>
                      </a:r>
                    </a:p>
                    <a:p>
                      <a:pPr algn="l"/>
                      <a:r>
                        <a:rPr lang="ru-RU" sz="1200" b="0" i="0" u="none" strike="noStrike" kern="1200" baseline="0" dirty="0" smtClean="0">
                          <a:solidFill>
                            <a:schemeClr val="tx1">
                              <a:lumMod val="85000"/>
                              <a:lumOff val="15000"/>
                            </a:schemeClr>
                          </a:solidFill>
                          <a:latin typeface="+mn-lt"/>
                          <a:ea typeface="+mn-ea"/>
                          <a:cs typeface="+mn-cs"/>
                        </a:rPr>
                        <a:t>- </a:t>
                      </a:r>
                      <a:r>
                        <a:rPr lang="ru-RU" sz="1200" b="0" i="0" u="none" strike="noStrike" kern="1200" baseline="0" dirty="0" smtClean="0">
                          <a:solidFill>
                            <a:schemeClr val="tx1">
                              <a:lumMod val="85000"/>
                              <a:lumOff val="15000"/>
                            </a:schemeClr>
                          </a:solidFill>
                          <a:latin typeface="Times New Roman"/>
                          <a:ea typeface="+mn-ea"/>
                          <a:cs typeface="+mn-cs"/>
                        </a:rPr>
                        <a:t>мотивации личности к познанию, творчеству, труду, искусству и спорту</a:t>
                      </a:r>
                    </a:p>
                    <a:p>
                      <a:pPr algn="l"/>
                      <a:endParaRPr lang="ru-RU" sz="1200" b="0" i="0" u="none" strike="noStrike" kern="1200" baseline="0" dirty="0" smtClean="0">
                        <a:solidFill>
                          <a:schemeClr val="tx1">
                            <a:lumMod val="85000"/>
                            <a:lumOff val="15000"/>
                          </a:schemeClr>
                        </a:solidFill>
                        <a:latin typeface="Times New Roman"/>
                        <a:ea typeface="+mn-ea"/>
                        <a:cs typeface="+mn-cs"/>
                      </a:endParaRPr>
                    </a:p>
                    <a:p>
                      <a:pPr algn="l"/>
                      <a:r>
                        <a:rPr lang="ru-RU" sz="1200" b="0" i="0" u="none" strike="noStrike" kern="1200" baseline="0" dirty="0" smtClean="0">
                          <a:solidFill>
                            <a:schemeClr val="tx1">
                              <a:lumMod val="85000"/>
                              <a:lumOff val="15000"/>
                            </a:schemeClr>
                          </a:solidFill>
                          <a:latin typeface="Times New Roman"/>
                          <a:ea typeface="+mn-ea"/>
                          <a:cs typeface="+mn-cs"/>
                        </a:rPr>
                        <a:t>Возможность попробовать себя в разных видах деятельности, знакомство и овладение первоначальными знаниями, возможность определиться с выбором направления</a:t>
                      </a:r>
                    </a:p>
                  </a:txBody>
                  <a:tcPr/>
                </a:tc>
                <a:tc>
                  <a:txBody>
                    <a:bodyPr/>
                    <a:lstStyle/>
                    <a:p>
                      <a:pPr marL="0" algn="l" defTabSz="914400" rtl="0" eaLnBrk="1" latinLnBrk="0" hangingPunct="1"/>
                      <a:r>
                        <a:rPr lang="ru-RU" sz="1200" b="0" i="0" u="none" strike="noStrike" baseline="0" dirty="0" smtClean="0">
                          <a:solidFill>
                            <a:schemeClr val="tx1">
                              <a:lumMod val="85000"/>
                              <a:lumOff val="15000"/>
                            </a:schemeClr>
                          </a:solidFill>
                          <a:latin typeface="+mn-lt"/>
                        </a:rPr>
                        <a:t>- </a:t>
                      </a:r>
                      <a:r>
                        <a:rPr lang="ru-RU" sz="1200" b="0" i="0" u="none" strike="noStrike" kern="1200" baseline="0" dirty="0" smtClean="0">
                          <a:solidFill>
                            <a:schemeClr val="tx1">
                              <a:lumMod val="85000"/>
                              <a:lumOff val="15000"/>
                            </a:schemeClr>
                          </a:solidFill>
                          <a:latin typeface="Times New Roman"/>
                          <a:ea typeface="+mn-ea"/>
                          <a:cs typeface="+mn-cs"/>
                        </a:rPr>
                        <a:t>обеспечение прав ребенка на развитие, личностное самоопределение и самореализацию.</a:t>
                      </a:r>
                    </a:p>
                    <a:p>
                      <a:pPr marL="0" algn="l" defTabSz="914400" rtl="0" eaLnBrk="1" latinLnBrk="0" hangingPunct="1"/>
                      <a:r>
                        <a:rPr lang="ru-RU" sz="1200" b="0" i="0" u="none" strike="noStrike" baseline="0" dirty="0" smtClean="0">
                          <a:solidFill>
                            <a:schemeClr val="tx1">
                              <a:lumMod val="85000"/>
                              <a:lumOff val="15000"/>
                            </a:schemeClr>
                          </a:solidFill>
                          <a:latin typeface="+mn-lt"/>
                        </a:rPr>
                        <a:t>- </a:t>
                      </a:r>
                      <a:r>
                        <a:rPr lang="ru-RU" sz="1200" b="0" i="0" u="none" strike="noStrike" kern="1200" baseline="0" dirty="0" smtClean="0">
                          <a:solidFill>
                            <a:schemeClr val="tx1">
                              <a:lumMod val="85000"/>
                              <a:lumOff val="15000"/>
                            </a:schemeClr>
                          </a:solidFill>
                          <a:latin typeface="Times New Roman"/>
                          <a:ea typeface="+mn-ea"/>
                          <a:cs typeface="+mn-cs"/>
                        </a:rPr>
                        <a:t>обеспечение адаптации к жизни в обществе, профессиональной ориентации, а также выявление и поддержка детей, проявивших выдающиеся способности.</a:t>
                      </a:r>
                    </a:p>
                    <a:p>
                      <a:pPr marL="0" algn="l" defTabSz="914400" rtl="0" eaLnBrk="1" latinLnBrk="0" hangingPunct="1"/>
                      <a:r>
                        <a:rPr lang="ru-RU" sz="1200" b="0" i="0" u="none" strike="noStrike" baseline="0" dirty="0" smtClean="0">
                          <a:solidFill>
                            <a:schemeClr val="tx1">
                              <a:lumMod val="85000"/>
                              <a:lumOff val="15000"/>
                            </a:schemeClr>
                          </a:solidFill>
                          <a:latin typeface="+mn-lt"/>
                        </a:rPr>
                        <a:t>-</a:t>
                      </a:r>
                      <a:r>
                        <a:rPr lang="ru-RU" sz="1200" b="0" i="0" u="none" strike="noStrike" kern="1200" baseline="0" dirty="0" smtClean="0">
                          <a:solidFill>
                            <a:schemeClr val="tx1">
                              <a:lumMod val="85000"/>
                              <a:lumOff val="15000"/>
                            </a:schemeClr>
                          </a:solidFill>
                          <a:latin typeface="Times New Roman"/>
                          <a:ea typeface="+mn-ea"/>
                          <a:cs typeface="+mn-cs"/>
                        </a:rPr>
                        <a:t> выявление и развитие у обучающихся творческих способностей и интереса к научной (научно-исследовательской) деятельности. </a:t>
                      </a:r>
                    </a:p>
                    <a:p>
                      <a:pPr marL="0" algn="l" defTabSz="914400" rtl="0" eaLnBrk="1" latinLnBrk="0" hangingPunct="1"/>
                      <a:r>
                        <a:rPr lang="ru-RU" sz="1200" b="0" i="0" u="none" strike="noStrike" kern="1200" baseline="0" dirty="0" smtClean="0">
                          <a:solidFill>
                            <a:schemeClr val="tx1">
                              <a:lumMod val="85000"/>
                              <a:lumOff val="15000"/>
                            </a:schemeClr>
                          </a:solidFill>
                          <a:latin typeface="Times New Roman"/>
                          <a:ea typeface="+mn-ea"/>
                          <a:cs typeface="+mn-cs"/>
                        </a:rPr>
                        <a:t>	</a:t>
                      </a:r>
                    </a:p>
                    <a:p>
                      <a:pPr marL="0" algn="l" defTabSz="914400" rtl="0" eaLnBrk="1" latinLnBrk="0" hangingPunct="1"/>
                      <a:r>
                        <a:rPr lang="ru-RU" sz="1200" b="0" i="0" u="none" strike="noStrike" kern="1200" baseline="0" dirty="0" smtClean="0">
                          <a:solidFill>
                            <a:schemeClr val="tx1">
                              <a:lumMod val="85000"/>
                              <a:lumOff val="15000"/>
                            </a:schemeClr>
                          </a:solidFill>
                          <a:latin typeface="Times New Roman"/>
                          <a:ea typeface="+mn-ea"/>
                          <a:cs typeface="+mn-cs"/>
                        </a:rPr>
                        <a:t>Дать базовые знания по профилю образовательной области.</a:t>
                      </a:r>
                    </a:p>
                    <a:p>
                      <a:pPr marL="0" algn="l" defTabSz="914400" rtl="0" eaLnBrk="1" latinLnBrk="0" hangingPunct="1"/>
                      <a:r>
                        <a:rPr lang="ru-RU" sz="1200" b="0" i="0" u="none" strike="noStrike" kern="1200" baseline="0" dirty="0" smtClean="0">
                          <a:solidFill>
                            <a:schemeClr val="tx1">
                              <a:lumMod val="85000"/>
                              <a:lumOff val="15000"/>
                            </a:schemeClr>
                          </a:solidFill>
                          <a:latin typeface="Times New Roman"/>
                          <a:ea typeface="+mn-ea"/>
                          <a:cs typeface="+mn-cs"/>
                        </a:rPr>
                        <a:t>Сформировать устойчивую мотивацию. Углубление интересов в выбранной области.</a:t>
                      </a:r>
                      <a:r>
                        <a:rPr lang="ru-RU" sz="1200" dirty="0" smtClean="0">
                          <a:solidFill>
                            <a:schemeClr val="tx1">
                              <a:lumMod val="85000"/>
                              <a:lumOff val="15000"/>
                            </a:schemeClr>
                          </a:solidFill>
                        </a:rPr>
                        <a:t> В</a:t>
                      </a:r>
                      <a:r>
                        <a:rPr lang="ru-RU" sz="1200" b="0" i="0" u="none" strike="noStrike" kern="1200" baseline="0" dirty="0" smtClean="0">
                          <a:solidFill>
                            <a:schemeClr val="tx1">
                              <a:lumMod val="85000"/>
                              <a:lumOff val="15000"/>
                            </a:schemeClr>
                          </a:solidFill>
                          <a:latin typeface="Times New Roman"/>
                          <a:ea typeface="+mn-ea"/>
                          <a:cs typeface="+mn-cs"/>
                        </a:rPr>
                        <a:t>оспитать художественный вкус; воспитать чувство коллективизма и ответственности за свою деятельность.</a:t>
                      </a:r>
                      <a:endParaRPr lang="ru-RU" sz="1200" b="0" i="0" u="none" strike="noStrike" kern="1200" baseline="0" dirty="0">
                        <a:solidFill>
                          <a:schemeClr val="tx1">
                            <a:lumMod val="85000"/>
                            <a:lumOff val="15000"/>
                          </a:schemeClr>
                        </a:solidFill>
                        <a:latin typeface="Times New Roman"/>
                        <a:ea typeface="+mn-ea"/>
                        <a:cs typeface="+mn-cs"/>
                      </a:endParaRPr>
                    </a:p>
                  </a:txBody>
                  <a:tcPr/>
                </a:tc>
                <a:tc>
                  <a:txBody>
                    <a:bodyPr/>
                    <a:lstStyle/>
                    <a:p>
                      <a:pPr algn="l"/>
                      <a:r>
                        <a:rPr lang="ru-RU" sz="1200" b="0" i="0" u="none" strike="noStrike" baseline="0" dirty="0" smtClean="0">
                          <a:solidFill>
                            <a:schemeClr val="tx1">
                              <a:lumMod val="85000"/>
                              <a:lumOff val="15000"/>
                            </a:schemeClr>
                          </a:solidFill>
                          <a:latin typeface="+mn-lt"/>
                        </a:rPr>
                        <a:t>- </a:t>
                      </a:r>
                      <a:r>
                        <a:rPr lang="ru-RU" sz="1200" b="0" i="0" u="none" strike="noStrike" kern="1200" baseline="0" dirty="0" smtClean="0">
                          <a:solidFill>
                            <a:schemeClr val="tx1">
                              <a:lumMod val="85000"/>
                              <a:lumOff val="15000"/>
                            </a:schemeClr>
                          </a:solidFill>
                          <a:latin typeface="Times New Roman"/>
                          <a:ea typeface="+mn-ea"/>
                          <a:cs typeface="+mn-cs"/>
                        </a:rPr>
                        <a:t>обеспечение условий для доступа каждого к глобальным знаниям и технологиям.</a:t>
                      </a:r>
                    </a:p>
                    <a:p>
                      <a:pPr algn="l"/>
                      <a:r>
                        <a:rPr lang="ru-RU" sz="1200" b="0" i="0" u="none" strike="noStrike" baseline="0" dirty="0" smtClean="0">
                          <a:solidFill>
                            <a:schemeClr val="tx1">
                              <a:lumMod val="85000"/>
                              <a:lumOff val="15000"/>
                            </a:schemeClr>
                          </a:solidFill>
                          <a:latin typeface="+mn-lt"/>
                        </a:rPr>
                        <a:t>- </a:t>
                      </a:r>
                      <a:r>
                        <a:rPr lang="ru-RU" sz="1200" b="0" i="0" u="none" strike="noStrike" kern="1200" baseline="0" dirty="0" smtClean="0">
                          <a:solidFill>
                            <a:schemeClr val="tx1">
                              <a:lumMod val="85000"/>
                              <a:lumOff val="15000"/>
                            </a:schemeClr>
                          </a:solidFill>
                          <a:latin typeface="Times New Roman"/>
                          <a:ea typeface="+mn-ea"/>
                          <a:cs typeface="+mn-cs"/>
                        </a:rPr>
                        <a:t>повышение конкурентоспособности выпускников образовательных организаций на основе высокого уровня полученного образования, сформированных личностных качеств и социально значимых компетенций. </a:t>
                      </a:r>
                    </a:p>
                    <a:p>
                      <a:pPr algn="l"/>
                      <a:r>
                        <a:rPr lang="ru-RU" sz="1200" b="0" i="0" u="none" strike="noStrike" baseline="0" dirty="0" smtClean="0">
                          <a:solidFill>
                            <a:schemeClr val="tx1">
                              <a:lumMod val="85000"/>
                              <a:lumOff val="15000"/>
                            </a:schemeClr>
                          </a:solidFill>
                          <a:latin typeface="+mn-lt"/>
                        </a:rPr>
                        <a:t>- </a:t>
                      </a:r>
                      <a:r>
                        <a:rPr lang="ru-RU" sz="1200" b="0" i="0" u="none" strike="noStrike" kern="1200" baseline="0" dirty="0" smtClean="0">
                          <a:solidFill>
                            <a:schemeClr val="tx1">
                              <a:lumMod val="85000"/>
                              <a:lumOff val="15000"/>
                            </a:schemeClr>
                          </a:solidFill>
                          <a:latin typeface="Times New Roman"/>
                          <a:ea typeface="+mn-ea"/>
                          <a:cs typeface="+mn-cs"/>
                        </a:rPr>
                        <a:t>доступ к </a:t>
                      </a:r>
                      <a:r>
                        <a:rPr lang="ru-RU" sz="1200" b="0" i="0" u="none" strike="noStrike" kern="1200" baseline="0" dirty="0" err="1" smtClean="0">
                          <a:solidFill>
                            <a:schemeClr val="tx1">
                              <a:lumMod val="85000"/>
                              <a:lumOff val="15000"/>
                            </a:schemeClr>
                          </a:solidFill>
                          <a:latin typeface="Times New Roman"/>
                          <a:ea typeface="+mn-ea"/>
                          <a:cs typeface="+mn-cs"/>
                        </a:rPr>
                        <a:t>околопрофессиональным</a:t>
                      </a:r>
                      <a:r>
                        <a:rPr lang="ru-RU" sz="1200" b="0" i="0" u="none" strike="noStrike" kern="1200" baseline="0" dirty="0" smtClean="0">
                          <a:solidFill>
                            <a:schemeClr val="tx1">
                              <a:lumMod val="85000"/>
                              <a:lumOff val="15000"/>
                            </a:schemeClr>
                          </a:solidFill>
                          <a:latin typeface="Times New Roman"/>
                          <a:ea typeface="+mn-ea"/>
                          <a:cs typeface="+mn-cs"/>
                        </a:rPr>
                        <a:t> и профессиональным знаниям в рамках содержательно-тематического направления программы. 	</a:t>
                      </a:r>
                    </a:p>
                    <a:p>
                      <a:pPr algn="l"/>
                      <a:endParaRPr lang="ru-RU" sz="1200" b="0" i="0" u="none" strike="noStrike" kern="1200" baseline="0" dirty="0">
                        <a:solidFill>
                          <a:schemeClr val="tx1">
                            <a:lumMod val="85000"/>
                            <a:lumOff val="15000"/>
                          </a:schemeClr>
                        </a:solidFill>
                        <a:latin typeface="Times New Roman"/>
                        <a:ea typeface="+mn-ea"/>
                        <a:cs typeface="+mn-cs"/>
                      </a:endParaRPr>
                    </a:p>
                  </a:txBody>
                  <a:tcPr/>
                </a:tc>
              </a:tr>
            </a:tbl>
          </a:graphicData>
        </a:graphic>
      </p:graphicFrame>
      <p:cxnSp>
        <p:nvCxnSpPr>
          <p:cNvPr id="9" name="Прямая соединительная линия 8"/>
          <p:cNvCxnSpPr/>
          <p:nvPr/>
        </p:nvCxnSpPr>
        <p:spPr>
          <a:xfrm>
            <a:off x="251520" y="1109553"/>
            <a:ext cx="1368152" cy="35719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50460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2160" y="476672"/>
            <a:ext cx="6120680"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b="1" i="1" dirty="0" smtClean="0">
                <a:latin typeface="Times New Roman" pitchFamily="18" charset="0"/>
                <a:cs typeface="Times New Roman" pitchFamily="18" charset="0"/>
              </a:rPr>
              <a:t>Пример:</a:t>
            </a:r>
          </a:p>
          <a:p>
            <a:r>
              <a:rPr lang="ru-RU" i="1" dirty="0" smtClean="0">
                <a:latin typeface="Times New Roman" pitchFamily="18" charset="0"/>
                <a:cs typeface="Times New Roman" pitchFamily="18" charset="0"/>
              </a:rPr>
              <a:t>Программа </a:t>
            </a:r>
            <a:r>
              <a:rPr lang="ru-RU" i="1" dirty="0">
                <a:latin typeface="Times New Roman" pitchFamily="18" charset="0"/>
                <a:cs typeface="Times New Roman" pitchFamily="18" charset="0"/>
              </a:rPr>
              <a:t>включает два  уровня освоения предлагаемых умений и навыков:</a:t>
            </a:r>
          </a:p>
          <a:p>
            <a:r>
              <a:rPr lang="ru-RU" i="1" dirty="0">
                <a:latin typeface="Times New Roman" pitchFamily="18" charset="0"/>
                <a:cs typeface="Times New Roman" pitchFamily="18" charset="0"/>
              </a:rPr>
              <a:t>1 уровень – </a:t>
            </a:r>
            <a:r>
              <a:rPr lang="ru-RU" b="1" i="1" dirty="0">
                <a:latin typeface="Times New Roman" pitchFamily="18" charset="0"/>
                <a:cs typeface="Times New Roman" pitchFamily="18" charset="0"/>
              </a:rPr>
              <a:t>стартовый </a:t>
            </a:r>
            <a:r>
              <a:rPr lang="ru-RU" i="1" dirty="0">
                <a:latin typeface="Times New Roman" pitchFamily="18" charset="0"/>
                <a:cs typeface="Times New Roman" pitchFamily="18" charset="0"/>
              </a:rPr>
              <a:t>(1-2 год обучения)</a:t>
            </a:r>
          </a:p>
          <a:p>
            <a:r>
              <a:rPr lang="ru-RU" i="1" dirty="0">
                <a:latin typeface="Times New Roman" pitchFamily="18" charset="0"/>
                <a:cs typeface="Times New Roman" pitchFamily="18" charset="0"/>
              </a:rPr>
              <a:t>2 уровень – </a:t>
            </a:r>
            <a:r>
              <a:rPr lang="ru-RU" b="1" i="1" dirty="0">
                <a:latin typeface="Times New Roman" pitchFamily="18" charset="0"/>
                <a:cs typeface="Times New Roman" pitchFamily="18" charset="0"/>
              </a:rPr>
              <a:t>базовый</a:t>
            </a:r>
            <a:r>
              <a:rPr lang="ru-RU" i="1" dirty="0">
                <a:latin typeface="Times New Roman" pitchFamily="18" charset="0"/>
                <a:cs typeface="Times New Roman" pitchFamily="18" charset="0"/>
              </a:rPr>
              <a:t> (3-5 годы обучения)</a:t>
            </a:r>
          </a:p>
          <a:p>
            <a:endParaRPr lang="ru-RU" dirty="0"/>
          </a:p>
        </p:txBody>
      </p:sp>
      <p:sp>
        <p:nvSpPr>
          <p:cNvPr id="5" name="TextBox 4"/>
          <p:cNvSpPr txBox="1"/>
          <p:nvPr/>
        </p:nvSpPr>
        <p:spPr>
          <a:xfrm>
            <a:off x="968104" y="2492896"/>
            <a:ext cx="7128792" cy="39703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ru-RU" b="1" i="1" dirty="0">
                <a:latin typeface="Times New Roman" pitchFamily="18" charset="0"/>
                <a:cs typeface="Times New Roman" pitchFamily="18" charset="0"/>
              </a:rPr>
              <a:t>Пример: </a:t>
            </a:r>
            <a:endParaRPr lang="ru-RU" b="1" i="1"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algn="just"/>
            <a:r>
              <a:rPr lang="ru-RU" i="1" dirty="0">
                <a:latin typeface="Times New Roman" pitchFamily="18" charset="0"/>
                <a:cs typeface="Times New Roman" pitchFamily="18" charset="0"/>
              </a:rPr>
              <a:t>Выдержки из программ педагога «ВЕБ-ДИЗАЙН». </a:t>
            </a:r>
            <a:endParaRPr lang="ru-RU" dirty="0">
              <a:latin typeface="Times New Roman" pitchFamily="18" charset="0"/>
              <a:cs typeface="Times New Roman" pitchFamily="18" charset="0"/>
            </a:endParaRPr>
          </a:p>
          <a:p>
            <a:pPr algn="just"/>
            <a:r>
              <a:rPr lang="ru-RU" i="1" dirty="0">
                <a:latin typeface="Times New Roman" pitchFamily="18" charset="0"/>
                <a:cs typeface="Times New Roman" pitchFamily="18" charset="0"/>
              </a:rPr>
              <a:t>Уровень программы – стартовый. Освоение программного материала данного уровня предполагает получение обучающимися первоначальных знаний в области </a:t>
            </a:r>
            <a:r>
              <a:rPr lang="ru-RU" i="1" dirty="0" err="1">
                <a:latin typeface="Times New Roman" pitchFamily="18" charset="0"/>
                <a:cs typeface="Times New Roman" pitchFamily="18" charset="0"/>
              </a:rPr>
              <a:t>сайтостроения</a:t>
            </a:r>
            <a:r>
              <a:rPr lang="ru-RU" i="1" dirty="0">
                <a:latin typeface="Times New Roman" pitchFamily="18" charset="0"/>
                <a:cs typeface="Times New Roman" pitchFamily="18" charset="0"/>
              </a:rPr>
              <a:t>. Данная программа знакомит обучающихся с базовыми понятиями Интернета и с основами создания веб-страниц и </a:t>
            </a:r>
            <a:r>
              <a:rPr lang="ru-RU" i="1" dirty="0" smtClean="0">
                <a:latin typeface="Times New Roman" pitchFamily="18" charset="0"/>
                <a:cs typeface="Times New Roman" pitchFamily="18" charset="0"/>
              </a:rPr>
              <a:t>веб-сайтов </a:t>
            </a:r>
            <a:r>
              <a:rPr lang="ru-RU" i="1" dirty="0">
                <a:latin typeface="Times New Roman" pitchFamily="18" charset="0"/>
                <a:cs typeface="Times New Roman" pitchFamily="18" charset="0"/>
              </a:rPr>
              <a:t>c помощью простого текстового редактора, с написанием </a:t>
            </a:r>
            <a:r>
              <a:rPr lang="ru-RU" i="1" dirty="0" smtClean="0">
                <a:latin typeface="Times New Roman" pitchFamily="18" charset="0"/>
                <a:cs typeface="Times New Roman" pitchFamily="18" charset="0"/>
              </a:rPr>
              <a:t>HTML-кодов </a:t>
            </a:r>
            <a:r>
              <a:rPr lang="ru-RU" i="1" dirty="0">
                <a:latin typeface="Times New Roman" pitchFamily="18" charset="0"/>
                <a:cs typeface="Times New Roman" pitchFamily="18" charset="0"/>
              </a:rPr>
              <a:t>напрямую. Обучающиеся изучают способы украшения веб-страниц сайта графикой и элементами мультимедиа, учатся связывать их с другими ресурсами Интернета. Изучаются приемы поиска и размещения веб- материалов в сети. </a:t>
            </a:r>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117686935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1498178"/>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Особенности реализации образовательного процесса</a:t>
            </a:r>
            <a:endParaRPr lang="ru-RU" sz="3100" dirty="0">
              <a:solidFill>
                <a:schemeClr val="tx1">
                  <a:lumMod val="75000"/>
                  <a:lumOff val="25000"/>
                </a:schemeClr>
              </a:solidFill>
              <a:latin typeface="Times New Roman" pitchFamily="18" charset="0"/>
              <a:cs typeface="Times New Roman" pitchFamily="18" charset="0"/>
            </a:endParaRPr>
          </a:p>
        </p:txBody>
      </p:sp>
      <p:sp>
        <p:nvSpPr>
          <p:cNvPr id="6" name="Объект 2"/>
          <p:cNvSpPr>
            <a:spLocks noGrp="1"/>
          </p:cNvSpPr>
          <p:nvPr>
            <p:ph idx="1"/>
          </p:nvPr>
        </p:nvSpPr>
        <p:spPr>
          <a:xfrm>
            <a:off x="857224" y="1714488"/>
            <a:ext cx="7488832" cy="3500462"/>
          </a:xfrm>
        </p:spPr>
        <p:txBody>
          <a:bodyPr>
            <a:noAutofit/>
          </a:bodyPr>
          <a:lstStyle/>
          <a:p>
            <a:pPr algn="just"/>
            <a:r>
              <a:rPr lang="ru-RU" sz="1600" dirty="0">
                <a:solidFill>
                  <a:schemeClr val="tx1">
                    <a:lumMod val="85000"/>
                    <a:lumOff val="15000"/>
                  </a:schemeClr>
                </a:solidFill>
                <a:latin typeface="Times New Roman" pitchFamily="18" charset="0"/>
                <a:cs typeface="Times New Roman" pitchFamily="18" charset="0"/>
              </a:rPr>
              <a:t>Традиционная модель реализации программы представляет собой линейную последовательность освоения содержания в течение одного или нескольких лет обучения в одной образовательной организации. </a:t>
            </a:r>
          </a:p>
          <a:p>
            <a:pPr algn="just"/>
            <a:r>
              <a:rPr lang="ru-RU" sz="1600" dirty="0">
                <a:solidFill>
                  <a:schemeClr val="tx1">
                    <a:lumMod val="85000"/>
                    <a:lumOff val="15000"/>
                  </a:schemeClr>
                </a:solidFill>
                <a:latin typeface="Times New Roman" pitchFamily="18" charset="0"/>
                <a:cs typeface="Times New Roman" pitchFamily="18" charset="0"/>
              </a:rPr>
              <a:t>В реализации программ с использованием сетевого взаимодействия участвуют, </a:t>
            </a:r>
            <a:r>
              <a:rPr lang="ru-RU" sz="1600" dirty="0" smtClean="0">
                <a:solidFill>
                  <a:schemeClr val="tx1">
                    <a:lumMod val="85000"/>
                    <a:lumOff val="15000"/>
                  </a:schemeClr>
                </a:solidFill>
                <a:latin typeface="Times New Roman" pitchFamily="18" charset="0"/>
                <a:cs typeface="Times New Roman" pitchFamily="18" charset="0"/>
              </a:rPr>
              <a:t>две </a:t>
            </a:r>
            <a:r>
              <a:rPr lang="ru-RU" sz="1600" dirty="0">
                <a:solidFill>
                  <a:schemeClr val="tx1">
                    <a:lumMod val="85000"/>
                    <a:lumOff val="15000"/>
                  </a:schemeClr>
                </a:solidFill>
                <a:latin typeface="Times New Roman" pitchFamily="18" charset="0"/>
                <a:cs typeface="Times New Roman" pitchFamily="18" charset="0"/>
              </a:rPr>
              <a:t>образовательные организации, имеющие </a:t>
            </a:r>
            <a:r>
              <a:rPr lang="ru-RU" sz="1600" dirty="0" smtClean="0">
                <a:solidFill>
                  <a:schemeClr val="tx1">
                    <a:lumMod val="85000"/>
                    <a:lumOff val="15000"/>
                  </a:schemeClr>
                </a:solidFill>
                <a:latin typeface="Times New Roman" pitchFamily="18" charset="0"/>
                <a:cs typeface="Times New Roman" pitchFamily="18" charset="0"/>
              </a:rPr>
              <a:t>лицензию, или социальные партнёры реального сектора экономики. </a:t>
            </a:r>
            <a:r>
              <a:rPr lang="ru-RU" sz="1600" dirty="0">
                <a:solidFill>
                  <a:schemeClr val="tx1">
                    <a:lumMod val="85000"/>
                    <a:lumOff val="15000"/>
                  </a:schemeClr>
                </a:solidFill>
                <a:latin typeface="Times New Roman" pitchFamily="18" charset="0"/>
                <a:cs typeface="Times New Roman" pitchFamily="18" charset="0"/>
              </a:rPr>
              <a:t>На титульном листе должны быть указаны грифы утверждения обеих организаций. В программе прописывается участие каждой </a:t>
            </a:r>
            <a:r>
              <a:rPr lang="ru-RU" sz="1600" dirty="0" smtClean="0">
                <a:solidFill>
                  <a:schemeClr val="tx1">
                    <a:lumMod val="85000"/>
                    <a:lumOff val="15000"/>
                  </a:schemeClr>
                </a:solidFill>
                <a:latin typeface="Times New Roman" pitchFamily="18" charset="0"/>
                <a:cs typeface="Times New Roman" pitchFamily="18" charset="0"/>
              </a:rPr>
              <a:t>организации </a:t>
            </a:r>
            <a:r>
              <a:rPr lang="ru-RU" sz="1600" dirty="0">
                <a:solidFill>
                  <a:schemeClr val="tx1">
                    <a:lumMod val="85000"/>
                    <a:lumOff val="15000"/>
                  </a:schemeClr>
                </a:solidFill>
                <a:latin typeface="Times New Roman" pitchFamily="18" charset="0"/>
                <a:cs typeface="Times New Roman" pitchFamily="18" charset="0"/>
              </a:rPr>
              <a:t>в реализации своей части программы</a:t>
            </a:r>
            <a:r>
              <a:rPr lang="ru-RU" sz="1600" dirty="0" smtClean="0">
                <a:solidFill>
                  <a:schemeClr val="tx1">
                    <a:lumMod val="85000"/>
                    <a:lumOff val="15000"/>
                  </a:schemeClr>
                </a:solidFill>
                <a:latin typeface="Times New Roman" pitchFamily="18" charset="0"/>
                <a:cs typeface="Times New Roman" pitchFamily="18" charset="0"/>
              </a:rPr>
              <a:t>.</a:t>
            </a:r>
          </a:p>
          <a:p>
            <a:pPr algn="just"/>
            <a:r>
              <a:rPr lang="ru-RU" sz="1600" dirty="0">
                <a:solidFill>
                  <a:schemeClr val="tx1">
                    <a:lumMod val="85000"/>
                    <a:lumOff val="15000"/>
                  </a:schemeClr>
                </a:solidFill>
                <a:latin typeface="Times New Roman" pitchFamily="18" charset="0"/>
                <a:cs typeface="Times New Roman" pitchFamily="18" charset="0"/>
              </a:rPr>
              <a:t>При реализации программ с использованием дистанционных технологий или с использованием электронного обучения указываются имеющиеся технические возможности, а также условия, при которых организуется дистанционное обучение. В дистанционном формате может реализовываться как вся программа, так и ее часть (курсы, модули).  </a:t>
            </a:r>
          </a:p>
        </p:txBody>
      </p:sp>
      <p:sp>
        <p:nvSpPr>
          <p:cNvPr id="5" name="TextBox 4"/>
          <p:cNvSpPr txBox="1"/>
          <p:nvPr/>
        </p:nvSpPr>
        <p:spPr>
          <a:xfrm>
            <a:off x="1357290" y="5357826"/>
            <a:ext cx="7000924" cy="892552"/>
          </a:xfrm>
          <a:prstGeom prst="rect">
            <a:avLst/>
          </a:prstGeom>
          <a:noFill/>
        </p:spPr>
        <p:txBody>
          <a:bodyPr wrap="square" rtlCol="0">
            <a:spAutoFit/>
          </a:bodyPr>
          <a:lstStyle/>
          <a:p>
            <a:endParaRPr lang="ru-RU" u="sng" dirty="0" smtClean="0">
              <a:latin typeface="Times New Roman" pitchFamily="18" charset="0"/>
              <a:cs typeface="Times New Roman" pitchFamily="18" charset="0"/>
              <a:hlinkClick r:id="rId2"/>
            </a:endParaRPr>
          </a:p>
          <a:p>
            <a:r>
              <a:rPr lang="ru-RU" sz="1600" dirty="0" smtClean="0">
                <a:latin typeface="Times New Roman" pitchFamily="18" charset="0"/>
                <a:cs typeface="Times New Roman" pitchFamily="18" charset="0"/>
              </a:rPr>
              <a:t>Ссылка на </a:t>
            </a:r>
            <a:r>
              <a:rPr lang="en-US" sz="1600" dirty="0" smtClean="0">
                <a:latin typeface="Times New Roman" pitchFamily="18" charset="0"/>
                <a:cs typeface="Times New Roman" pitchFamily="18" charset="0"/>
              </a:rPr>
              <a:t>Y</a:t>
            </a:r>
            <a:r>
              <a:rPr lang="ru-RU" sz="1600" dirty="0" err="1" smtClean="0">
                <a:latin typeface="Times New Roman" pitchFamily="18" charset="0"/>
                <a:cs typeface="Times New Roman" pitchFamily="18" charset="0"/>
              </a:rPr>
              <a:t>outube</a:t>
            </a:r>
            <a:r>
              <a:rPr lang="ru-RU" sz="1600" dirty="0" smtClean="0">
                <a:latin typeface="Times New Roman" pitchFamily="18" charset="0"/>
                <a:cs typeface="Times New Roman" pitchFamily="18" charset="0"/>
              </a:rPr>
              <a:t> канал ФГБУК ВЦХТ </a:t>
            </a:r>
            <a:r>
              <a:rPr lang="ru-RU" sz="1600" u="sng" dirty="0" smtClean="0">
                <a:latin typeface="Times New Roman" pitchFamily="18" charset="0"/>
                <a:cs typeface="Times New Roman" pitchFamily="18" charset="0"/>
                <a:hlinkClick r:id="rId2"/>
              </a:rPr>
              <a:t>https://www.youtube.com/channel/UCBzyjL54sH2zSDe2gz9mAVQ</a:t>
            </a:r>
            <a:r>
              <a:rPr lang="ru-RU" sz="160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62501445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00034" y="188640"/>
            <a:ext cx="8229600" cy="1080120"/>
          </a:xfrm>
        </p:spPr>
        <p:txBody>
          <a:bodyPr>
            <a:noAutofit/>
          </a:bodyPr>
          <a:lstStyle/>
          <a:p>
            <a:r>
              <a:rPr lang="ru-RU" sz="28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2800" dirty="0" smtClean="0">
                <a:solidFill>
                  <a:schemeClr val="tx1">
                    <a:lumMod val="75000"/>
                    <a:lumOff val="25000"/>
                  </a:schemeClr>
                </a:solidFill>
                <a:latin typeface="Times New Roman" pitchFamily="18" charset="0"/>
                <a:cs typeface="Times New Roman" pitchFamily="18" charset="0"/>
              </a:rPr>
            </a:br>
            <a:r>
              <a:rPr lang="ru-RU" sz="2400" dirty="0" smtClean="0">
                <a:solidFill>
                  <a:schemeClr val="tx1">
                    <a:lumMod val="75000"/>
                    <a:lumOff val="25000"/>
                  </a:schemeClr>
                </a:solidFill>
                <a:latin typeface="Times New Roman" pitchFamily="18" charset="0"/>
                <a:cs typeface="Times New Roman" pitchFamily="18" charset="0"/>
              </a:rPr>
              <a:t>Особенности реализации образовательного процесса</a:t>
            </a:r>
            <a:br>
              <a:rPr lang="ru-RU" sz="2400" dirty="0" smtClean="0">
                <a:solidFill>
                  <a:schemeClr val="tx1">
                    <a:lumMod val="75000"/>
                    <a:lumOff val="25000"/>
                  </a:schemeClr>
                </a:solidFill>
                <a:latin typeface="Times New Roman" pitchFamily="18" charset="0"/>
                <a:cs typeface="Times New Roman" pitchFamily="18" charset="0"/>
              </a:rPr>
            </a:br>
            <a:r>
              <a:rPr lang="en-US" sz="2000" b="1" dirty="0" smtClean="0">
                <a:solidFill>
                  <a:schemeClr val="tx1">
                    <a:lumMod val="75000"/>
                    <a:lumOff val="25000"/>
                  </a:schemeClr>
                </a:solidFill>
                <a:latin typeface="Times New Roman" pitchFamily="18" charset="0"/>
                <a:cs typeface="Times New Roman" pitchFamily="18" charset="0"/>
              </a:rPr>
              <a:t>I</a:t>
            </a:r>
            <a:r>
              <a:rPr lang="ru-RU" sz="2400" dirty="0" smtClean="0">
                <a:solidFill>
                  <a:schemeClr val="tx1">
                    <a:lumMod val="75000"/>
                    <a:lumOff val="25000"/>
                  </a:schemeClr>
                </a:solidFill>
                <a:latin typeface="Times New Roman" pitchFamily="18" charset="0"/>
                <a:cs typeface="Times New Roman" pitchFamily="18" charset="0"/>
              </a:rPr>
              <a:t>.</a:t>
            </a:r>
            <a:r>
              <a:rPr lang="en-US" sz="2400" dirty="0" smtClean="0">
                <a:solidFill>
                  <a:schemeClr val="tx1">
                    <a:lumMod val="75000"/>
                    <a:lumOff val="25000"/>
                  </a:schemeClr>
                </a:solidFill>
                <a:latin typeface="Times New Roman" pitchFamily="18" charset="0"/>
                <a:cs typeface="Times New Roman" pitchFamily="18" charset="0"/>
              </a:rPr>
              <a:t> </a:t>
            </a:r>
            <a:r>
              <a:rPr lang="ru-RU" sz="2400" dirty="0" smtClean="0">
                <a:solidFill>
                  <a:schemeClr val="tx1">
                    <a:lumMod val="75000"/>
                    <a:lumOff val="25000"/>
                  </a:schemeClr>
                </a:solidFill>
                <a:latin typeface="Times New Roman" pitchFamily="18" charset="0"/>
                <a:cs typeface="Times New Roman" pitchFamily="18" charset="0"/>
              </a:rPr>
              <a:t>Сетевая форма </a:t>
            </a:r>
            <a:endParaRPr lang="ru-RU" sz="2400" b="1"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500034" y="1357298"/>
            <a:ext cx="8143932" cy="2893100"/>
          </a:xfrm>
          <a:prstGeom prst="rect">
            <a:avLst/>
          </a:prstGeom>
          <a:noFill/>
        </p:spPr>
        <p:txBody>
          <a:bodyPr wrap="square" rtlCol="0">
            <a:spAutoFit/>
          </a:bodyPr>
          <a:lstStyle/>
          <a:p>
            <a:pPr algn="just"/>
            <a:r>
              <a:rPr lang="ru-RU" sz="1400" b="1" dirty="0" smtClean="0">
                <a:solidFill>
                  <a:schemeClr val="tx1">
                    <a:lumMod val="85000"/>
                    <a:lumOff val="15000"/>
                  </a:schemeClr>
                </a:solidFill>
                <a:latin typeface="Times New Roman" pitchFamily="18" charset="0"/>
                <a:cs typeface="Times New Roman" pitchFamily="18" charset="0"/>
              </a:rPr>
              <a:t>Сетевая форма</a:t>
            </a:r>
            <a:r>
              <a:rPr lang="ru-RU" sz="1400" dirty="0" smtClean="0">
                <a:solidFill>
                  <a:schemeClr val="tx1">
                    <a:lumMod val="85000"/>
                    <a:lumOff val="15000"/>
                  </a:schemeClr>
                </a:solidFill>
                <a:latin typeface="Times New Roman" pitchFamily="18" charset="0"/>
                <a:cs typeface="Times New Roman" pitchFamily="18" charset="0"/>
              </a:rPr>
              <a:t> </a:t>
            </a:r>
            <a:r>
              <a:rPr lang="ru-RU" sz="1400" b="1" dirty="0" smtClean="0">
                <a:solidFill>
                  <a:schemeClr val="tx1">
                    <a:lumMod val="85000"/>
                    <a:lumOff val="15000"/>
                  </a:schemeClr>
                </a:solidFill>
                <a:latin typeface="Times New Roman" pitchFamily="18" charset="0"/>
                <a:cs typeface="Times New Roman" pitchFamily="18" charset="0"/>
              </a:rPr>
              <a:t>реализации образовательных программ </a:t>
            </a:r>
            <a:r>
              <a:rPr lang="ru-RU" sz="1400" dirty="0" smtClean="0">
                <a:solidFill>
                  <a:schemeClr val="tx1">
                    <a:lumMod val="85000"/>
                    <a:lumOff val="15000"/>
                  </a:schemeClr>
                </a:solidFill>
                <a:latin typeface="Times New Roman" pitchFamily="18" charset="0"/>
                <a:cs typeface="Times New Roman" pitchFamily="18" charset="0"/>
              </a:rPr>
              <a:t>обеспечивает возможность освоения обучающимся образовательной программы и (или) отдельных учебных предметов, курсов, дисциплин (модулей), практики, иных компонентов, предусмотренных образовательными программами (в том числе различных вида, уровня и (или) направленности), </a:t>
            </a:r>
            <a:r>
              <a:rPr lang="ru-RU" sz="1400" b="1" dirty="0" smtClean="0">
                <a:solidFill>
                  <a:schemeClr val="tx1">
                    <a:lumMod val="85000"/>
                    <a:lumOff val="15000"/>
                  </a:schemeClr>
                </a:solidFill>
                <a:latin typeface="Times New Roman" pitchFamily="18" charset="0"/>
                <a:cs typeface="Times New Roman" pitchFamily="18" charset="0"/>
              </a:rPr>
              <a:t>с использованием ресурсов нескольких организаций</a:t>
            </a:r>
            <a:r>
              <a:rPr lang="ru-RU" sz="1400" dirty="0" smtClean="0">
                <a:solidFill>
                  <a:schemeClr val="tx1">
                    <a:lumMod val="85000"/>
                    <a:lumOff val="15000"/>
                  </a:schemeClr>
                </a:solidFill>
                <a:latin typeface="Times New Roman" pitchFamily="18" charset="0"/>
                <a:cs typeface="Times New Roman" pitchFamily="18" charset="0"/>
              </a:rPr>
              <a:t>, осуществляющих образовательную деятельность, включая иностранные, а также при необходимости с использованием ресурсов иных организаций. В реализации образовательных программ и (или) отдельных учебных предметов, курсов, дисциплин (модулей), практики, иных компонентов, предусмотренных образовательными программами (в том числе различных вида, уровня и (или) направленности), с использованием сетевой формы реализации образовательных программ наряду с организациями, осуществляющими образовательную деятельность, также могут участвовать </a:t>
            </a:r>
            <a:r>
              <a:rPr lang="ru-RU" sz="1400" b="1" dirty="0" smtClean="0">
                <a:solidFill>
                  <a:schemeClr val="tx1">
                    <a:lumMod val="85000"/>
                    <a:lumOff val="15000"/>
                  </a:schemeClr>
                </a:solidFill>
                <a:latin typeface="Times New Roman" pitchFamily="18" charset="0"/>
                <a:cs typeface="Times New Roman" pitchFamily="18" charset="0"/>
              </a:rPr>
              <a:t>научные организации, медицинские организации, организации культуры, физкультурно-спортивные и иные организации, обладающие ресурсами, необходимыми для осуществления образовательной деятельности по соответствующей образовательной программе.</a:t>
            </a:r>
            <a:endParaRPr lang="ru-RU" sz="1400" b="1" dirty="0">
              <a:solidFill>
                <a:schemeClr val="tx1">
                  <a:lumMod val="85000"/>
                  <a:lumOff val="15000"/>
                </a:schemeClr>
              </a:solidFill>
              <a:latin typeface="Times New Roman" pitchFamily="18" charset="0"/>
              <a:cs typeface="Times New Roman" pitchFamily="18" charset="0"/>
            </a:endParaRPr>
          </a:p>
        </p:txBody>
      </p:sp>
      <p:sp>
        <p:nvSpPr>
          <p:cNvPr id="6" name="TextBox 5"/>
          <p:cNvSpPr txBox="1"/>
          <p:nvPr/>
        </p:nvSpPr>
        <p:spPr>
          <a:xfrm>
            <a:off x="500034" y="4357694"/>
            <a:ext cx="8143932" cy="523220"/>
          </a:xfrm>
          <a:prstGeom prst="rect">
            <a:avLst/>
          </a:prstGeom>
          <a:noFill/>
        </p:spPr>
        <p:txBody>
          <a:bodyPr wrap="square" rtlCol="0">
            <a:spAutoFit/>
          </a:bodyPr>
          <a:lstStyle/>
          <a:p>
            <a:pPr algn="just"/>
            <a:r>
              <a:rPr lang="ru-RU" sz="1400" dirty="0" smtClean="0">
                <a:solidFill>
                  <a:schemeClr val="tx1">
                    <a:lumMod val="85000"/>
                    <a:lumOff val="15000"/>
                  </a:schemeClr>
                </a:solidFill>
                <a:latin typeface="Times New Roman" pitchFamily="18" charset="0"/>
                <a:cs typeface="Times New Roman" pitchFamily="18" charset="0"/>
              </a:rPr>
              <a:t>Использование сетевой формы реализации образовательных программ осуществляется </a:t>
            </a:r>
            <a:r>
              <a:rPr lang="ru-RU" sz="1400" b="1" dirty="0" smtClean="0">
                <a:solidFill>
                  <a:schemeClr val="tx1">
                    <a:lumMod val="85000"/>
                    <a:lumOff val="15000"/>
                  </a:schemeClr>
                </a:solidFill>
                <a:latin typeface="Times New Roman" pitchFamily="18" charset="0"/>
                <a:cs typeface="Times New Roman" pitchFamily="18" charset="0"/>
              </a:rPr>
              <a:t>на основании договора</a:t>
            </a:r>
            <a:r>
              <a:rPr lang="ru-RU" sz="1400" dirty="0" smtClean="0">
                <a:solidFill>
                  <a:schemeClr val="tx1">
                    <a:lumMod val="85000"/>
                    <a:lumOff val="15000"/>
                  </a:schemeClr>
                </a:solidFill>
                <a:latin typeface="Times New Roman" pitchFamily="18" charset="0"/>
                <a:cs typeface="Times New Roman" pitchFamily="18" charset="0"/>
              </a:rPr>
              <a:t>, который заключается между организациями.</a:t>
            </a:r>
            <a:endParaRPr lang="ru-RU" sz="1400" dirty="0">
              <a:solidFill>
                <a:schemeClr val="tx1">
                  <a:lumMod val="85000"/>
                  <a:lumOff val="15000"/>
                </a:schemeClr>
              </a:solidFill>
              <a:latin typeface="Times New Roman" pitchFamily="18" charset="0"/>
              <a:cs typeface="Times New Roman" pitchFamily="18" charset="0"/>
            </a:endParaRPr>
          </a:p>
        </p:txBody>
      </p:sp>
      <p:sp>
        <p:nvSpPr>
          <p:cNvPr id="7" name="TextBox 6"/>
          <p:cNvSpPr txBox="1"/>
          <p:nvPr/>
        </p:nvSpPr>
        <p:spPr>
          <a:xfrm>
            <a:off x="500034" y="4929198"/>
            <a:ext cx="8143932" cy="1815882"/>
          </a:xfrm>
          <a:prstGeom prst="rect">
            <a:avLst/>
          </a:prstGeom>
          <a:noFill/>
        </p:spPr>
        <p:txBody>
          <a:bodyPr wrap="square" rtlCol="0">
            <a:spAutoFit/>
          </a:bodyPr>
          <a:lstStyle/>
          <a:p>
            <a:pPr algn="just"/>
            <a:r>
              <a:rPr lang="ru-RU" sz="1400" dirty="0" smtClean="0">
                <a:solidFill>
                  <a:schemeClr val="tx1">
                    <a:lumMod val="85000"/>
                    <a:lumOff val="15000"/>
                  </a:schemeClr>
                </a:solidFill>
                <a:latin typeface="Times New Roman" pitchFamily="18" charset="0"/>
                <a:cs typeface="Times New Roman" pitchFamily="18" charset="0"/>
              </a:rPr>
              <a:t>Использование </a:t>
            </a:r>
            <a:r>
              <a:rPr lang="ru-RU" sz="1400" b="1" dirty="0" smtClean="0">
                <a:solidFill>
                  <a:schemeClr val="tx1">
                    <a:lumMod val="85000"/>
                    <a:lumOff val="15000"/>
                  </a:schemeClr>
                </a:solidFill>
                <a:latin typeface="Times New Roman" pitchFamily="18" charset="0"/>
                <a:cs typeface="Times New Roman" pitchFamily="18" charset="0"/>
              </a:rPr>
              <a:t>имущества государственных и муниципальных организаций</a:t>
            </a:r>
            <a:r>
              <a:rPr lang="ru-RU" sz="1400" dirty="0" smtClean="0">
                <a:solidFill>
                  <a:schemeClr val="tx1">
                    <a:lumMod val="85000"/>
                    <a:lumOff val="15000"/>
                  </a:schemeClr>
                </a:solidFill>
                <a:latin typeface="Times New Roman" pitchFamily="18" charset="0"/>
                <a:cs typeface="Times New Roman" pitchFamily="18" charset="0"/>
              </a:rPr>
              <a:t> организациями, осуществляющими образовательную деятельность, финансовое обеспечение которых осуществляется за счет бюджетных ассигнований федерального бюджета, бюджетов субъектов Российской Федерации и (или) местных бюджетов, при сетевой форме реализации образовательных программ осуществляется </a:t>
            </a:r>
            <a:r>
              <a:rPr lang="ru-RU" sz="1400" b="1" dirty="0" smtClean="0">
                <a:solidFill>
                  <a:schemeClr val="tx1">
                    <a:lumMod val="85000"/>
                    <a:lumOff val="15000"/>
                  </a:schemeClr>
                </a:solidFill>
                <a:latin typeface="Times New Roman" pitchFamily="18" charset="0"/>
                <a:cs typeface="Times New Roman" pitchFamily="18" charset="0"/>
              </a:rPr>
              <a:t>на безвозмездной основе, если иное не установлено договором</a:t>
            </a:r>
            <a:r>
              <a:rPr lang="ru-RU" sz="1400" dirty="0" smtClean="0">
                <a:solidFill>
                  <a:schemeClr val="tx1">
                    <a:lumMod val="85000"/>
                    <a:lumOff val="15000"/>
                  </a:schemeClr>
                </a:solidFill>
                <a:latin typeface="Times New Roman" pitchFamily="18" charset="0"/>
                <a:cs typeface="Times New Roman" pitchFamily="18" charset="0"/>
              </a:rPr>
              <a:t> о сетевой форме реализации образовательных программ.</a:t>
            </a:r>
          </a:p>
          <a:p>
            <a:pPr algn="just"/>
            <a:r>
              <a:rPr lang="ru-RU" sz="1400" dirty="0" smtClean="0">
                <a:solidFill>
                  <a:schemeClr val="tx1">
                    <a:lumMod val="85000"/>
                    <a:lumOff val="15000"/>
                  </a:schemeClr>
                </a:solidFill>
                <a:latin typeface="Times New Roman" pitchFamily="18" charset="0"/>
                <a:cs typeface="Times New Roman" pitchFamily="18" charset="0"/>
              </a:rPr>
              <a:t/>
            </a:r>
            <a:br>
              <a:rPr lang="ru-RU" sz="1400" dirty="0" smtClean="0">
                <a:solidFill>
                  <a:schemeClr val="tx1">
                    <a:lumMod val="85000"/>
                    <a:lumOff val="15000"/>
                  </a:schemeClr>
                </a:solidFill>
                <a:latin typeface="Times New Roman" pitchFamily="18" charset="0"/>
                <a:cs typeface="Times New Roman" pitchFamily="18" charset="0"/>
              </a:rPr>
            </a:br>
            <a:endParaRPr lang="ru-RU" sz="1400" dirty="0">
              <a:solidFill>
                <a:schemeClr val="tx1">
                  <a:lumMod val="85000"/>
                  <a:lumOff val="15000"/>
                </a:schemeClr>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640046528"/>
              </p:ext>
            </p:extLst>
          </p:nvPr>
        </p:nvGraphicFramePr>
        <p:xfrm>
          <a:off x="1000385" y="1772816"/>
          <a:ext cx="7215238" cy="3268056"/>
        </p:xfrm>
        <a:graphic>
          <a:graphicData uri="http://schemas.openxmlformats.org/drawingml/2006/table">
            <a:tbl>
              <a:tblPr firstRow="1" bandRow="1">
                <a:tableStyleId>{8A107856-5554-42FB-B03E-39F5DBC370BA}</a:tableStyleId>
              </a:tblPr>
              <a:tblGrid>
                <a:gridCol w="3607619"/>
                <a:gridCol w="3607619"/>
              </a:tblGrid>
              <a:tr h="454331">
                <a:tc>
                  <a:txBody>
                    <a:bodyPr/>
                    <a:lstStyle/>
                    <a:p>
                      <a:pPr algn="ctr"/>
                      <a:r>
                        <a:rPr lang="ru-RU" sz="1400" dirty="0" smtClean="0">
                          <a:latin typeface="Times New Roman" pitchFamily="18" charset="0"/>
                          <a:cs typeface="Times New Roman" pitchFamily="18" charset="0"/>
                        </a:rPr>
                        <a:t>Дистанционные</a:t>
                      </a:r>
                      <a:r>
                        <a:rPr lang="ru-RU" sz="1400" baseline="0" dirty="0" smtClean="0">
                          <a:latin typeface="Times New Roman" pitchFamily="18" charset="0"/>
                          <a:cs typeface="Times New Roman" pitchFamily="18" charset="0"/>
                        </a:rPr>
                        <a:t> образовательные технологии</a:t>
                      </a:r>
                      <a:endParaRPr lang="ru-RU" sz="1400" dirty="0">
                        <a:latin typeface="Times New Roman" pitchFamily="18" charset="0"/>
                        <a:cs typeface="Times New Roman" pitchFamily="18" charset="0"/>
                      </a:endParaRPr>
                    </a:p>
                  </a:txBody>
                  <a:tcPr/>
                </a:tc>
                <a:tc>
                  <a:txBody>
                    <a:bodyPr/>
                    <a:lstStyle/>
                    <a:p>
                      <a:pPr algn="ctr"/>
                      <a:r>
                        <a:rPr lang="ru-RU" sz="1400" dirty="0" smtClean="0">
                          <a:latin typeface="Times New Roman" pitchFamily="18" charset="0"/>
                          <a:cs typeface="Times New Roman" pitchFamily="18" charset="0"/>
                        </a:rPr>
                        <a:t>Электронное обучение</a:t>
                      </a:r>
                      <a:endParaRPr lang="ru-RU" sz="1400" dirty="0">
                        <a:latin typeface="Times New Roman" pitchFamily="18" charset="0"/>
                        <a:cs typeface="Times New Roman" pitchFamily="18" charset="0"/>
                      </a:endParaRPr>
                    </a:p>
                  </a:txBody>
                  <a:tcPr/>
                </a:tc>
              </a:tr>
              <a:tr h="2749896">
                <a:tc>
                  <a:txBody>
                    <a:bodyPr/>
                    <a:lstStyle/>
                    <a:p>
                      <a:r>
                        <a:rPr lang="ru-RU" sz="1400" kern="1200" dirty="0" smtClean="0">
                          <a:solidFill>
                            <a:schemeClr val="dk1"/>
                          </a:solidFill>
                          <a:latin typeface="Times New Roman" pitchFamily="18" charset="0"/>
                          <a:ea typeface="+mn-ea"/>
                          <a:cs typeface="Times New Roman" pitchFamily="18" charset="0"/>
                        </a:rPr>
                        <a:t>Образовательные технологии, реализуемые в основном с применением информационно-телекоммуникационных сетей при опосредованном  (на расстоянии) взаимодействии обучающихся и педагогических работников.</a:t>
                      </a:r>
                    </a:p>
                  </a:txBody>
                  <a:tcPr/>
                </a:tc>
                <a:tc>
                  <a:txBody>
                    <a:bodyPr/>
                    <a:lstStyle/>
                    <a:p>
                      <a:r>
                        <a:rPr lang="ru-RU" sz="1400" kern="1200" dirty="0" smtClean="0">
                          <a:solidFill>
                            <a:schemeClr val="dk1"/>
                          </a:solidFill>
                          <a:latin typeface="Times New Roman" pitchFamily="18" charset="0"/>
                          <a:ea typeface="+mn-ea"/>
                          <a:cs typeface="Times New Roman" pitchFamily="18" charset="0"/>
                        </a:rPr>
                        <a:t>Организация образовательного процесса с применением содержащейся в базах данных и используемой при реализации образовательных программ информации и обеспечивающих ее обработку информационных технологий, технических средств, а также информационно-телекоммуникационных сетей, осуществляющих передачу по линиям связи указанной информации, взаимодействие участников образовательного процесса.</a:t>
                      </a:r>
                    </a:p>
                  </a:txBody>
                  <a:tcPr/>
                </a:tc>
              </a:tr>
            </a:tbl>
          </a:graphicData>
        </a:graphic>
      </p:graphicFrame>
      <p:sp>
        <p:nvSpPr>
          <p:cNvPr id="6" name="TextBox 5"/>
          <p:cNvSpPr txBox="1"/>
          <p:nvPr/>
        </p:nvSpPr>
        <p:spPr>
          <a:xfrm>
            <a:off x="1115616" y="5229200"/>
            <a:ext cx="6984776"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latin typeface="Times New Roman" pitchFamily="18" charset="0"/>
                <a:cs typeface="Times New Roman" pitchFamily="18" charset="0"/>
              </a:rPr>
              <a:t>Пример: </a:t>
            </a:r>
            <a:endParaRPr lang="ru-RU" sz="1600" dirty="0">
              <a:latin typeface="Times New Roman" pitchFamily="18" charset="0"/>
              <a:cs typeface="Times New Roman" pitchFamily="18" charset="0"/>
            </a:endParaRPr>
          </a:p>
          <a:p>
            <a:r>
              <a:rPr lang="ru-RU" sz="1600" i="1" dirty="0">
                <a:latin typeface="Times New Roman" pitchFamily="18" charset="0"/>
                <a:cs typeface="Times New Roman" pitchFamily="18" charset="0"/>
              </a:rPr>
              <a:t>Занятия проводятся по группам</a:t>
            </a:r>
            <a:r>
              <a:rPr lang="ru-RU" sz="1600" i="1" dirty="0" smtClean="0">
                <a:latin typeface="Times New Roman" pitchFamily="18" charset="0"/>
                <a:cs typeface="Times New Roman" pitchFamily="18" charset="0"/>
              </a:rPr>
              <a:t>, </a:t>
            </a:r>
            <a:r>
              <a:rPr lang="ru-RU" sz="1600" i="1" dirty="0">
                <a:latin typeface="Times New Roman" pitchFamily="18" charset="0"/>
                <a:cs typeface="Times New Roman" pitchFamily="18" charset="0"/>
              </a:rPr>
              <a:t>или всем </a:t>
            </a:r>
            <a:r>
              <a:rPr lang="ru-RU" sz="1600" i="1" dirty="0" smtClean="0">
                <a:latin typeface="Times New Roman" pitchFamily="18" charset="0"/>
                <a:cs typeface="Times New Roman" pitchFamily="18" charset="0"/>
              </a:rPr>
              <a:t>составом (коллективом). </a:t>
            </a:r>
            <a:endParaRPr lang="ru-RU" sz="1600" dirty="0">
              <a:latin typeface="Times New Roman" pitchFamily="18" charset="0"/>
              <a:cs typeface="Times New Roman" pitchFamily="18" charset="0"/>
            </a:endParaRPr>
          </a:p>
          <a:p>
            <a:r>
              <a:rPr lang="ru-RU" sz="1600" i="1" dirty="0">
                <a:latin typeface="Times New Roman" pitchFamily="18" charset="0"/>
                <a:cs typeface="Times New Roman" pitchFamily="18" charset="0"/>
              </a:rPr>
              <a:t>Группы формируются из обучающихся одного (разного) возраста</a:t>
            </a:r>
            <a:r>
              <a:rPr lang="ru-RU" sz="1600" i="1"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a:p>
            <a:r>
              <a:rPr lang="ru-RU" sz="1600" i="1" dirty="0">
                <a:latin typeface="Times New Roman" pitchFamily="18" charset="0"/>
                <a:cs typeface="Times New Roman" pitchFamily="18" charset="0"/>
              </a:rPr>
              <a:t>Состав группы обучающихся – постоянный (переменный). </a:t>
            </a:r>
            <a:endParaRPr lang="ru-RU" sz="1600" dirty="0">
              <a:latin typeface="Times New Roman" pitchFamily="18" charset="0"/>
              <a:cs typeface="Times New Roman" pitchFamily="18" charset="0"/>
            </a:endParaRPr>
          </a:p>
        </p:txBody>
      </p:sp>
      <p:sp>
        <p:nvSpPr>
          <p:cNvPr id="7" name="Заголовок 1"/>
          <p:cNvSpPr>
            <a:spLocks noGrp="1"/>
          </p:cNvSpPr>
          <p:nvPr>
            <p:ph type="title"/>
          </p:nvPr>
        </p:nvSpPr>
        <p:spPr>
          <a:xfrm>
            <a:off x="571472" y="142852"/>
            <a:ext cx="8229600" cy="1498178"/>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Особенности реализации образовательного процесса</a:t>
            </a:r>
            <a:br>
              <a:rPr lang="ru-RU" sz="3100" dirty="0" smtClean="0">
                <a:solidFill>
                  <a:schemeClr val="tx1">
                    <a:lumMod val="75000"/>
                    <a:lumOff val="25000"/>
                  </a:schemeClr>
                </a:solidFill>
                <a:latin typeface="Times New Roman" pitchFamily="18" charset="0"/>
                <a:cs typeface="Times New Roman" pitchFamily="18" charset="0"/>
              </a:rPr>
            </a:br>
            <a:r>
              <a:rPr lang="en-US" sz="2700" b="1" dirty="0" smtClean="0">
                <a:solidFill>
                  <a:schemeClr val="tx1">
                    <a:lumMod val="75000"/>
                    <a:lumOff val="25000"/>
                  </a:schemeClr>
                </a:solidFill>
                <a:latin typeface="Times New Roman" pitchFamily="18" charset="0"/>
                <a:cs typeface="Times New Roman" pitchFamily="18" charset="0"/>
              </a:rPr>
              <a:t>II.</a:t>
            </a:r>
            <a:r>
              <a:rPr lang="en-US" sz="3100" dirty="0" smtClean="0">
                <a:solidFill>
                  <a:schemeClr val="tx1">
                    <a:lumMod val="75000"/>
                    <a:lumOff val="25000"/>
                  </a:schemeClr>
                </a:solidFill>
                <a:latin typeface="Times New Roman" pitchFamily="18" charset="0"/>
                <a:cs typeface="Times New Roman" pitchFamily="18" charset="0"/>
              </a:rPr>
              <a:t> </a:t>
            </a:r>
            <a:r>
              <a:rPr lang="ru-RU" sz="3100" dirty="0" smtClean="0">
                <a:solidFill>
                  <a:schemeClr val="tx1">
                    <a:lumMod val="75000"/>
                    <a:lumOff val="25000"/>
                  </a:schemeClr>
                </a:solidFill>
                <a:latin typeface="Times New Roman" pitchFamily="18" charset="0"/>
                <a:cs typeface="Times New Roman" pitchFamily="18" charset="0"/>
              </a:rPr>
              <a:t>С применением:</a:t>
            </a:r>
            <a:endParaRPr lang="ru-RU" sz="3100" dirty="0">
              <a:solidFill>
                <a:schemeClr val="tx1">
                  <a:lumMod val="75000"/>
                  <a:lumOff val="25000"/>
                </a:schemeClr>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3023" y="116632"/>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Цель программы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4" name="TextBox 3"/>
          <p:cNvSpPr txBox="1"/>
          <p:nvPr/>
        </p:nvSpPr>
        <p:spPr>
          <a:xfrm>
            <a:off x="395536" y="1124744"/>
            <a:ext cx="8280920" cy="2062103"/>
          </a:xfrm>
          <a:prstGeom prst="rect">
            <a:avLst/>
          </a:prstGeom>
          <a:noFill/>
        </p:spPr>
        <p:txBody>
          <a:bodyPr wrap="square" rtlCol="0">
            <a:spAutoFit/>
          </a:bodyPr>
          <a:lstStyle/>
          <a:p>
            <a:pPr algn="just"/>
            <a:r>
              <a:rPr lang="ru-RU" sz="1600" b="1" i="1" dirty="0" smtClean="0">
                <a:solidFill>
                  <a:schemeClr val="tx1">
                    <a:lumMod val="85000"/>
                    <a:lumOff val="15000"/>
                  </a:schemeClr>
                </a:solidFill>
                <a:latin typeface="Times New Roman" pitchFamily="18" charset="0"/>
                <a:cs typeface="Times New Roman" pitchFamily="18" charset="0"/>
              </a:rPr>
              <a:t>     Цель </a:t>
            </a:r>
            <a:r>
              <a:rPr lang="ru-RU" sz="1600" dirty="0">
                <a:solidFill>
                  <a:schemeClr val="tx1">
                    <a:lumMod val="85000"/>
                    <a:lumOff val="15000"/>
                  </a:schemeClr>
                </a:solidFill>
                <a:latin typeface="Times New Roman" pitchFamily="18" charset="0"/>
                <a:cs typeface="Times New Roman" pitchFamily="18" charset="0"/>
              </a:rPr>
              <a:t>– заранее предполагаемый результат учебного процесса, это </a:t>
            </a:r>
            <a:r>
              <a:rPr lang="ru-RU" sz="1600" dirty="0" smtClean="0">
                <a:solidFill>
                  <a:schemeClr val="tx1">
                    <a:lumMod val="85000"/>
                    <a:lumOff val="15000"/>
                  </a:schemeClr>
                </a:solidFill>
                <a:latin typeface="Times New Roman" pitchFamily="18" charset="0"/>
                <a:cs typeface="Times New Roman" pitchFamily="18" charset="0"/>
              </a:rPr>
              <a:t>«</a:t>
            </a:r>
            <a:r>
              <a:rPr lang="ru-RU" sz="1600" dirty="0">
                <a:solidFill>
                  <a:schemeClr val="tx1">
                    <a:lumMod val="85000"/>
                    <a:lumOff val="15000"/>
                  </a:schemeClr>
                </a:solidFill>
                <a:latin typeface="Times New Roman" pitchFamily="18" charset="0"/>
                <a:cs typeface="Times New Roman" pitchFamily="18" charset="0"/>
              </a:rPr>
              <a:t>образ результата», на который будут направлены все усилия педагога и </a:t>
            </a:r>
            <a:r>
              <a:rPr lang="ru-RU" sz="1600" dirty="0" smtClean="0">
                <a:solidFill>
                  <a:schemeClr val="tx1">
                    <a:lumMod val="85000"/>
                    <a:lumOff val="15000"/>
                  </a:schemeClr>
                </a:solidFill>
                <a:latin typeface="Times New Roman" pitchFamily="18" charset="0"/>
                <a:cs typeface="Times New Roman" pitchFamily="18" charset="0"/>
              </a:rPr>
              <a:t>учащихся. </a:t>
            </a:r>
            <a:endParaRPr lang="ru-RU" sz="1600" dirty="0">
              <a:solidFill>
                <a:schemeClr val="tx1">
                  <a:lumMod val="85000"/>
                  <a:lumOff val="15000"/>
                </a:schemeClr>
              </a:solidFill>
              <a:latin typeface="Times New Roman" pitchFamily="18" charset="0"/>
              <a:cs typeface="Times New Roman" pitchFamily="18" charset="0"/>
            </a:endParaRPr>
          </a:p>
          <a:p>
            <a:pPr algn="just"/>
            <a:r>
              <a:rPr lang="ru-RU" sz="1600" dirty="0">
                <a:solidFill>
                  <a:schemeClr val="tx1">
                    <a:lumMod val="85000"/>
                    <a:lumOff val="15000"/>
                  </a:schemeClr>
                </a:solidFill>
                <a:latin typeface="Times New Roman" pitchFamily="18" charset="0"/>
                <a:cs typeface="Times New Roman" pitchFamily="18" charset="0"/>
              </a:rPr>
              <a:t>Цель должна быть конкретна, ясна, реальна, значима; должна быть связана с названием программы и отражать ее основную направленность; результаты ее достижения должны быть измеримы. </a:t>
            </a:r>
          </a:p>
          <a:p>
            <a:pPr algn="just"/>
            <a:r>
              <a:rPr lang="ru-RU" sz="1600" dirty="0">
                <a:solidFill>
                  <a:schemeClr val="tx1">
                    <a:lumMod val="85000"/>
                    <a:lumOff val="15000"/>
                  </a:schemeClr>
                </a:solidFill>
                <a:latin typeface="Times New Roman" pitchFamily="18" charset="0"/>
                <a:cs typeface="Times New Roman" pitchFamily="18" charset="0"/>
              </a:rPr>
              <a:t>Цель дополнительной общеразвивающей программы имеет обобщенный и несколько абстрактный характер, связана с общим развитием учащегося и предполагает выход на личностный образовательный результат. </a:t>
            </a:r>
          </a:p>
        </p:txBody>
      </p:sp>
      <p:sp>
        <p:nvSpPr>
          <p:cNvPr id="5" name="TextBox 4"/>
          <p:cNvSpPr txBox="1"/>
          <p:nvPr/>
        </p:nvSpPr>
        <p:spPr>
          <a:xfrm>
            <a:off x="395536" y="3330863"/>
            <a:ext cx="8410224" cy="310854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400" b="1" i="1" dirty="0">
                <a:solidFill>
                  <a:schemeClr val="tx1">
                    <a:lumMod val="85000"/>
                    <a:lumOff val="15000"/>
                  </a:schemeClr>
                </a:solidFill>
                <a:latin typeface="Times New Roman" pitchFamily="18" charset="0"/>
                <a:cs typeface="Times New Roman" pitchFamily="18" charset="0"/>
              </a:rPr>
              <a:t>Примеры формулировок цели: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a:solidFill>
                  <a:schemeClr val="tx1">
                    <a:lumMod val="85000"/>
                    <a:lumOff val="15000"/>
                  </a:schemeClr>
                </a:solidFill>
                <a:latin typeface="Times New Roman" pitchFamily="18" charset="0"/>
                <a:cs typeface="Times New Roman" pitchFamily="18" charset="0"/>
              </a:rPr>
              <a:t>1. Формирование нравственной и творческой личности через овладение русской народной манерой исполнения песенного репертуара.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a:solidFill>
                  <a:schemeClr val="tx1">
                    <a:lumMod val="85000"/>
                    <a:lumOff val="15000"/>
                  </a:schemeClr>
                </a:solidFill>
                <a:latin typeface="Times New Roman" pitchFamily="18" charset="0"/>
                <a:cs typeface="Times New Roman" pitchFamily="18" charset="0"/>
              </a:rPr>
              <a:t>2. Формирование общей культуры личности, привитие учащимся этических и нравственных норм поведения через знакомство с правилами этикета.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a:solidFill>
                  <a:schemeClr val="tx1">
                    <a:lumMod val="85000"/>
                    <a:lumOff val="15000"/>
                  </a:schemeClr>
                </a:solidFill>
                <a:latin typeface="Times New Roman" pitchFamily="18" charset="0"/>
                <a:cs typeface="Times New Roman" pitchFamily="18" charset="0"/>
              </a:rPr>
              <a:t>3. Формирование высоких духовных качеств и эстетики поведения средствами вокального искусства.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a:solidFill>
                  <a:schemeClr val="tx1">
                    <a:lumMod val="85000"/>
                    <a:lumOff val="15000"/>
                  </a:schemeClr>
                </a:solidFill>
                <a:latin typeface="Times New Roman" pitchFamily="18" charset="0"/>
                <a:cs typeface="Times New Roman" pitchFamily="18" charset="0"/>
              </a:rPr>
              <a:t>4. Формирование интереса к хоровой культуре у детей и подростков.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smtClean="0">
                <a:solidFill>
                  <a:schemeClr val="tx1">
                    <a:lumMod val="85000"/>
                    <a:lumOff val="15000"/>
                  </a:schemeClr>
                </a:solidFill>
                <a:latin typeface="Times New Roman" pitchFamily="18" charset="0"/>
                <a:cs typeface="Times New Roman" pitchFamily="18" charset="0"/>
              </a:rPr>
              <a:t>5. </a:t>
            </a:r>
            <a:r>
              <a:rPr lang="ru-RU" sz="1400" i="1" dirty="0">
                <a:solidFill>
                  <a:schemeClr val="tx1">
                    <a:lumMod val="85000"/>
                    <a:lumOff val="15000"/>
                  </a:schemeClr>
                </a:solidFill>
                <a:latin typeface="Times New Roman" pitchFamily="18" charset="0"/>
                <a:cs typeface="Times New Roman" pitchFamily="18" charset="0"/>
              </a:rPr>
              <a:t>Развитие мотивации учащегося к познанию и творчеству через его увлечение историческим краеведением, историей родного края. </a:t>
            </a:r>
            <a:endParaRPr lang="ru-RU" sz="1400" dirty="0">
              <a:solidFill>
                <a:schemeClr val="tx1">
                  <a:lumMod val="85000"/>
                  <a:lumOff val="15000"/>
                </a:schemeClr>
              </a:solidFill>
              <a:latin typeface="Times New Roman" pitchFamily="18" charset="0"/>
              <a:cs typeface="Times New Roman" pitchFamily="18" charset="0"/>
            </a:endParaRPr>
          </a:p>
          <a:p>
            <a:r>
              <a:rPr lang="ru-RU" sz="1400" i="1" dirty="0">
                <a:solidFill>
                  <a:schemeClr val="tx1">
                    <a:lumMod val="85000"/>
                    <a:lumOff val="15000"/>
                  </a:schemeClr>
                </a:solidFill>
                <a:latin typeface="Times New Roman" pitchFamily="18" charset="0"/>
                <a:cs typeface="Times New Roman" pitchFamily="18" charset="0"/>
              </a:rPr>
              <a:t>6</a:t>
            </a:r>
            <a:r>
              <a:rPr lang="ru-RU" sz="1400" i="1" dirty="0" smtClean="0">
                <a:solidFill>
                  <a:schemeClr val="tx1">
                    <a:lumMod val="85000"/>
                    <a:lumOff val="15000"/>
                  </a:schemeClr>
                </a:solidFill>
                <a:latin typeface="Times New Roman" pitchFamily="18" charset="0"/>
                <a:cs typeface="Times New Roman" pitchFamily="18" charset="0"/>
              </a:rPr>
              <a:t>. Развитие </a:t>
            </a:r>
            <a:r>
              <a:rPr lang="ru-RU" sz="1400" i="1" dirty="0">
                <a:solidFill>
                  <a:schemeClr val="tx1">
                    <a:lumMod val="85000"/>
                    <a:lumOff val="15000"/>
                  </a:schemeClr>
                </a:solidFill>
                <a:latin typeface="Times New Roman" pitchFamily="18" charset="0"/>
                <a:cs typeface="Times New Roman" pitchFamily="18" charset="0"/>
              </a:rPr>
              <a:t>личности ребенка, способного к творческому самовыражению через овладение основами хореографии. </a:t>
            </a:r>
            <a:endParaRPr lang="ru-RU" sz="1400" dirty="0">
              <a:solidFill>
                <a:schemeClr val="tx1">
                  <a:lumMod val="85000"/>
                  <a:lumOff val="15000"/>
                </a:schemeClr>
              </a:solidFill>
              <a:latin typeface="Times New Roman" pitchFamily="18" charset="0"/>
              <a:cs typeface="Times New Roman" pitchFamily="18" charset="0"/>
            </a:endParaRPr>
          </a:p>
          <a:p>
            <a:endParaRPr lang="ru-RU" sz="1400" dirty="0">
              <a:solidFill>
                <a:schemeClr val="tx1">
                  <a:lumMod val="85000"/>
                  <a:lumOff val="15000"/>
                </a:schemeClr>
              </a:solidFill>
              <a:latin typeface="Times New Roman" pitchFamily="18" charset="0"/>
              <a:cs typeface="Times New Roman" pitchFamily="18" charset="0"/>
            </a:endParaRPr>
          </a:p>
          <a:p>
            <a:r>
              <a:rPr lang="ru-RU" sz="1400" b="1" i="1" dirty="0">
                <a:solidFill>
                  <a:schemeClr val="tx1">
                    <a:lumMod val="85000"/>
                    <a:lumOff val="15000"/>
                  </a:schemeClr>
                </a:solidFill>
                <a:latin typeface="Times New Roman" pitchFamily="18" charset="0"/>
                <a:cs typeface="Times New Roman" pitchFamily="18" charset="0"/>
              </a:rPr>
              <a:t>Пример употребления существительных для формулирования цели: </a:t>
            </a:r>
            <a:r>
              <a:rPr lang="ru-RU" sz="1400" i="1" dirty="0">
                <a:solidFill>
                  <a:schemeClr val="tx1">
                    <a:lumMod val="85000"/>
                    <a:lumOff val="15000"/>
                  </a:schemeClr>
                </a:solidFill>
                <a:latin typeface="Times New Roman" pitchFamily="18" charset="0"/>
                <a:cs typeface="Times New Roman" pitchFamily="18" charset="0"/>
              </a:rPr>
              <a:t>создание, развитие, обеспечение, приобщение, профилактика, укрепление, взаимодействие, формирование и т.п. </a:t>
            </a:r>
            <a:endParaRPr lang="ru-RU" sz="1400"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5785719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96752"/>
            <a:ext cx="8229600" cy="3024336"/>
          </a:xfrm>
        </p:spPr>
        <p:txBody>
          <a:bodyPr>
            <a:normAutofit/>
          </a:bodyPr>
          <a:lstStyle/>
          <a:p>
            <a:pPr algn="just"/>
            <a:r>
              <a:rPr lang="ru-RU" sz="1600" b="1" i="1" dirty="0">
                <a:solidFill>
                  <a:schemeClr val="tx1">
                    <a:lumMod val="85000"/>
                    <a:lumOff val="15000"/>
                  </a:schemeClr>
                </a:solidFill>
                <a:latin typeface="Times New Roman" pitchFamily="18" charset="0"/>
                <a:cs typeface="Times New Roman" pitchFamily="18" charset="0"/>
              </a:rPr>
              <a:t>Личностные</a:t>
            </a:r>
            <a:r>
              <a:rPr lang="ru-RU" sz="1600" i="1" dirty="0">
                <a:solidFill>
                  <a:schemeClr val="tx1">
                    <a:lumMod val="85000"/>
                    <a:lumOff val="15000"/>
                  </a:schemeClr>
                </a:solidFill>
                <a:latin typeface="Times New Roman" pitchFamily="18" charset="0"/>
                <a:cs typeface="Times New Roman" pitchFamily="18" charset="0"/>
              </a:rPr>
              <a:t> </a:t>
            </a:r>
            <a:r>
              <a:rPr lang="ru-RU" sz="1600" dirty="0">
                <a:solidFill>
                  <a:schemeClr val="tx1">
                    <a:lumMod val="85000"/>
                    <a:lumOff val="15000"/>
                  </a:schemeClr>
                </a:solidFill>
                <a:latin typeface="Times New Roman" pitchFamily="18" charset="0"/>
                <a:cs typeface="Times New Roman" pitchFamily="18" charset="0"/>
              </a:rPr>
              <a:t>– формирование общественной активности личности, </a:t>
            </a:r>
            <a:r>
              <a:rPr lang="ru-RU" sz="1600" dirty="0" smtClean="0">
                <a:solidFill>
                  <a:schemeClr val="tx1">
                    <a:lumMod val="85000"/>
                    <a:lumOff val="15000"/>
                  </a:schemeClr>
                </a:solidFill>
                <a:latin typeface="Times New Roman" pitchFamily="18" charset="0"/>
                <a:cs typeface="Times New Roman" pitchFamily="18" charset="0"/>
              </a:rPr>
              <a:t>гражданской </a:t>
            </a:r>
            <a:r>
              <a:rPr lang="ru-RU" sz="1600" dirty="0">
                <a:solidFill>
                  <a:schemeClr val="tx1">
                    <a:lumMod val="85000"/>
                    <a:lumOff val="15000"/>
                  </a:schemeClr>
                </a:solidFill>
                <a:latin typeface="Times New Roman" pitchFamily="18" charset="0"/>
                <a:cs typeface="Times New Roman" pitchFamily="18" charset="0"/>
              </a:rPr>
              <a:t>позиции, культуры общения и поведения в социуме, навыков здорового образа жизни и т.п.; </a:t>
            </a:r>
          </a:p>
          <a:p>
            <a:pPr algn="just"/>
            <a:r>
              <a:rPr lang="ru-RU" sz="1600" b="1" i="1" dirty="0" err="1" smtClean="0">
                <a:solidFill>
                  <a:schemeClr val="tx1">
                    <a:lumMod val="85000"/>
                    <a:lumOff val="15000"/>
                  </a:schemeClr>
                </a:solidFill>
                <a:latin typeface="Times New Roman" pitchFamily="18" charset="0"/>
                <a:cs typeface="Times New Roman" pitchFamily="18" charset="0"/>
              </a:rPr>
              <a:t>Метапредметные</a:t>
            </a:r>
            <a:r>
              <a:rPr lang="ru-RU" sz="1600" i="1" dirty="0" smtClean="0">
                <a:solidFill>
                  <a:schemeClr val="tx1">
                    <a:lumMod val="85000"/>
                    <a:lumOff val="15000"/>
                  </a:schemeClr>
                </a:solidFill>
                <a:latin typeface="Times New Roman" pitchFamily="18" charset="0"/>
                <a:cs typeface="Times New Roman" pitchFamily="18" charset="0"/>
              </a:rPr>
              <a:t> </a:t>
            </a:r>
            <a:r>
              <a:rPr lang="ru-RU" sz="1600" dirty="0">
                <a:solidFill>
                  <a:schemeClr val="tx1">
                    <a:lumMod val="85000"/>
                    <a:lumOff val="15000"/>
                  </a:schemeClr>
                </a:solidFill>
                <a:latin typeface="Times New Roman" pitchFamily="18" charset="0"/>
                <a:cs typeface="Times New Roman" pitchFamily="18" charset="0"/>
              </a:rPr>
              <a:t>– развитие мотивации к определенному виду деятельности, потребности в саморазвитии, самостоятельности, ответственности, активности, аккуратности и т.п.; </a:t>
            </a:r>
          </a:p>
          <a:p>
            <a:pPr algn="just"/>
            <a:r>
              <a:rPr lang="ru-RU" sz="1600" b="1" i="1" dirty="0" smtClean="0">
                <a:solidFill>
                  <a:schemeClr val="tx1">
                    <a:lumMod val="85000"/>
                    <a:lumOff val="15000"/>
                  </a:schemeClr>
                </a:solidFill>
                <a:latin typeface="Times New Roman" pitchFamily="18" charset="0"/>
                <a:cs typeface="Times New Roman" pitchFamily="18" charset="0"/>
              </a:rPr>
              <a:t>Предметные </a:t>
            </a:r>
            <a:r>
              <a:rPr lang="ru-RU" sz="1600" b="1" i="1" dirty="0">
                <a:solidFill>
                  <a:schemeClr val="tx1">
                    <a:lumMod val="85000"/>
                    <a:lumOff val="15000"/>
                  </a:schemeClr>
                </a:solidFill>
                <a:latin typeface="Times New Roman" pitchFamily="18" charset="0"/>
                <a:cs typeface="Times New Roman" pitchFamily="18" charset="0"/>
              </a:rPr>
              <a:t>(образовательные) </a:t>
            </a:r>
            <a:r>
              <a:rPr lang="ru-RU" sz="1600" dirty="0">
                <a:solidFill>
                  <a:schemeClr val="tx1">
                    <a:lumMod val="85000"/>
                    <a:lumOff val="15000"/>
                  </a:schemeClr>
                </a:solidFill>
                <a:latin typeface="Times New Roman" pitchFamily="18" charset="0"/>
                <a:cs typeface="Times New Roman" pitchFamily="18" charset="0"/>
              </a:rPr>
              <a:t>– развитие познавательного интереса к чему-либо, включение в познавательную деятельность, приобретение определенных знаний, умений, навыков, компетенций и т.п. </a:t>
            </a:r>
          </a:p>
          <a:p>
            <a:pPr marL="0" indent="0" algn="just">
              <a:buNone/>
            </a:pPr>
            <a:r>
              <a:rPr lang="ru-RU" sz="1600" dirty="0">
                <a:solidFill>
                  <a:schemeClr val="tx1">
                    <a:lumMod val="85000"/>
                    <a:lumOff val="15000"/>
                  </a:schemeClr>
                </a:solidFill>
                <a:latin typeface="Times New Roman" pitchFamily="18" charset="0"/>
                <a:cs typeface="Times New Roman" pitchFamily="18" charset="0"/>
              </a:rPr>
              <a:t>Формулировки задач должны быть соотнесены с планируемыми результатами, которые определяются как личностные, </a:t>
            </a:r>
            <a:r>
              <a:rPr lang="ru-RU" sz="1600" dirty="0" err="1">
                <a:solidFill>
                  <a:schemeClr val="tx1">
                    <a:lumMod val="85000"/>
                    <a:lumOff val="15000"/>
                  </a:schemeClr>
                </a:solidFill>
                <a:latin typeface="Times New Roman" pitchFamily="18" charset="0"/>
                <a:cs typeface="Times New Roman" pitchFamily="18" charset="0"/>
              </a:rPr>
              <a:t>метапредметные</a:t>
            </a:r>
            <a:r>
              <a:rPr lang="ru-RU" sz="1600" dirty="0">
                <a:solidFill>
                  <a:schemeClr val="tx1">
                    <a:lumMod val="85000"/>
                    <a:lumOff val="15000"/>
                  </a:schemeClr>
                </a:solidFill>
                <a:latin typeface="Times New Roman" pitchFamily="18" charset="0"/>
                <a:cs typeface="Times New Roman" pitchFamily="18" charset="0"/>
              </a:rPr>
              <a:t> и предметные. </a:t>
            </a:r>
          </a:p>
        </p:txBody>
      </p:sp>
      <p:sp>
        <p:nvSpPr>
          <p:cNvPr id="4" name="Заголовок 1"/>
          <p:cNvSpPr>
            <a:spLocks noGrp="1"/>
          </p:cNvSpPr>
          <p:nvPr>
            <p:ph type="title"/>
          </p:nvPr>
        </p:nvSpPr>
        <p:spPr>
          <a:xfrm>
            <a:off x="453023" y="116632"/>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Задачи программы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539552" y="4437112"/>
            <a:ext cx="8280920"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solidFill>
                  <a:schemeClr val="tx1">
                    <a:lumMod val="85000"/>
                    <a:lumOff val="15000"/>
                  </a:schemeClr>
                </a:solidFill>
                <a:latin typeface="Times New Roman" pitchFamily="18" charset="0"/>
                <a:cs typeface="Times New Roman" pitchFamily="18" charset="0"/>
              </a:rPr>
              <a:t>Пример употребления глаголов (несовершенного вида) для формулирования задач: </a:t>
            </a:r>
            <a:r>
              <a:rPr lang="ru-RU" sz="1600" i="1" dirty="0">
                <a:solidFill>
                  <a:schemeClr val="tx1">
                    <a:lumMod val="85000"/>
                    <a:lumOff val="15000"/>
                  </a:schemeClr>
                </a:solidFill>
                <a:latin typeface="Times New Roman" pitchFamily="18" charset="0"/>
                <a:cs typeface="Times New Roman" pitchFamily="18" charset="0"/>
              </a:rPr>
              <a:t>акцентировать, активизировать, корректировать, мотивировать, знакомить, формировать, обеспечить, расширять, поддержать, предоставлять возможность, обучать, способствовать, развивать, приобщать, воспитывать, углублять, ориентировать, осуществлять, передавать, побуждать, повышать, совершенствовать, стимулировать, удовлетворять и др</a:t>
            </a:r>
            <a:r>
              <a:rPr lang="ru-RU" sz="1600" dirty="0">
                <a:solidFill>
                  <a:schemeClr val="tx1">
                    <a:lumMod val="85000"/>
                    <a:lumOff val="15000"/>
                  </a:schemeClr>
                </a:solidFill>
                <a:latin typeface="Times New Roman" pitchFamily="18" charset="0"/>
                <a:cs typeface="Times New Roman" pitchFamily="18" charset="0"/>
              </a:rPr>
              <a:t>. </a:t>
            </a:r>
          </a:p>
        </p:txBody>
      </p:sp>
    </p:spTree>
    <p:extLst>
      <p:ext uri="{BB962C8B-B14F-4D97-AF65-F5344CB8AC3E}">
        <p14:creationId xmlns:p14="http://schemas.microsoft.com/office/powerpoint/2010/main" val="294291359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Учебный план</a:t>
            </a:r>
            <a:endParaRPr lang="ru-RU" sz="4000" dirty="0">
              <a:solidFill>
                <a:schemeClr val="tx1">
                  <a:lumMod val="75000"/>
                  <a:lumOff val="25000"/>
                </a:schemeClr>
              </a:solidFill>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708586872"/>
              </p:ext>
            </p:extLst>
          </p:nvPr>
        </p:nvGraphicFramePr>
        <p:xfrm>
          <a:off x="1115616" y="1700808"/>
          <a:ext cx="7344816" cy="2952329"/>
        </p:xfrm>
        <a:graphic>
          <a:graphicData uri="http://schemas.openxmlformats.org/drawingml/2006/table">
            <a:tbl>
              <a:tblPr firstRow="1" firstCol="1" bandRow="1">
                <a:tableStyleId>{5940675A-B579-460E-94D1-54222C63F5DA}</a:tableStyleId>
              </a:tblPr>
              <a:tblGrid>
                <a:gridCol w="576064"/>
                <a:gridCol w="2880320"/>
                <a:gridCol w="576064"/>
                <a:gridCol w="504056"/>
                <a:gridCol w="504056"/>
                <a:gridCol w="504056"/>
                <a:gridCol w="504056"/>
                <a:gridCol w="720080"/>
                <a:gridCol w="576064"/>
              </a:tblGrid>
              <a:tr h="523894">
                <a:tc rowSpan="3">
                  <a:txBody>
                    <a:bodyPr/>
                    <a:lstStyle/>
                    <a:p>
                      <a:pPr algn="ctr">
                        <a:lnSpc>
                          <a:spcPct val="115000"/>
                        </a:lnSpc>
                        <a:spcAft>
                          <a:spcPts val="0"/>
                        </a:spcAft>
                      </a:pPr>
                      <a:r>
                        <a:rPr lang="ru-RU" sz="1400" dirty="0" smtClean="0">
                          <a:effectLst/>
                          <a:latin typeface="Times New Roman" pitchFamily="18" charset="0"/>
                          <a:ea typeface="Calibri"/>
                          <a:cs typeface="Times New Roman" pitchFamily="18" charset="0"/>
                        </a:rPr>
                        <a:t>№ п/п</a:t>
                      </a:r>
                      <a:endParaRPr lang="ru-RU" sz="1400" dirty="0">
                        <a:effectLst/>
                        <a:latin typeface="Times New Roman" pitchFamily="18" charset="0"/>
                        <a:ea typeface="Calibri"/>
                        <a:cs typeface="Times New Roman" pitchFamily="18" charset="0"/>
                      </a:endParaRPr>
                    </a:p>
                  </a:txBody>
                  <a:tcPr marL="68580" marR="68580" marT="0" marB="0"/>
                </a:tc>
                <a:tc rowSpan="3">
                  <a:txBody>
                    <a:bodyPr/>
                    <a:lstStyle/>
                    <a:p>
                      <a:pPr algn="ctr">
                        <a:lnSpc>
                          <a:spcPct val="115000"/>
                        </a:lnSpc>
                        <a:spcAft>
                          <a:spcPts val="0"/>
                        </a:spcAft>
                      </a:pPr>
                      <a:r>
                        <a:rPr lang="ru-RU" sz="1400" dirty="0">
                          <a:effectLst/>
                          <a:latin typeface="Times New Roman" pitchFamily="18" charset="0"/>
                          <a:cs typeface="Times New Roman" pitchFamily="18" charset="0"/>
                        </a:rPr>
                        <a:t> </a:t>
                      </a:r>
                    </a:p>
                    <a:p>
                      <a:pPr algn="ctr">
                        <a:lnSpc>
                          <a:spcPct val="115000"/>
                        </a:lnSpc>
                        <a:spcAft>
                          <a:spcPts val="0"/>
                        </a:spcAft>
                      </a:pPr>
                      <a:r>
                        <a:rPr lang="ru-RU" sz="1400" dirty="0">
                          <a:effectLst/>
                          <a:latin typeface="Times New Roman" pitchFamily="18" charset="0"/>
                          <a:cs typeface="Times New Roman" pitchFamily="18" charset="0"/>
                        </a:rPr>
                        <a:t>Наименование курса, </a:t>
                      </a:r>
                      <a:r>
                        <a:rPr lang="ru-RU" sz="1400" dirty="0" smtClean="0">
                          <a:effectLst/>
                          <a:latin typeface="Times New Roman" pitchFamily="18" charset="0"/>
                          <a:cs typeface="Times New Roman" pitchFamily="18" charset="0"/>
                        </a:rPr>
                        <a:t>раздела, </a:t>
                      </a:r>
                      <a:r>
                        <a:rPr lang="ru-RU" sz="1400" dirty="0">
                          <a:effectLst/>
                          <a:latin typeface="Times New Roman" pitchFamily="18" charset="0"/>
                          <a:cs typeface="Times New Roman" pitchFamily="18" charset="0"/>
                        </a:rPr>
                        <a:t>модуля, </a:t>
                      </a:r>
                      <a:r>
                        <a:rPr lang="ru-RU" sz="1400" dirty="0" smtClean="0">
                          <a:effectLst/>
                          <a:latin typeface="Times New Roman" pitchFamily="18" charset="0"/>
                          <a:cs typeface="Times New Roman" pitchFamily="18" charset="0"/>
                        </a:rPr>
                        <a:t>предмета дисциплины</a:t>
                      </a:r>
                      <a:endParaRPr lang="ru-RU" sz="1400" dirty="0">
                        <a:effectLst/>
                        <a:latin typeface="Times New Roman" pitchFamily="18" charset="0"/>
                        <a:ea typeface="Calibri"/>
                        <a:cs typeface="Times New Roman" pitchFamily="18" charset="0"/>
                      </a:endParaRPr>
                    </a:p>
                  </a:txBody>
                  <a:tcPr marL="68580" marR="68580" marT="0" marB="0"/>
                </a:tc>
                <a:tc gridSpan="7">
                  <a:txBody>
                    <a:bodyPr/>
                    <a:lstStyle/>
                    <a:p>
                      <a:pPr algn="ctr">
                        <a:lnSpc>
                          <a:spcPct val="115000"/>
                        </a:lnSpc>
                        <a:spcAft>
                          <a:spcPts val="0"/>
                        </a:spcAft>
                      </a:pPr>
                      <a:r>
                        <a:rPr lang="ru-RU" sz="1400" dirty="0">
                          <a:effectLst/>
                          <a:latin typeface="Times New Roman" pitchFamily="18" charset="0"/>
                          <a:cs typeface="Times New Roman" pitchFamily="18" charset="0"/>
                        </a:rPr>
                        <a:t>Уровни освоения программы</a:t>
                      </a:r>
                      <a:endParaRPr lang="ru-RU" sz="1400" dirty="0">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22627">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1400" dirty="0">
                          <a:effectLst/>
                          <a:latin typeface="Times New Roman" pitchFamily="18" charset="0"/>
                          <a:cs typeface="Times New Roman" pitchFamily="18" charset="0"/>
                        </a:rPr>
                        <a:t>Стартовый</a:t>
                      </a:r>
                      <a:endParaRPr lang="ru-RU" sz="1400" dirty="0">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c gridSpan="3">
                  <a:txBody>
                    <a:bodyPr/>
                    <a:lstStyle/>
                    <a:p>
                      <a:pPr algn="ctr">
                        <a:lnSpc>
                          <a:spcPct val="115000"/>
                        </a:lnSpc>
                        <a:spcAft>
                          <a:spcPts val="0"/>
                        </a:spcAft>
                      </a:pPr>
                      <a:r>
                        <a:rPr lang="ru-RU" sz="1400">
                          <a:effectLst/>
                          <a:latin typeface="Times New Roman" pitchFamily="18" charset="0"/>
                          <a:cs typeface="Times New Roman" pitchFamily="18" charset="0"/>
                        </a:rPr>
                        <a:t>Базовый</a:t>
                      </a:r>
                      <a:endParaRPr lang="ru-RU" sz="1400">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c hMerge="1">
                  <a:txBody>
                    <a:bodyPr/>
                    <a:lstStyle/>
                    <a:p>
                      <a:endParaRPr lang="ru-RU"/>
                    </a:p>
                  </a:txBody>
                  <a:tcPr/>
                </a:tc>
                <a:tc gridSpan="2">
                  <a:txBody>
                    <a:bodyPr/>
                    <a:lstStyle/>
                    <a:p>
                      <a:pPr algn="ctr">
                        <a:lnSpc>
                          <a:spcPct val="115000"/>
                        </a:lnSpc>
                        <a:spcAft>
                          <a:spcPts val="0"/>
                        </a:spcAft>
                      </a:pPr>
                      <a:r>
                        <a:rPr lang="ru-RU" sz="1400" dirty="0">
                          <a:effectLst/>
                          <a:latin typeface="Times New Roman" pitchFamily="18" charset="0"/>
                          <a:cs typeface="Times New Roman" pitchFamily="18" charset="0"/>
                        </a:rPr>
                        <a:t>Продвинутый</a:t>
                      </a:r>
                      <a:endParaRPr lang="ru-RU" sz="1400" dirty="0">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r>
              <a:tr h="818188">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400">
                          <a:effectLst/>
                          <a:latin typeface="Times New Roman" pitchFamily="18" charset="0"/>
                          <a:cs typeface="Times New Roman" pitchFamily="18" charset="0"/>
                        </a:rPr>
                        <a:t>1</a:t>
                      </a:r>
                    </a:p>
                    <a:p>
                      <a:pPr algn="ctr">
                        <a:lnSpc>
                          <a:spcPct val="115000"/>
                        </a:lnSpc>
                        <a:spcAft>
                          <a:spcPts val="0"/>
                        </a:spcAft>
                      </a:pPr>
                      <a:r>
                        <a:rPr lang="ru-RU" sz="1400">
                          <a:effectLst/>
                          <a:latin typeface="Times New Roman" pitchFamily="18" charset="0"/>
                          <a:cs typeface="Times New Roman" pitchFamily="18" charset="0"/>
                        </a:rPr>
                        <a:t>год</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2</a:t>
                      </a:r>
                    </a:p>
                    <a:p>
                      <a:pPr algn="ctr">
                        <a:lnSpc>
                          <a:spcPct val="115000"/>
                        </a:lnSpc>
                        <a:spcAft>
                          <a:spcPts val="0"/>
                        </a:spcAft>
                      </a:pPr>
                      <a:r>
                        <a:rPr lang="ru-RU" sz="1400" dirty="0">
                          <a:effectLst/>
                          <a:latin typeface="Times New Roman" pitchFamily="18" charset="0"/>
                          <a:cs typeface="Times New Roman" pitchFamily="18" charset="0"/>
                        </a:rPr>
                        <a:t>год</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3</a:t>
                      </a:r>
                    </a:p>
                    <a:p>
                      <a:pPr algn="ctr">
                        <a:lnSpc>
                          <a:spcPct val="115000"/>
                        </a:lnSpc>
                        <a:spcAft>
                          <a:spcPts val="0"/>
                        </a:spcAft>
                      </a:pPr>
                      <a:r>
                        <a:rPr lang="ru-RU" sz="1400" dirty="0">
                          <a:effectLst/>
                          <a:latin typeface="Times New Roman" pitchFamily="18" charset="0"/>
                          <a:cs typeface="Times New Roman" pitchFamily="18" charset="0"/>
                        </a:rPr>
                        <a:t> год</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4</a:t>
                      </a:r>
                    </a:p>
                    <a:p>
                      <a:pPr algn="ctr">
                        <a:lnSpc>
                          <a:spcPct val="115000"/>
                        </a:lnSpc>
                        <a:spcAft>
                          <a:spcPts val="0"/>
                        </a:spcAft>
                      </a:pPr>
                      <a:r>
                        <a:rPr lang="ru-RU" sz="1400" dirty="0">
                          <a:effectLst/>
                          <a:latin typeface="Times New Roman" pitchFamily="18" charset="0"/>
                          <a:cs typeface="Times New Roman" pitchFamily="18" charset="0"/>
                        </a:rPr>
                        <a:t>год</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5</a:t>
                      </a:r>
                    </a:p>
                    <a:p>
                      <a:pPr algn="ctr">
                        <a:lnSpc>
                          <a:spcPct val="115000"/>
                        </a:lnSpc>
                        <a:spcAft>
                          <a:spcPts val="0"/>
                        </a:spcAft>
                      </a:pPr>
                      <a:r>
                        <a:rPr lang="ru-RU" sz="1400">
                          <a:effectLst/>
                          <a:latin typeface="Times New Roman" pitchFamily="18" charset="0"/>
                          <a:cs typeface="Times New Roman" pitchFamily="18" charset="0"/>
                        </a:rPr>
                        <a:t>год</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6 </a:t>
                      </a:r>
                    </a:p>
                    <a:p>
                      <a:pPr algn="ctr">
                        <a:lnSpc>
                          <a:spcPct val="115000"/>
                        </a:lnSpc>
                        <a:spcAft>
                          <a:spcPts val="0"/>
                        </a:spcAft>
                      </a:pPr>
                      <a:r>
                        <a:rPr lang="ru-RU" sz="1400" dirty="0">
                          <a:effectLst/>
                          <a:latin typeface="Times New Roman" pitchFamily="18" charset="0"/>
                          <a:cs typeface="Times New Roman" pitchFamily="18" charset="0"/>
                        </a:rPr>
                        <a:t>год</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7</a:t>
                      </a:r>
                    </a:p>
                    <a:p>
                      <a:pPr algn="ctr">
                        <a:lnSpc>
                          <a:spcPct val="115000"/>
                        </a:lnSpc>
                        <a:spcAft>
                          <a:spcPts val="0"/>
                        </a:spcAft>
                      </a:pPr>
                      <a:r>
                        <a:rPr lang="ru-RU" sz="1400" dirty="0">
                          <a:effectLst/>
                          <a:latin typeface="Times New Roman" pitchFamily="18" charset="0"/>
                          <a:cs typeface="Times New Roman" pitchFamily="18" charset="0"/>
                        </a:rPr>
                        <a:t>год</a:t>
                      </a:r>
                      <a:endParaRPr lang="ru-RU" sz="1400" dirty="0">
                        <a:effectLst/>
                        <a:latin typeface="Times New Roman" pitchFamily="18" charset="0"/>
                        <a:ea typeface="Calibri"/>
                        <a:cs typeface="Times New Roman" pitchFamily="18" charset="0"/>
                      </a:endParaRPr>
                    </a:p>
                  </a:txBody>
                  <a:tcPr marL="68580" marR="68580" marT="0" marB="0"/>
                </a:tc>
              </a:tr>
              <a:tr h="362540">
                <a:tc>
                  <a:txBody>
                    <a:bodyPr/>
                    <a:lstStyle/>
                    <a:p>
                      <a:pPr algn="ctr">
                        <a:lnSpc>
                          <a:spcPct val="115000"/>
                        </a:lnSpc>
                        <a:spcAft>
                          <a:spcPts val="0"/>
                        </a:spcAft>
                      </a:pPr>
                      <a:r>
                        <a:rPr lang="ru-RU" sz="1400" dirty="0" smtClean="0">
                          <a:effectLst/>
                          <a:latin typeface="Times New Roman" pitchFamily="18" charset="0"/>
                          <a:ea typeface="Calibri"/>
                          <a:cs typeface="Times New Roman" pitchFamily="18" charset="0"/>
                        </a:rPr>
                        <a:t>1</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r>
              <a:tr h="362540">
                <a:tc>
                  <a:txBody>
                    <a:bodyPr/>
                    <a:lstStyle/>
                    <a:p>
                      <a:pPr algn="ctr">
                        <a:lnSpc>
                          <a:spcPct val="115000"/>
                        </a:lnSpc>
                        <a:spcAft>
                          <a:spcPts val="0"/>
                        </a:spcAft>
                      </a:pPr>
                      <a:r>
                        <a:rPr lang="ru-RU" sz="1400" dirty="0" smtClean="0">
                          <a:effectLst/>
                          <a:latin typeface="Times New Roman" pitchFamily="18" charset="0"/>
                          <a:ea typeface="Calibri"/>
                          <a:cs typeface="Times New Roman" pitchFamily="18" charset="0"/>
                        </a:rPr>
                        <a:t>…</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r>
              <a:tr h="362540">
                <a:tc>
                  <a:txBody>
                    <a:bodyPr/>
                    <a:lstStyle/>
                    <a:p>
                      <a:pPr algn="ctr">
                        <a:lnSpc>
                          <a:spcPct val="115000"/>
                        </a:lnSpc>
                        <a:spcAft>
                          <a:spcPts val="0"/>
                        </a:spcAft>
                      </a:pP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smtClean="0">
                          <a:effectLst/>
                          <a:latin typeface="Times New Roman" pitchFamily="18" charset="0"/>
                          <a:cs typeface="Times New Roman" pitchFamily="18" charset="0"/>
                        </a:rPr>
                        <a:t>Итого:</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94847700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20688"/>
            <a:ext cx="8229600" cy="1143000"/>
          </a:xfrm>
        </p:spPr>
        <p:txBody>
          <a:bodyPr>
            <a:normAutofit/>
          </a:bodyPr>
          <a:lstStyle/>
          <a:p>
            <a:r>
              <a:rPr lang="ru-RU" sz="2800" dirty="0" smtClean="0">
                <a:solidFill>
                  <a:schemeClr val="tx1">
                    <a:lumMod val="75000"/>
                    <a:lumOff val="25000"/>
                  </a:schemeClr>
                </a:solidFill>
                <a:latin typeface="Times New Roman" pitchFamily="18" charset="0"/>
                <a:cs typeface="Times New Roman" pitchFamily="18" charset="0"/>
              </a:rPr>
              <a:t>Учебно-тематический план</a:t>
            </a:r>
            <a:br>
              <a:rPr lang="ru-RU" sz="2800" dirty="0" smtClean="0">
                <a:solidFill>
                  <a:schemeClr val="tx1">
                    <a:lumMod val="75000"/>
                    <a:lumOff val="25000"/>
                  </a:schemeClr>
                </a:solidFill>
                <a:latin typeface="Times New Roman" pitchFamily="18" charset="0"/>
                <a:cs typeface="Times New Roman" pitchFamily="18" charset="0"/>
              </a:rPr>
            </a:br>
            <a:r>
              <a:rPr lang="ru-RU" sz="2800" dirty="0" smtClean="0">
                <a:solidFill>
                  <a:schemeClr val="tx1">
                    <a:lumMod val="75000"/>
                    <a:lumOff val="25000"/>
                  </a:schemeClr>
                </a:solidFill>
                <a:latin typeface="Times New Roman" pitchFamily="18" charset="0"/>
                <a:cs typeface="Times New Roman" pitchFamily="18" charset="0"/>
              </a:rPr>
              <a:t>_____ года обучения</a:t>
            </a:r>
            <a:endParaRPr lang="ru-RU" sz="2800" dirty="0">
              <a:solidFill>
                <a:schemeClr val="tx1">
                  <a:lumMod val="75000"/>
                  <a:lumOff val="25000"/>
                </a:schemeClr>
              </a:solidFill>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94215259"/>
              </p:ext>
            </p:extLst>
          </p:nvPr>
        </p:nvGraphicFramePr>
        <p:xfrm>
          <a:off x="827584" y="1916832"/>
          <a:ext cx="7344815" cy="2781064"/>
        </p:xfrm>
        <a:graphic>
          <a:graphicData uri="http://schemas.openxmlformats.org/drawingml/2006/table">
            <a:tbl>
              <a:tblPr firstRow="1" firstCol="1" bandRow="1">
                <a:tableStyleId>{5940675A-B579-460E-94D1-54222C63F5DA}</a:tableStyleId>
              </a:tblPr>
              <a:tblGrid>
                <a:gridCol w="672582"/>
                <a:gridCol w="2169734"/>
                <a:gridCol w="973435"/>
                <a:gridCol w="1081033"/>
                <a:gridCol w="1081033"/>
                <a:gridCol w="1366998"/>
              </a:tblGrid>
              <a:tr h="373959">
                <a:tc rowSpan="2">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п/п</a:t>
                      </a:r>
                      <a:endParaRPr lang="ru-RU" sz="1600" dirty="0">
                        <a:effectLst/>
                        <a:latin typeface="Times New Roman" pitchFamily="18" charset="0"/>
                        <a:ea typeface="Calibri"/>
                        <a:cs typeface="Times New Roman" pitchFamily="18" charset="0"/>
                      </a:endParaRPr>
                    </a:p>
                  </a:txBody>
                  <a:tcPr marL="68580" marR="68580" marT="0" marB="0"/>
                </a:tc>
                <a:tc rowSpan="2">
                  <a:txBody>
                    <a:bodyPr/>
                    <a:lstStyle/>
                    <a:p>
                      <a:pPr algn="ctr">
                        <a:lnSpc>
                          <a:spcPct val="115000"/>
                        </a:lnSpc>
                        <a:spcAft>
                          <a:spcPts val="0"/>
                        </a:spcAft>
                      </a:pPr>
                      <a:r>
                        <a:rPr lang="ru-RU" sz="1600" dirty="0">
                          <a:effectLst/>
                          <a:latin typeface="Times New Roman" pitchFamily="18" charset="0"/>
                          <a:cs typeface="Times New Roman" pitchFamily="18" charset="0"/>
                        </a:rPr>
                        <a:t>Название раздела, </a:t>
                      </a:r>
                    </a:p>
                    <a:p>
                      <a:pPr algn="ctr">
                        <a:lnSpc>
                          <a:spcPct val="115000"/>
                        </a:lnSpc>
                        <a:spcAft>
                          <a:spcPts val="0"/>
                        </a:spcAft>
                      </a:pPr>
                      <a:r>
                        <a:rPr lang="ru-RU" sz="1600" dirty="0">
                          <a:effectLst/>
                          <a:latin typeface="Times New Roman" pitchFamily="18" charset="0"/>
                          <a:cs typeface="Times New Roman" pitchFamily="18" charset="0"/>
                        </a:rPr>
                        <a:t>темы</a:t>
                      </a:r>
                      <a:endParaRPr lang="ru-RU" sz="1600" dirty="0">
                        <a:effectLst/>
                        <a:latin typeface="Times New Roman" pitchFamily="18" charset="0"/>
                        <a:ea typeface="Calibri"/>
                        <a:cs typeface="Times New Roman" pitchFamily="18" charset="0"/>
                      </a:endParaRPr>
                    </a:p>
                  </a:txBody>
                  <a:tcPr marL="68580" marR="68580" marT="0" marB="0"/>
                </a:tc>
                <a:tc gridSpan="3">
                  <a:txBody>
                    <a:bodyPr/>
                    <a:lstStyle/>
                    <a:p>
                      <a:pPr algn="ctr">
                        <a:lnSpc>
                          <a:spcPct val="115000"/>
                        </a:lnSpc>
                        <a:spcAft>
                          <a:spcPts val="0"/>
                        </a:spcAft>
                      </a:pPr>
                      <a:r>
                        <a:rPr lang="ru-RU" sz="1600">
                          <a:effectLst/>
                          <a:latin typeface="Times New Roman" pitchFamily="18" charset="0"/>
                          <a:cs typeface="Times New Roman" pitchFamily="18" charset="0"/>
                        </a:rPr>
                        <a:t>Количество часов</a:t>
                      </a:r>
                      <a:endParaRPr lang="ru-RU" sz="1600">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c hMerge="1">
                  <a:txBody>
                    <a:bodyPr/>
                    <a:lstStyle/>
                    <a:p>
                      <a:endParaRPr lang="ru-RU"/>
                    </a:p>
                  </a:txBody>
                  <a:tcPr/>
                </a:tc>
                <a:tc rowSpan="2">
                  <a:txBody>
                    <a:bodyPr/>
                    <a:lstStyle/>
                    <a:p>
                      <a:pPr algn="ctr">
                        <a:lnSpc>
                          <a:spcPct val="115000"/>
                        </a:lnSpc>
                        <a:spcAft>
                          <a:spcPts val="0"/>
                        </a:spcAft>
                      </a:pPr>
                      <a:r>
                        <a:rPr lang="ru-RU" sz="1600">
                          <a:effectLst/>
                          <a:latin typeface="Times New Roman" pitchFamily="18" charset="0"/>
                          <a:cs typeface="Times New Roman" pitchFamily="18" charset="0"/>
                        </a:rPr>
                        <a:t>Форма аттестации/ контроля</a:t>
                      </a:r>
                      <a:endParaRPr lang="ru-RU" sz="1600">
                        <a:effectLst/>
                        <a:latin typeface="Times New Roman" pitchFamily="18" charset="0"/>
                        <a:ea typeface="Calibri"/>
                        <a:cs typeface="Times New Roman" pitchFamily="18" charset="0"/>
                      </a:endParaRPr>
                    </a:p>
                  </a:txBody>
                  <a:tcPr marL="68580" marR="68580" marT="0" marB="0"/>
                </a:tc>
              </a:tr>
              <a:tr h="79450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600" dirty="0">
                          <a:effectLst/>
                          <a:latin typeface="Times New Roman" pitchFamily="18" charset="0"/>
                          <a:cs typeface="Times New Roman" pitchFamily="18" charset="0"/>
                        </a:rPr>
                        <a:t>Всего</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Теория</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Практика</a:t>
                      </a:r>
                      <a:endParaRPr lang="ru-RU" sz="1600">
                        <a:effectLst/>
                        <a:latin typeface="Times New Roman" pitchFamily="18" charset="0"/>
                        <a:ea typeface="Calibri"/>
                        <a:cs typeface="Times New Roman" pitchFamily="18" charset="0"/>
                      </a:endParaRPr>
                    </a:p>
                  </a:txBody>
                  <a:tcPr marL="68580" marR="68580" marT="0" marB="0"/>
                </a:tc>
                <a:tc vMerge="1">
                  <a:txBody>
                    <a:bodyPr/>
                    <a:lstStyle/>
                    <a:p>
                      <a:endParaRPr lang="ru-RU"/>
                    </a:p>
                  </a:txBody>
                  <a:tcPr/>
                </a:tc>
              </a:tr>
              <a:tr h="373959">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Вводное занятие</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2</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2</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r>
              <a:tr h="373959">
                <a:tc>
                  <a:txBody>
                    <a:bodyPr/>
                    <a:lstStyle/>
                    <a:p>
                      <a:pPr algn="ctr">
                        <a:lnSpc>
                          <a:spcPct val="115000"/>
                        </a:lnSpc>
                        <a:spcAft>
                          <a:spcPts val="0"/>
                        </a:spcAft>
                      </a:pPr>
                      <a:r>
                        <a:rPr lang="ru-RU" sz="1600" dirty="0" smtClean="0">
                          <a:effectLst/>
                          <a:latin typeface="Times New Roman" pitchFamily="18" charset="0"/>
                          <a:cs typeface="Times New Roman" pitchFamily="18" charset="0"/>
                        </a:rPr>
                        <a:t>  …</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r>
              <a:tr h="373959">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a:t>
                      </a:r>
                      <a:endParaRPr lang="ru-RU" sz="1600" dirty="0" smtClean="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Итоговое занятие</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2</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a:t>
                      </a: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600" dirty="0" smtClean="0">
                          <a:effectLst/>
                          <a:latin typeface="Times New Roman" pitchFamily="18" charset="0"/>
                          <a:cs typeface="Times New Roman" pitchFamily="18" charset="0"/>
                        </a:rPr>
                        <a:t>2</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r>
                        <a:rPr lang="ru-RU" sz="1200" dirty="0" smtClean="0">
                          <a:effectLst/>
                          <a:latin typeface="Times New Roman" pitchFamily="18" charset="0"/>
                          <a:cs typeface="Times New Roman" pitchFamily="18" charset="0"/>
                        </a:rPr>
                        <a:t>Промежуточная аттестация</a:t>
                      </a:r>
                      <a:endParaRPr lang="ru-RU" sz="1200" dirty="0">
                        <a:effectLst/>
                        <a:latin typeface="Times New Roman" pitchFamily="18" charset="0"/>
                        <a:ea typeface="Calibri"/>
                        <a:cs typeface="Times New Roman" pitchFamily="18" charset="0"/>
                      </a:endParaRPr>
                    </a:p>
                  </a:txBody>
                  <a:tcPr marL="68580" marR="68580" marT="0" marB="0"/>
                </a:tc>
              </a:tr>
              <a:tr h="373959">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smtClean="0">
                          <a:effectLst/>
                          <a:latin typeface="Times New Roman" pitchFamily="18" charset="0"/>
                          <a:cs typeface="Times New Roman" pitchFamily="18" charset="0"/>
                        </a:rPr>
                        <a:t>Итого:</a:t>
                      </a:r>
                      <a:endParaRPr lang="ru-RU" sz="1600" dirty="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ru-RU"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68580" marR="68580" marT="0" marB="0"/>
                </a:tc>
              </a:tr>
            </a:tbl>
          </a:graphicData>
        </a:graphic>
      </p:graphicFrame>
      <p:sp>
        <p:nvSpPr>
          <p:cNvPr id="5" name="TextBox 4"/>
          <p:cNvSpPr txBox="1"/>
          <p:nvPr/>
        </p:nvSpPr>
        <p:spPr>
          <a:xfrm>
            <a:off x="774076" y="4869160"/>
            <a:ext cx="7488832" cy="1477328"/>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В учебно-тематический </a:t>
            </a:r>
            <a:r>
              <a:rPr lang="ru-RU" dirty="0">
                <a:latin typeface="Times New Roman" pitchFamily="18" charset="0"/>
                <a:cs typeface="Times New Roman" pitchFamily="18" charset="0"/>
              </a:rPr>
              <a:t>плане отражается перечень разделов и тем, количество часов по каждой теме с разбивкой на аудиторные (теоретические и практические виды занятий) и внеаудиторные занятия (самостоятельная работа и занятия, которые могут проводиться с использованием дистанционных образовательных технологий). </a:t>
            </a:r>
          </a:p>
        </p:txBody>
      </p:sp>
    </p:spTree>
    <p:extLst>
      <p:ext uri="{BB962C8B-B14F-4D97-AF65-F5344CB8AC3E}">
        <p14:creationId xmlns:p14="http://schemas.microsoft.com/office/powerpoint/2010/main" val="329063091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94882" y="980728"/>
            <a:ext cx="7293541" cy="4893647"/>
          </a:xfrm>
          <a:prstGeom prst="rect">
            <a:avLst/>
          </a:prstGeom>
        </p:spPr>
        <p:txBody>
          <a:bodyPr wrap="square">
            <a:spAutoFit/>
          </a:bodyPr>
          <a:lstStyle/>
          <a:p>
            <a:pPr algn="just"/>
            <a:endParaRPr lang="ru-RU" sz="2400" b="1" dirty="0" smtClean="0">
              <a:solidFill>
                <a:schemeClr val="tx1">
                  <a:lumMod val="85000"/>
                  <a:lumOff val="15000"/>
                </a:schemeClr>
              </a:solidFill>
              <a:latin typeface="Times New Roman" pitchFamily="18" charset="0"/>
              <a:ea typeface="Calibri" pitchFamily="34" charset="0"/>
              <a:cs typeface="Calibri" pitchFamily="34" charset="0"/>
            </a:endParaRPr>
          </a:p>
          <a:p>
            <a:pPr algn="just"/>
            <a:r>
              <a:rPr lang="ru-RU" sz="2400" b="1" dirty="0" smtClean="0">
                <a:solidFill>
                  <a:schemeClr val="accent6">
                    <a:lumMod val="75000"/>
                  </a:schemeClr>
                </a:solidFill>
                <a:latin typeface="Times New Roman" pitchFamily="18" charset="0"/>
                <a:ea typeface="Calibri" pitchFamily="34" charset="0"/>
                <a:cs typeface="Calibri" pitchFamily="34" charset="0"/>
              </a:rPr>
              <a:t>Образовательная </a:t>
            </a:r>
            <a:r>
              <a:rPr lang="ru-RU" sz="2400" b="1" dirty="0">
                <a:solidFill>
                  <a:schemeClr val="accent6">
                    <a:lumMod val="75000"/>
                  </a:schemeClr>
                </a:solidFill>
                <a:latin typeface="Times New Roman" pitchFamily="18" charset="0"/>
                <a:ea typeface="Calibri" pitchFamily="34" charset="0"/>
                <a:cs typeface="Calibri" pitchFamily="34" charset="0"/>
              </a:rPr>
              <a:t>программа</a:t>
            </a:r>
            <a:r>
              <a:rPr lang="ru-RU" sz="2400" b="1" dirty="0">
                <a:solidFill>
                  <a:schemeClr val="tx1">
                    <a:lumMod val="85000"/>
                    <a:lumOff val="15000"/>
                  </a:schemeClr>
                </a:solidFill>
                <a:latin typeface="Times New Roman" pitchFamily="18" charset="0"/>
                <a:ea typeface="Calibri" pitchFamily="34" charset="0"/>
                <a:cs typeface="Calibri" pitchFamily="34" charset="0"/>
              </a:rPr>
              <a:t> </a:t>
            </a:r>
            <a:r>
              <a:rPr lang="ru-RU" sz="2400" dirty="0">
                <a:solidFill>
                  <a:schemeClr val="tx1">
                    <a:lumMod val="85000"/>
                    <a:lumOff val="15000"/>
                  </a:schemeClr>
                </a:solidFill>
                <a:latin typeface="Times New Roman" pitchFamily="18" charset="0"/>
                <a:ea typeface="Calibri" pitchFamily="34" charset="0"/>
                <a:cs typeface="Calibri" pitchFamily="34" charset="0"/>
              </a:rPr>
              <a:t>- комплекс основных характеристик образования (объем, содержание, планируемые результаты), организационно-педагогических условий и в случаях, предусмотренных настоящим Федеральным законом, форм аттестации, который представлен в виде учебного плана, календарного учебного графика, рабочих программ учебных предметов, курсов, дисциплин (модулей), иных компонентов, а также оценочных и методических </a:t>
            </a:r>
            <a:r>
              <a:rPr lang="ru-RU" sz="2400" dirty="0" smtClean="0">
                <a:solidFill>
                  <a:schemeClr val="tx1">
                    <a:lumMod val="85000"/>
                    <a:lumOff val="15000"/>
                  </a:schemeClr>
                </a:solidFill>
                <a:latin typeface="Times New Roman" pitchFamily="18" charset="0"/>
                <a:ea typeface="Calibri" pitchFamily="34" charset="0"/>
                <a:cs typeface="Calibri" pitchFamily="34" charset="0"/>
              </a:rPr>
              <a:t>материалов. </a:t>
            </a:r>
          </a:p>
          <a:p>
            <a:pPr algn="just"/>
            <a:r>
              <a:rPr lang="ru-RU" sz="2400" dirty="0" smtClean="0">
                <a:solidFill>
                  <a:schemeClr val="tx1">
                    <a:lumMod val="85000"/>
                    <a:lumOff val="15000"/>
                  </a:schemeClr>
                </a:solidFill>
                <a:latin typeface="Times New Roman" pitchFamily="18" charset="0"/>
                <a:ea typeface="Calibri" pitchFamily="34" charset="0"/>
                <a:cs typeface="Calibri" pitchFamily="34" charset="0"/>
              </a:rPr>
              <a:t>(</a:t>
            </a:r>
            <a:r>
              <a:rPr lang="ru-RU" sz="2400" dirty="0">
                <a:solidFill>
                  <a:schemeClr val="tx1">
                    <a:lumMod val="85000"/>
                    <a:lumOff val="15000"/>
                  </a:schemeClr>
                </a:solidFill>
                <a:latin typeface="Times New Roman" pitchFamily="18" charset="0"/>
                <a:ea typeface="Calibri" pitchFamily="34" charset="0"/>
                <a:cs typeface="Calibri" pitchFamily="34" charset="0"/>
              </a:rPr>
              <a:t>Статья 2.  </a:t>
            </a:r>
            <a:r>
              <a:rPr lang="ru-RU" sz="2400" dirty="0" smtClean="0">
                <a:solidFill>
                  <a:schemeClr val="tx1">
                    <a:lumMod val="85000"/>
                    <a:lumOff val="15000"/>
                  </a:schemeClr>
                </a:solidFill>
                <a:latin typeface="Times New Roman" pitchFamily="18" charset="0"/>
                <a:ea typeface="Calibri" pitchFamily="34" charset="0"/>
                <a:cs typeface="Calibri" pitchFamily="34" charset="0"/>
              </a:rPr>
              <a:t>№ </a:t>
            </a:r>
            <a:r>
              <a:rPr lang="ru-RU" sz="2400" dirty="0">
                <a:solidFill>
                  <a:schemeClr val="tx1">
                    <a:lumMod val="85000"/>
                    <a:lumOff val="15000"/>
                  </a:schemeClr>
                </a:solidFill>
                <a:latin typeface="Times New Roman" pitchFamily="18" charset="0"/>
                <a:ea typeface="Calibri" pitchFamily="34" charset="0"/>
                <a:cs typeface="Calibri" pitchFamily="34" charset="0"/>
              </a:rPr>
              <a:t>273-ФЗ «Об образовании в Российской Федерации»)</a:t>
            </a:r>
            <a:endParaRPr lang="ru-RU" sz="2400" dirty="0">
              <a:solidFill>
                <a:schemeClr val="tx1">
                  <a:lumMod val="85000"/>
                  <a:lumOff val="15000"/>
                </a:schemeClr>
              </a:solidFill>
            </a:endParaRPr>
          </a:p>
        </p:txBody>
      </p:sp>
      <p:sp>
        <p:nvSpPr>
          <p:cNvPr id="3" name="Прямоугольник 2"/>
          <p:cNvSpPr/>
          <p:nvPr/>
        </p:nvSpPr>
        <p:spPr>
          <a:xfrm>
            <a:off x="214282" y="571480"/>
            <a:ext cx="8788688" cy="461665"/>
          </a:xfrm>
          <a:prstGeom prst="rect">
            <a:avLst/>
          </a:prstGeom>
        </p:spPr>
        <p:txBody>
          <a:bodyPr wrap="none">
            <a:spAutoFit/>
          </a:bodyPr>
          <a:lstStyle/>
          <a:p>
            <a:r>
              <a:rPr lang="ru-RU" sz="2400" b="1" u="sng" dirty="0" smtClean="0">
                <a:solidFill>
                  <a:srgbClr val="C00000"/>
                </a:solidFill>
                <a:latin typeface="Times New Roman" pitchFamily="18" charset="0"/>
                <a:ea typeface="Calibri" pitchFamily="34" charset="0"/>
                <a:cs typeface="Calibri" pitchFamily="34" charset="0"/>
              </a:rPr>
              <a:t>Образовательная программа – основной документ педагога!!!</a:t>
            </a:r>
            <a:endParaRPr lang="ru-RU" sz="2400" u="sng" dirty="0">
              <a:solidFill>
                <a:srgbClr val="C00000"/>
              </a:solidFill>
            </a:endParaRPr>
          </a:p>
        </p:txBody>
      </p:sp>
    </p:spTree>
    <p:extLst>
      <p:ext uri="{BB962C8B-B14F-4D97-AF65-F5344CB8AC3E}">
        <p14:creationId xmlns:p14="http://schemas.microsoft.com/office/powerpoint/2010/main" val="77068293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1"/>
            <a:ext cx="8229600" cy="2188839"/>
          </a:xfrm>
        </p:spPr>
        <p:txBody>
          <a:bodyPr>
            <a:normAutofit/>
          </a:bodyPr>
          <a:lstStyle/>
          <a:p>
            <a:pPr marL="0" indent="0" algn="just">
              <a:buNone/>
            </a:pPr>
            <a:r>
              <a:rPr lang="ru-RU" sz="1600" dirty="0" smtClean="0">
                <a:solidFill>
                  <a:schemeClr val="tx1">
                    <a:lumMod val="85000"/>
                    <a:lumOff val="15000"/>
                  </a:schemeClr>
                </a:solidFill>
                <a:latin typeface="Times New Roman" pitchFamily="18" charset="0"/>
                <a:cs typeface="Times New Roman" pitchFamily="18" charset="0"/>
              </a:rPr>
              <a:t>     Содержание </a:t>
            </a:r>
            <a:r>
              <a:rPr lang="ru-RU" sz="1600" dirty="0">
                <a:solidFill>
                  <a:schemeClr val="tx1">
                    <a:lumMod val="85000"/>
                    <a:lumOff val="15000"/>
                  </a:schemeClr>
                </a:solidFill>
                <a:latin typeface="Times New Roman" pitchFamily="18" charset="0"/>
                <a:cs typeface="Times New Roman" pitchFamily="18" charset="0"/>
              </a:rPr>
              <a:t>программы рекомендуется отражать через краткое (тезисное) описание тем (теоретических и практических видов занятий), при этом оно должно соответствовать целям и задачам программы. Изложение содержания разделов, тем (модулей) должно соответствовать порядку их представления в учебном плане. Содержание каждого года обучения целесообразно оформлять отдельно; в содержании </a:t>
            </a:r>
            <a:r>
              <a:rPr lang="ru-RU" sz="1600" dirty="0" smtClean="0">
                <a:solidFill>
                  <a:schemeClr val="tx1">
                    <a:lumMod val="85000"/>
                    <a:lumOff val="15000"/>
                  </a:schemeClr>
                </a:solidFill>
                <a:latin typeface="Times New Roman" pitchFamily="18" charset="0"/>
                <a:cs typeface="Times New Roman" pitchFamily="18" charset="0"/>
              </a:rPr>
              <a:t>могут </a:t>
            </a:r>
            <a:r>
              <a:rPr lang="ru-RU" sz="1600" dirty="0">
                <a:solidFill>
                  <a:schemeClr val="tx1">
                    <a:lumMod val="85000"/>
                    <a:lumOff val="15000"/>
                  </a:schemeClr>
                </a:solidFill>
                <a:latin typeface="Times New Roman" pitchFamily="18" charset="0"/>
                <a:cs typeface="Times New Roman" pitchFamily="18" charset="0"/>
              </a:rPr>
              <a:t>размещаться ссылки на приложения (например, на инструкции по ТБ, на правила выполнения упражнений, репертуар и т.п.); </a:t>
            </a:r>
            <a:r>
              <a:rPr lang="ru-RU" sz="1600" dirty="0" smtClean="0">
                <a:solidFill>
                  <a:schemeClr val="tx1">
                    <a:lumMod val="85000"/>
                    <a:lumOff val="15000"/>
                  </a:schemeClr>
                </a:solidFill>
                <a:latin typeface="Times New Roman" pitchFamily="18" charset="0"/>
                <a:cs typeface="Times New Roman" pitchFamily="18" charset="0"/>
              </a:rPr>
              <a:t>Материал </a:t>
            </a:r>
            <a:r>
              <a:rPr lang="ru-RU" sz="1600" dirty="0">
                <a:solidFill>
                  <a:schemeClr val="tx1">
                    <a:lumMod val="85000"/>
                    <a:lumOff val="15000"/>
                  </a:schemeClr>
                </a:solidFill>
                <a:latin typeface="Times New Roman" pitchFamily="18" charset="0"/>
                <a:cs typeface="Times New Roman" pitchFamily="18" charset="0"/>
              </a:rPr>
              <a:t>следует излагать назывными предложениями. </a:t>
            </a:r>
          </a:p>
        </p:txBody>
      </p:sp>
      <p:sp>
        <p:nvSpPr>
          <p:cNvPr id="4" name="Заголовок 1"/>
          <p:cNvSpPr>
            <a:spLocks noGrp="1"/>
          </p:cNvSpPr>
          <p:nvPr>
            <p:ph type="title"/>
          </p:nvPr>
        </p:nvSpPr>
        <p:spPr>
          <a:xfrm>
            <a:off x="457200" y="274638"/>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Содержание учебно-тематического </a:t>
            </a:r>
            <a:br>
              <a:rPr lang="ru-RU" sz="4000" dirty="0" smtClean="0">
                <a:solidFill>
                  <a:schemeClr val="tx1">
                    <a:lumMod val="75000"/>
                    <a:lumOff val="25000"/>
                  </a:schemeClr>
                </a:solidFill>
                <a:latin typeface="Times New Roman" pitchFamily="18" charset="0"/>
                <a:cs typeface="Times New Roman" pitchFamily="18" charset="0"/>
              </a:rPr>
            </a:br>
            <a:r>
              <a:rPr lang="ru-RU" sz="4000" dirty="0" smtClean="0">
                <a:solidFill>
                  <a:schemeClr val="tx1">
                    <a:lumMod val="75000"/>
                    <a:lumOff val="25000"/>
                  </a:schemeClr>
                </a:solidFill>
                <a:latin typeface="Times New Roman" pitchFamily="18" charset="0"/>
                <a:cs typeface="Times New Roman" pitchFamily="18" charset="0"/>
              </a:rPr>
              <a:t>плана программы </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611560" y="3717032"/>
            <a:ext cx="7704856"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solidFill>
                  <a:schemeClr val="tx1">
                    <a:lumMod val="85000"/>
                    <a:lumOff val="15000"/>
                  </a:schemeClr>
                </a:solidFill>
                <a:latin typeface="Times New Roman" pitchFamily="18" charset="0"/>
                <a:cs typeface="Times New Roman" pitchFamily="18" charset="0"/>
              </a:rPr>
              <a:t>Пример: </a:t>
            </a:r>
            <a:endParaRPr lang="ru-RU" sz="1600" dirty="0">
              <a:solidFill>
                <a:schemeClr val="tx1">
                  <a:lumMod val="85000"/>
                  <a:lumOff val="15000"/>
                </a:schemeClr>
              </a:solidFill>
              <a:latin typeface="Times New Roman" pitchFamily="18" charset="0"/>
              <a:cs typeface="Times New Roman" pitchFamily="18" charset="0"/>
            </a:endParaRPr>
          </a:p>
          <a:p>
            <a:r>
              <a:rPr lang="ru-RU" sz="1600" b="1" dirty="0">
                <a:solidFill>
                  <a:schemeClr val="tx1">
                    <a:lumMod val="85000"/>
                    <a:lumOff val="15000"/>
                  </a:schemeClr>
                </a:solidFill>
                <a:latin typeface="Times New Roman" pitchFamily="18" charset="0"/>
                <a:cs typeface="Times New Roman" pitchFamily="18" charset="0"/>
              </a:rPr>
              <a:t>Раздел 1 «…» Тема № «…» </a:t>
            </a:r>
            <a:endParaRPr lang="ru-RU" sz="1600" dirty="0">
              <a:solidFill>
                <a:schemeClr val="tx1">
                  <a:lumMod val="85000"/>
                  <a:lumOff val="15000"/>
                </a:schemeClr>
              </a:solidFill>
              <a:latin typeface="Times New Roman" pitchFamily="18" charset="0"/>
              <a:cs typeface="Times New Roman" pitchFamily="18" charset="0"/>
            </a:endParaRPr>
          </a:p>
          <a:p>
            <a:r>
              <a:rPr lang="ru-RU" sz="1600" b="1" dirty="0">
                <a:solidFill>
                  <a:schemeClr val="tx1">
                    <a:lumMod val="85000"/>
                    <a:lumOff val="15000"/>
                  </a:schemeClr>
                </a:solidFill>
                <a:latin typeface="Times New Roman" pitchFamily="18" charset="0"/>
                <a:cs typeface="Times New Roman" pitchFamily="18" charset="0"/>
              </a:rPr>
              <a:t>Теория. </a:t>
            </a:r>
            <a:r>
              <a:rPr lang="ru-RU" sz="1600" dirty="0">
                <a:solidFill>
                  <a:schemeClr val="tx1">
                    <a:lumMod val="85000"/>
                    <a:lumOff val="15000"/>
                  </a:schemeClr>
                </a:solidFill>
                <a:latin typeface="Times New Roman" pitchFamily="18" charset="0"/>
                <a:cs typeface="Times New Roman" pitchFamily="18" charset="0"/>
              </a:rPr>
              <a:t>Основные правила и приемы эффективного коммуникативного поведения в различных ситуациях общения: как надо? как принято? как лучше? Уместность использования этикетных выражений извинения, благодарности, просьбы, приглашения, обращения, приветствия, поздравления, пожелания. </a:t>
            </a:r>
          </a:p>
          <a:p>
            <a:r>
              <a:rPr lang="ru-RU" sz="1600" b="1" dirty="0">
                <a:solidFill>
                  <a:schemeClr val="tx1">
                    <a:lumMod val="85000"/>
                    <a:lumOff val="15000"/>
                  </a:schemeClr>
                </a:solidFill>
                <a:latin typeface="Times New Roman" pitchFamily="18" charset="0"/>
                <a:cs typeface="Times New Roman" pitchFamily="18" charset="0"/>
              </a:rPr>
              <a:t>Практика. </a:t>
            </a:r>
            <a:r>
              <a:rPr lang="ru-RU" sz="1600" dirty="0">
                <a:solidFill>
                  <a:schemeClr val="tx1">
                    <a:lumMod val="85000"/>
                    <a:lumOff val="15000"/>
                  </a:schemeClr>
                </a:solidFill>
                <a:latin typeface="Times New Roman" pitchFamily="18" charset="0"/>
                <a:cs typeface="Times New Roman" pitchFamily="18" charset="0"/>
              </a:rPr>
              <a:t>Час речевого этикета «Сила слова». Разыгрывание коммуникативных ситуаций. Обсуждение. </a:t>
            </a:r>
            <a:endParaRPr lang="ru-RU" sz="1600" dirty="0" smtClean="0">
              <a:solidFill>
                <a:schemeClr val="tx1">
                  <a:lumMod val="85000"/>
                  <a:lumOff val="15000"/>
                </a:schemeClr>
              </a:solidFill>
              <a:latin typeface="Times New Roman" pitchFamily="18" charset="0"/>
              <a:cs typeface="Times New Roman" pitchFamily="18" charset="0"/>
            </a:endParaRPr>
          </a:p>
          <a:p>
            <a:r>
              <a:rPr lang="ru-RU" sz="1600" b="1" dirty="0" smtClean="0">
                <a:solidFill>
                  <a:schemeClr val="tx1">
                    <a:lumMod val="85000"/>
                    <a:lumOff val="15000"/>
                  </a:schemeClr>
                </a:solidFill>
                <a:latin typeface="Times New Roman" pitchFamily="18" charset="0"/>
                <a:cs typeface="Times New Roman" pitchFamily="18" charset="0"/>
              </a:rPr>
              <a:t>Контроль. </a:t>
            </a:r>
            <a:r>
              <a:rPr lang="ru-RU" sz="1600" dirty="0" smtClean="0">
                <a:solidFill>
                  <a:schemeClr val="tx1">
                    <a:lumMod val="85000"/>
                    <a:lumOff val="15000"/>
                  </a:schemeClr>
                </a:solidFill>
                <a:latin typeface="Times New Roman" pitchFamily="18" charset="0"/>
                <a:cs typeface="Times New Roman" pitchFamily="18" charset="0"/>
              </a:rPr>
              <a:t>Педагогическое наблюдение.</a:t>
            </a:r>
            <a:endParaRPr lang="ru-RU" sz="1600"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68522615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0092" y="1052736"/>
            <a:ext cx="8229600" cy="1368152"/>
          </a:xfrm>
        </p:spPr>
        <p:txBody>
          <a:bodyPr>
            <a:normAutofit lnSpcReduction="10000"/>
          </a:bodyPr>
          <a:lstStyle/>
          <a:p>
            <a:pPr marL="0" indent="0" algn="just">
              <a:buNone/>
            </a:pPr>
            <a:r>
              <a:rPr lang="ru-RU" sz="1400" dirty="0" smtClean="0">
                <a:solidFill>
                  <a:schemeClr val="tx1">
                    <a:lumMod val="85000"/>
                    <a:lumOff val="15000"/>
                  </a:schemeClr>
                </a:solidFill>
                <a:latin typeface="Times New Roman" pitchFamily="18" charset="0"/>
                <a:cs typeface="Times New Roman" pitchFamily="18" charset="0"/>
              </a:rPr>
              <a:t>     Планируемые </a:t>
            </a:r>
            <a:r>
              <a:rPr lang="ru-RU" sz="1400" dirty="0">
                <a:solidFill>
                  <a:schemeClr val="tx1">
                    <a:lumMod val="85000"/>
                    <a:lumOff val="15000"/>
                  </a:schemeClr>
                </a:solidFill>
                <a:latin typeface="Times New Roman" pitchFamily="18" charset="0"/>
                <a:cs typeface="Times New Roman" pitchFamily="18" charset="0"/>
              </a:rPr>
              <a:t>результаты следует соотнести с целью и задачами программы. </a:t>
            </a:r>
            <a:r>
              <a:rPr lang="ru-RU" sz="1400" dirty="0" smtClean="0">
                <a:solidFill>
                  <a:schemeClr val="tx1">
                    <a:lumMod val="85000"/>
                    <a:lumOff val="15000"/>
                  </a:schemeClr>
                </a:solidFill>
                <a:latin typeface="Times New Roman" pitchFamily="18" charset="0"/>
                <a:cs typeface="Times New Roman" pitchFamily="18" charset="0"/>
              </a:rPr>
              <a:t>Планируемые </a:t>
            </a:r>
            <a:r>
              <a:rPr lang="ru-RU" sz="1400" dirty="0">
                <a:solidFill>
                  <a:schemeClr val="tx1">
                    <a:lumMod val="85000"/>
                    <a:lumOff val="15000"/>
                  </a:schemeClr>
                </a:solidFill>
                <a:latin typeface="Times New Roman" pitchFamily="18" charset="0"/>
                <a:cs typeface="Times New Roman" pitchFamily="18" charset="0"/>
              </a:rPr>
              <a:t>результаты освоения обучающимися образовательной программы </a:t>
            </a:r>
            <a:r>
              <a:rPr lang="ru-RU" sz="1400" i="1" dirty="0">
                <a:solidFill>
                  <a:schemeClr val="tx1">
                    <a:lumMod val="85000"/>
                    <a:lumOff val="15000"/>
                  </a:schemeClr>
                </a:solidFill>
                <a:latin typeface="Times New Roman" pitchFamily="18" charset="0"/>
                <a:cs typeface="Times New Roman" pitchFamily="18" charset="0"/>
              </a:rPr>
              <a:t>(ФЗ п.9 ст.2) </a:t>
            </a:r>
            <a:r>
              <a:rPr lang="ru-RU" sz="1400" dirty="0">
                <a:solidFill>
                  <a:schemeClr val="tx1">
                    <a:lumMod val="85000"/>
                    <a:lumOff val="15000"/>
                  </a:schemeClr>
                </a:solidFill>
                <a:latin typeface="Times New Roman" pitchFamily="18" charset="0"/>
                <a:cs typeface="Times New Roman" pitchFamily="18" charset="0"/>
              </a:rPr>
              <a:t>представляют собой: </a:t>
            </a:r>
            <a:endParaRPr lang="ru-RU" sz="1400" dirty="0" smtClean="0">
              <a:solidFill>
                <a:schemeClr val="tx1">
                  <a:lumMod val="85000"/>
                  <a:lumOff val="15000"/>
                </a:schemeClr>
              </a:solidFill>
              <a:latin typeface="Times New Roman" pitchFamily="18" charset="0"/>
              <a:cs typeface="Times New Roman" pitchFamily="18" charset="0"/>
            </a:endParaRPr>
          </a:p>
          <a:p>
            <a:pPr marL="0" indent="0" algn="just">
              <a:buNone/>
            </a:pPr>
            <a:r>
              <a:rPr lang="ru-RU" sz="1400" dirty="0" smtClean="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систему ведущих целевых установок освоения всех элементов, составляющих содержательно-</a:t>
            </a:r>
            <a:r>
              <a:rPr lang="ru-RU" sz="1400" dirty="0" err="1">
                <a:solidFill>
                  <a:schemeClr val="tx1">
                    <a:lumMod val="85000"/>
                    <a:lumOff val="15000"/>
                  </a:schemeClr>
                </a:solidFill>
                <a:latin typeface="Times New Roman" pitchFamily="18" charset="0"/>
                <a:cs typeface="Times New Roman" pitchFamily="18" charset="0"/>
              </a:rPr>
              <a:t>деятельностную</a:t>
            </a:r>
            <a:r>
              <a:rPr lang="ru-RU" sz="1400" dirty="0">
                <a:solidFill>
                  <a:schemeClr val="tx1">
                    <a:lumMod val="85000"/>
                    <a:lumOff val="15000"/>
                  </a:schemeClr>
                </a:solidFill>
                <a:latin typeface="Times New Roman" pitchFamily="18" charset="0"/>
                <a:cs typeface="Times New Roman" pitchFamily="18" charset="0"/>
              </a:rPr>
              <a:t> основу программы; </a:t>
            </a:r>
            <a:endParaRPr lang="ru-RU" sz="1400" dirty="0" smtClean="0">
              <a:solidFill>
                <a:schemeClr val="tx1">
                  <a:lumMod val="85000"/>
                  <a:lumOff val="15000"/>
                </a:schemeClr>
              </a:solidFill>
              <a:latin typeface="Times New Roman" pitchFamily="18" charset="0"/>
              <a:cs typeface="Times New Roman" pitchFamily="18" charset="0"/>
            </a:endParaRPr>
          </a:p>
          <a:p>
            <a:pPr marL="0" indent="0" algn="just">
              <a:buNone/>
            </a:pPr>
            <a:r>
              <a:rPr lang="ru-RU" sz="1400" dirty="0" smtClean="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письменную формулировку предполагаемых достижений учащегося, которые он сможет продемонстрировать. </a:t>
            </a:r>
          </a:p>
          <a:p>
            <a:endParaRPr lang="ru-RU" dirty="0">
              <a:solidFill>
                <a:schemeClr val="tx1">
                  <a:lumMod val="85000"/>
                  <a:lumOff val="15000"/>
                </a:schemeClr>
              </a:solidFill>
            </a:endParaRPr>
          </a:p>
        </p:txBody>
      </p:sp>
      <p:sp>
        <p:nvSpPr>
          <p:cNvPr id="4" name="Заголовок 1"/>
          <p:cNvSpPr>
            <a:spLocks noGrp="1"/>
          </p:cNvSpPr>
          <p:nvPr>
            <p:ph type="title"/>
          </p:nvPr>
        </p:nvSpPr>
        <p:spPr>
          <a:xfrm>
            <a:off x="423744" y="116632"/>
            <a:ext cx="8229600" cy="1008112"/>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Планируемые результаты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516440" y="2420888"/>
            <a:ext cx="8136904" cy="4185761"/>
          </a:xfrm>
          <a:prstGeom prst="rect">
            <a:avLst/>
          </a:prstGeom>
          <a:noFill/>
        </p:spPr>
        <p:txBody>
          <a:bodyPr wrap="square" rtlCol="0">
            <a:spAutoFit/>
          </a:bodyPr>
          <a:lstStyle/>
          <a:p>
            <a:pPr algn="just"/>
            <a:r>
              <a:rPr lang="ru-RU" sz="1400" b="1" dirty="0">
                <a:solidFill>
                  <a:schemeClr val="tx1">
                    <a:lumMod val="85000"/>
                    <a:lumOff val="15000"/>
                  </a:schemeClr>
                </a:solidFill>
                <a:latin typeface="Times New Roman" pitchFamily="18" charset="0"/>
                <a:cs typeface="Times New Roman" pitchFamily="18" charset="0"/>
              </a:rPr>
              <a:t>Личностные результаты</a:t>
            </a:r>
            <a:r>
              <a:rPr lang="ru-RU" sz="1400" i="1" dirty="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включают готовность и способность учащихся к саморазвитию и личностному самоопределению, могут быть представлены следующими компонентами: мотивационно-ценностным (потребность в самореализации, саморазвитии, самосовершенствовании, мотивация достижения, ценностные ориентации); когнитивным (знания, рефлексия деятельности); </a:t>
            </a:r>
            <a:r>
              <a:rPr lang="ru-RU" sz="1400" dirty="0" err="1">
                <a:solidFill>
                  <a:schemeClr val="tx1">
                    <a:lumMod val="85000"/>
                    <a:lumOff val="15000"/>
                  </a:schemeClr>
                </a:solidFill>
                <a:latin typeface="Times New Roman" pitchFamily="18" charset="0"/>
                <a:cs typeface="Times New Roman" pitchFamily="18" charset="0"/>
              </a:rPr>
              <a:t>операциональным</a:t>
            </a:r>
            <a:r>
              <a:rPr lang="ru-RU" sz="1400" dirty="0">
                <a:solidFill>
                  <a:schemeClr val="tx1">
                    <a:lumMod val="85000"/>
                    <a:lumOff val="15000"/>
                  </a:schemeClr>
                </a:solidFill>
                <a:latin typeface="Times New Roman" pitchFamily="18" charset="0"/>
                <a:cs typeface="Times New Roman" pitchFamily="18" charset="0"/>
              </a:rPr>
              <a:t> (умения, навыки); эмоционально-волевым (уровень притязаний, самооценка, эмоциональное отношение к достижению, волевые усилия</a:t>
            </a:r>
            <a:r>
              <a:rPr lang="ru-RU" sz="1400" dirty="0" smtClean="0">
                <a:solidFill>
                  <a:schemeClr val="tx1">
                    <a:lumMod val="85000"/>
                    <a:lumOff val="15000"/>
                  </a:schemeClr>
                </a:solidFill>
                <a:latin typeface="Times New Roman" pitchFamily="18" charset="0"/>
                <a:cs typeface="Times New Roman" pitchFamily="18" charset="0"/>
              </a:rPr>
              <a:t>);</a:t>
            </a:r>
          </a:p>
          <a:p>
            <a:pPr algn="just"/>
            <a:r>
              <a:rPr lang="ru-RU" sz="1400" dirty="0" smtClean="0">
                <a:solidFill>
                  <a:schemeClr val="tx1">
                    <a:lumMod val="85000"/>
                    <a:lumOff val="15000"/>
                  </a:schemeClr>
                </a:solidFill>
                <a:latin typeface="Times New Roman" pitchFamily="18" charset="0"/>
                <a:cs typeface="Times New Roman" pitchFamily="18" charset="0"/>
              </a:rPr>
              <a:t> </a:t>
            </a:r>
            <a:endParaRPr lang="ru-RU" sz="1400" dirty="0">
              <a:solidFill>
                <a:schemeClr val="tx1">
                  <a:lumMod val="85000"/>
                  <a:lumOff val="15000"/>
                </a:schemeClr>
              </a:solidFill>
              <a:latin typeface="Times New Roman" pitchFamily="18" charset="0"/>
              <a:cs typeface="Times New Roman" pitchFamily="18" charset="0"/>
            </a:endParaRPr>
          </a:p>
          <a:p>
            <a:pPr algn="just"/>
            <a:r>
              <a:rPr lang="ru-RU" sz="1400" b="1" dirty="0" err="1" smtClean="0">
                <a:solidFill>
                  <a:schemeClr val="tx1">
                    <a:lumMod val="85000"/>
                    <a:lumOff val="15000"/>
                  </a:schemeClr>
                </a:solidFill>
                <a:latin typeface="Times New Roman" pitchFamily="18" charset="0"/>
                <a:cs typeface="Times New Roman" pitchFamily="18" charset="0"/>
              </a:rPr>
              <a:t>Метапредметные</a:t>
            </a:r>
            <a:r>
              <a:rPr lang="ru-RU" sz="1400" b="1" dirty="0" smtClean="0">
                <a:solidFill>
                  <a:schemeClr val="tx1">
                    <a:lumMod val="85000"/>
                    <a:lumOff val="15000"/>
                  </a:schemeClr>
                </a:solidFill>
                <a:latin typeface="Times New Roman" pitchFamily="18" charset="0"/>
                <a:cs typeface="Times New Roman" pitchFamily="18" charset="0"/>
              </a:rPr>
              <a:t> </a:t>
            </a:r>
            <a:r>
              <a:rPr lang="ru-RU" sz="1400" b="1" dirty="0">
                <a:solidFill>
                  <a:schemeClr val="tx1">
                    <a:lumMod val="85000"/>
                    <a:lumOff val="15000"/>
                  </a:schemeClr>
                </a:solidFill>
                <a:latin typeface="Times New Roman" pitchFamily="18" charset="0"/>
                <a:cs typeface="Times New Roman" pitchFamily="18" charset="0"/>
              </a:rPr>
              <a:t>результаты</a:t>
            </a:r>
            <a:r>
              <a:rPr lang="ru-RU" sz="1400" i="1" dirty="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означают усвоенные учащимися способы деятельности, применяемые ими как в рамках образовательного процесса, так и при решении реальных жизненных ситуаций; могут быть представлены в виде совокупности способов универсальных учебных действий и коммуникативных навыков, которые обеспечивают способность учащихся к самостоятельному усвоению новых знаний и умений; </a:t>
            </a:r>
            <a:endParaRPr lang="ru-RU" sz="1400" dirty="0" smtClean="0">
              <a:solidFill>
                <a:schemeClr val="tx1">
                  <a:lumMod val="85000"/>
                  <a:lumOff val="15000"/>
                </a:schemeClr>
              </a:solidFill>
              <a:latin typeface="Times New Roman" pitchFamily="18" charset="0"/>
              <a:cs typeface="Times New Roman" pitchFamily="18" charset="0"/>
            </a:endParaRPr>
          </a:p>
          <a:p>
            <a:pPr algn="just"/>
            <a:endParaRPr lang="ru-RU" sz="1400" dirty="0">
              <a:solidFill>
                <a:schemeClr val="tx1">
                  <a:lumMod val="85000"/>
                  <a:lumOff val="15000"/>
                </a:schemeClr>
              </a:solidFill>
              <a:latin typeface="Times New Roman" pitchFamily="18" charset="0"/>
              <a:cs typeface="Times New Roman" pitchFamily="18" charset="0"/>
            </a:endParaRPr>
          </a:p>
          <a:p>
            <a:pPr algn="just"/>
            <a:r>
              <a:rPr lang="ru-RU" sz="1400" b="1" dirty="0" smtClean="0">
                <a:solidFill>
                  <a:schemeClr val="tx1">
                    <a:lumMod val="85000"/>
                    <a:lumOff val="15000"/>
                  </a:schemeClr>
                </a:solidFill>
                <a:latin typeface="Times New Roman" pitchFamily="18" charset="0"/>
                <a:cs typeface="Times New Roman" pitchFamily="18" charset="0"/>
              </a:rPr>
              <a:t>Предметные </a:t>
            </a:r>
            <a:r>
              <a:rPr lang="ru-RU" sz="1400" b="1" dirty="0">
                <a:solidFill>
                  <a:schemeClr val="tx1">
                    <a:lumMod val="85000"/>
                    <a:lumOff val="15000"/>
                  </a:schemeClr>
                </a:solidFill>
                <a:latin typeface="Times New Roman" pitchFamily="18" charset="0"/>
                <a:cs typeface="Times New Roman" pitchFamily="18" charset="0"/>
              </a:rPr>
              <a:t>результаты </a:t>
            </a:r>
            <a:r>
              <a:rPr lang="ru-RU" sz="1400" dirty="0">
                <a:solidFill>
                  <a:schemeClr val="tx1">
                    <a:lumMod val="85000"/>
                    <a:lumOff val="15000"/>
                  </a:schemeClr>
                </a:solidFill>
                <a:latin typeface="Times New Roman" pitchFamily="18" charset="0"/>
                <a:cs typeface="Times New Roman" pitchFamily="18" charset="0"/>
              </a:rPr>
              <a:t>включают систему основных элементов знаний и систему формируемых действий; могут включать теоретические знания и практические умения, формируемые через освоение учебного материала. </a:t>
            </a:r>
          </a:p>
          <a:p>
            <a:pPr algn="just"/>
            <a:r>
              <a:rPr lang="ru-RU" sz="1400" dirty="0" smtClean="0">
                <a:solidFill>
                  <a:schemeClr val="tx1">
                    <a:lumMod val="85000"/>
                    <a:lumOff val="15000"/>
                  </a:schemeClr>
                </a:solidFill>
                <a:latin typeface="Times New Roman" pitchFamily="18" charset="0"/>
                <a:cs typeface="Times New Roman" pitchFamily="18" charset="0"/>
              </a:rPr>
              <a:t>       Если </a:t>
            </a:r>
            <a:r>
              <a:rPr lang="ru-RU" sz="1400" dirty="0">
                <a:solidFill>
                  <a:schemeClr val="tx1">
                    <a:lumMod val="85000"/>
                    <a:lumOff val="15000"/>
                  </a:schemeClr>
                </a:solidFill>
                <a:latin typeface="Times New Roman" pitchFamily="18" charset="0"/>
                <a:cs typeface="Times New Roman" pitchFamily="18" charset="0"/>
              </a:rPr>
              <a:t>в задачах прописано </a:t>
            </a:r>
            <a:r>
              <a:rPr lang="ru-RU" sz="1400" i="1" dirty="0">
                <a:solidFill>
                  <a:schemeClr val="tx1">
                    <a:lumMod val="85000"/>
                    <a:lumOff val="15000"/>
                  </a:schemeClr>
                </a:solidFill>
                <a:latin typeface="Times New Roman" pitchFamily="18" charset="0"/>
                <a:cs typeface="Times New Roman" pitchFamily="18" charset="0"/>
              </a:rPr>
              <a:t>«научить выразительному чтению», </a:t>
            </a:r>
            <a:r>
              <a:rPr lang="ru-RU" sz="1400" dirty="0">
                <a:solidFill>
                  <a:schemeClr val="tx1">
                    <a:lumMod val="85000"/>
                    <a:lumOff val="15000"/>
                  </a:schemeClr>
                </a:solidFill>
                <a:latin typeface="Times New Roman" pitchFamily="18" charset="0"/>
                <a:cs typeface="Times New Roman" pitchFamily="18" charset="0"/>
              </a:rPr>
              <a:t>то в результатах должно быть </a:t>
            </a:r>
            <a:r>
              <a:rPr lang="ru-RU" sz="1400" i="1" dirty="0">
                <a:solidFill>
                  <a:schemeClr val="tx1">
                    <a:lumMod val="85000"/>
                    <a:lumOff val="15000"/>
                  </a:schemeClr>
                </a:solidFill>
                <a:latin typeface="Times New Roman" pitchFamily="18" charset="0"/>
                <a:cs typeface="Times New Roman" pitchFamily="18" charset="0"/>
              </a:rPr>
              <a:t>«учащийся научится выразительно читать». </a:t>
            </a:r>
            <a:endParaRPr lang="ru-RU" sz="1400" dirty="0">
              <a:solidFill>
                <a:schemeClr val="tx1">
                  <a:lumMod val="85000"/>
                  <a:lumOff val="15000"/>
                </a:schemeClr>
              </a:solidFill>
              <a:latin typeface="Times New Roman" pitchFamily="18" charset="0"/>
              <a:cs typeface="Times New Roman" pitchFamily="18" charset="0"/>
            </a:endParaRPr>
          </a:p>
          <a:p>
            <a:pPr algn="just"/>
            <a:r>
              <a:rPr lang="ru-RU" sz="1400" dirty="0">
                <a:solidFill>
                  <a:schemeClr val="tx1">
                    <a:lumMod val="85000"/>
                    <a:lumOff val="15000"/>
                  </a:schemeClr>
                </a:solidFill>
                <a:latin typeface="Times New Roman" pitchFamily="18" charset="0"/>
                <a:cs typeface="Times New Roman" pitchFamily="18" charset="0"/>
              </a:rPr>
              <a:t>Планируемые результаты формулируются на каждый год освоения программы. </a:t>
            </a:r>
          </a:p>
        </p:txBody>
      </p:sp>
    </p:spTree>
    <p:extLst>
      <p:ext uri="{BB962C8B-B14F-4D97-AF65-F5344CB8AC3E}">
        <p14:creationId xmlns:p14="http://schemas.microsoft.com/office/powerpoint/2010/main" val="147183801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467544" y="260648"/>
            <a:ext cx="8229600" cy="100811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000" dirty="0" smtClean="0">
                <a:solidFill>
                  <a:schemeClr val="tx1">
                    <a:lumMod val="75000"/>
                    <a:lumOff val="25000"/>
                  </a:schemeClr>
                </a:solidFill>
                <a:latin typeface="Times New Roman" pitchFamily="18" charset="0"/>
                <a:cs typeface="Times New Roman" pitchFamily="18" charset="0"/>
              </a:rPr>
              <a:t>Планируемые результаты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467544" y="1412776"/>
            <a:ext cx="8229600" cy="452431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solidFill>
                  <a:schemeClr val="tx1">
                    <a:lumMod val="85000"/>
                    <a:lumOff val="15000"/>
                  </a:schemeClr>
                </a:solidFill>
                <a:latin typeface="Times New Roman" pitchFamily="18" charset="0"/>
                <a:cs typeface="Times New Roman" pitchFamily="18" charset="0"/>
              </a:rPr>
              <a:t>Пример: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По окончании первого (второго...) года обучения </a:t>
            </a:r>
            <a:r>
              <a:rPr lang="ru-RU" sz="1600" i="1" dirty="0" smtClean="0">
                <a:solidFill>
                  <a:schemeClr val="tx1">
                    <a:lumMod val="85000"/>
                    <a:lumOff val="15000"/>
                  </a:schemeClr>
                </a:solidFill>
                <a:latin typeface="Times New Roman" pitchFamily="18" charset="0"/>
                <a:cs typeface="Times New Roman" pitchFamily="18" charset="0"/>
              </a:rPr>
              <a:t>учащиеся: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будут знать/понимать, иметь представление, овладеют понятиями, расширят представления, будет развита устойчивая потребность к самообразованию…;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будут уметь, будут стремиться, получат навыки, научатся делать, будут развиты творческие способности…;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будет сформирована устойчивая потребность, будут воспитаны морально-волевые и нравственные качества, будет сформирована активная жизненная позиция….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В процессе освоения программы </a:t>
            </a:r>
            <a:r>
              <a:rPr lang="ru-RU" sz="1600" i="1" dirty="0" smtClean="0">
                <a:solidFill>
                  <a:schemeClr val="tx1">
                    <a:lumMod val="85000"/>
                    <a:lumOff val="15000"/>
                  </a:schemeClr>
                </a:solidFill>
                <a:latin typeface="Times New Roman" pitchFamily="18" charset="0"/>
                <a:cs typeface="Times New Roman" pitchFamily="18" charset="0"/>
              </a:rPr>
              <a:t>учащиеся </a:t>
            </a:r>
            <a:r>
              <a:rPr lang="ru-RU" sz="1600" i="1" dirty="0">
                <a:solidFill>
                  <a:schemeClr val="tx1">
                    <a:lumMod val="85000"/>
                    <a:lumOff val="15000"/>
                  </a:schemeClr>
                </a:solidFill>
                <a:latin typeface="Times New Roman" pitchFamily="18" charset="0"/>
                <a:cs typeface="Times New Roman" pitchFamily="18" charset="0"/>
              </a:rPr>
              <a:t>будут иметь возможность приобрести опыт освоения </a:t>
            </a:r>
            <a:r>
              <a:rPr lang="ru-RU" sz="1600" dirty="0">
                <a:solidFill>
                  <a:schemeClr val="tx1">
                    <a:lumMod val="85000"/>
                    <a:lumOff val="15000"/>
                  </a:schemeClr>
                </a:solidFill>
                <a:latin typeface="Times New Roman" pitchFamily="18" charset="0"/>
                <a:cs typeface="Times New Roman" pitchFamily="18" charset="0"/>
              </a:rPr>
              <a:t>универсальных компетенций </a:t>
            </a:r>
            <a:r>
              <a:rPr lang="ru-RU" sz="1600" i="1" dirty="0">
                <a:solidFill>
                  <a:schemeClr val="tx1">
                    <a:lumMod val="85000"/>
                    <a:lumOff val="15000"/>
                  </a:schemeClr>
                </a:solidFill>
                <a:latin typeface="Times New Roman" pitchFamily="18" charset="0"/>
                <a:cs typeface="Times New Roman" pitchFamily="18" charset="0"/>
              </a:rPr>
              <a:t>и проявить: </a:t>
            </a:r>
            <a:endParaRPr lang="ru-RU" sz="1600" dirty="0">
              <a:solidFill>
                <a:schemeClr val="tx1">
                  <a:lumMod val="85000"/>
                  <a:lumOff val="15000"/>
                </a:schemeClr>
              </a:solidFill>
              <a:latin typeface="Times New Roman" pitchFamily="18" charset="0"/>
              <a:cs typeface="Times New Roman" pitchFamily="18" charset="0"/>
            </a:endParaRPr>
          </a:p>
          <a:p>
            <a:r>
              <a:rPr lang="ru-RU" sz="1600" dirty="0">
                <a:solidFill>
                  <a:schemeClr val="tx1">
                    <a:lumMod val="85000"/>
                    <a:lumOff val="15000"/>
                  </a:schemeClr>
                </a:solidFill>
                <a:latin typeface="Times New Roman" pitchFamily="18" charset="0"/>
                <a:cs typeface="Times New Roman" pitchFamily="18" charset="0"/>
              </a:rPr>
              <a:t>критическое мышление </a:t>
            </a:r>
            <a:r>
              <a:rPr lang="ru-RU" sz="1600" i="1" dirty="0">
                <a:solidFill>
                  <a:schemeClr val="tx1">
                    <a:lumMod val="85000"/>
                    <a:lumOff val="15000"/>
                  </a:schemeClr>
                </a:solidFill>
                <a:latin typeface="Times New Roman" pitchFamily="18" charset="0"/>
                <a:cs typeface="Times New Roman" pitchFamily="18" charset="0"/>
              </a:rPr>
              <a:t>- потребность, способность и готовность к анализу и принятию решений; </a:t>
            </a:r>
            <a:endParaRPr lang="ru-RU" sz="1600" dirty="0">
              <a:solidFill>
                <a:schemeClr val="tx1">
                  <a:lumMod val="85000"/>
                  <a:lumOff val="15000"/>
                </a:schemeClr>
              </a:solidFill>
              <a:latin typeface="Times New Roman" pitchFamily="18" charset="0"/>
              <a:cs typeface="Times New Roman" pitchFamily="18" charset="0"/>
            </a:endParaRPr>
          </a:p>
          <a:p>
            <a:r>
              <a:rPr lang="ru-RU" sz="1600" dirty="0">
                <a:solidFill>
                  <a:schemeClr val="tx1">
                    <a:lumMod val="85000"/>
                    <a:lumOff val="15000"/>
                  </a:schemeClr>
                </a:solidFill>
                <a:latin typeface="Times New Roman" pitchFamily="18" charset="0"/>
                <a:cs typeface="Times New Roman" pitchFamily="18" charset="0"/>
              </a:rPr>
              <a:t>креативность </a:t>
            </a:r>
            <a:r>
              <a:rPr lang="ru-RU" sz="1600" i="1" dirty="0">
                <a:solidFill>
                  <a:schemeClr val="tx1">
                    <a:lumMod val="85000"/>
                    <a:lumOff val="15000"/>
                  </a:schemeClr>
                </a:solidFill>
                <a:latin typeface="Times New Roman" pitchFamily="18" charset="0"/>
                <a:cs typeface="Times New Roman" pitchFamily="18" charset="0"/>
              </a:rPr>
              <a:t>- потребность, способность и готовность к созданию нового; </a:t>
            </a:r>
            <a:endParaRPr lang="ru-RU" sz="1600" dirty="0">
              <a:solidFill>
                <a:schemeClr val="tx1">
                  <a:lumMod val="85000"/>
                  <a:lumOff val="15000"/>
                </a:schemeClr>
              </a:solidFill>
              <a:latin typeface="Times New Roman" pitchFamily="18" charset="0"/>
              <a:cs typeface="Times New Roman" pitchFamily="18" charset="0"/>
            </a:endParaRPr>
          </a:p>
          <a:p>
            <a:r>
              <a:rPr lang="ru-RU" sz="1600" dirty="0">
                <a:solidFill>
                  <a:schemeClr val="tx1">
                    <a:lumMod val="85000"/>
                    <a:lumOff val="15000"/>
                  </a:schemeClr>
                </a:solidFill>
                <a:latin typeface="Times New Roman" pitchFamily="18" charset="0"/>
                <a:cs typeface="Times New Roman" pitchFamily="18" charset="0"/>
              </a:rPr>
              <a:t>коммуникация </a:t>
            </a:r>
            <a:r>
              <a:rPr lang="ru-RU" sz="1600" i="1" dirty="0" smtClean="0">
                <a:solidFill>
                  <a:schemeClr val="tx1">
                    <a:lumMod val="85000"/>
                    <a:lumOff val="15000"/>
                  </a:schemeClr>
                </a:solidFill>
                <a:latin typeface="Times New Roman" pitchFamily="18" charset="0"/>
                <a:cs typeface="Times New Roman" pitchFamily="18" charset="0"/>
              </a:rPr>
              <a:t>- </a:t>
            </a:r>
            <a:r>
              <a:rPr lang="ru-RU" sz="1600" i="1" dirty="0">
                <a:solidFill>
                  <a:schemeClr val="tx1">
                    <a:lumMod val="85000"/>
                    <a:lumOff val="15000"/>
                  </a:schemeClr>
                </a:solidFill>
                <a:latin typeface="Times New Roman" pitchFamily="18" charset="0"/>
                <a:cs typeface="Times New Roman" pitchFamily="18" charset="0"/>
              </a:rPr>
              <a:t>потребность, способность и готовность к общению; </a:t>
            </a:r>
            <a:endParaRPr lang="ru-RU" sz="1600" dirty="0">
              <a:solidFill>
                <a:schemeClr val="tx1">
                  <a:lumMod val="85000"/>
                  <a:lumOff val="15000"/>
                </a:schemeClr>
              </a:solidFill>
              <a:latin typeface="Times New Roman" pitchFamily="18" charset="0"/>
              <a:cs typeface="Times New Roman" pitchFamily="18" charset="0"/>
            </a:endParaRPr>
          </a:p>
          <a:p>
            <a:r>
              <a:rPr lang="ru-RU" sz="1600" dirty="0" err="1">
                <a:solidFill>
                  <a:schemeClr val="tx1">
                    <a:lumMod val="85000"/>
                    <a:lumOff val="15000"/>
                  </a:schemeClr>
                </a:solidFill>
                <a:latin typeface="Times New Roman" pitchFamily="18" charset="0"/>
                <a:cs typeface="Times New Roman" pitchFamily="18" charset="0"/>
              </a:rPr>
              <a:t>коллаборация</a:t>
            </a:r>
            <a:r>
              <a:rPr lang="ru-RU" sz="1600" dirty="0">
                <a:solidFill>
                  <a:schemeClr val="tx1">
                    <a:lumMod val="85000"/>
                    <a:lumOff val="15000"/>
                  </a:schemeClr>
                </a:solidFill>
                <a:latin typeface="Times New Roman" pitchFamily="18" charset="0"/>
                <a:cs typeface="Times New Roman" pitchFamily="18" charset="0"/>
              </a:rPr>
              <a:t> </a:t>
            </a:r>
            <a:r>
              <a:rPr lang="ru-RU" sz="1600" i="1" dirty="0">
                <a:solidFill>
                  <a:schemeClr val="tx1">
                    <a:lumMod val="85000"/>
                    <a:lumOff val="15000"/>
                  </a:schemeClr>
                </a:solidFill>
                <a:latin typeface="Times New Roman" pitchFamily="18" charset="0"/>
                <a:cs typeface="Times New Roman" pitchFamily="18" charset="0"/>
              </a:rPr>
              <a:t>- потребность, способность и готовность к сотрудничеству, взаимодействию, ситуативной децентрализации общения и совместной деятельности; </a:t>
            </a:r>
            <a:endParaRPr lang="ru-RU" sz="1600" dirty="0">
              <a:solidFill>
                <a:schemeClr val="tx1">
                  <a:lumMod val="85000"/>
                  <a:lumOff val="15000"/>
                </a:schemeClr>
              </a:solidFill>
              <a:latin typeface="Times New Roman" pitchFamily="18" charset="0"/>
              <a:cs typeface="Times New Roman" pitchFamily="18" charset="0"/>
            </a:endParaRPr>
          </a:p>
          <a:p>
            <a:r>
              <a:rPr lang="ru-RU" sz="1600" dirty="0" err="1">
                <a:solidFill>
                  <a:schemeClr val="tx1">
                    <a:lumMod val="85000"/>
                    <a:lumOff val="15000"/>
                  </a:schemeClr>
                </a:solidFill>
                <a:latin typeface="Times New Roman" pitchFamily="18" charset="0"/>
                <a:cs typeface="Times New Roman" pitchFamily="18" charset="0"/>
              </a:rPr>
              <a:t>самопрезетация</a:t>
            </a:r>
            <a:r>
              <a:rPr lang="ru-RU" sz="1600" dirty="0">
                <a:solidFill>
                  <a:schemeClr val="tx1">
                    <a:lumMod val="85000"/>
                    <a:lumOff val="15000"/>
                  </a:schemeClr>
                </a:solidFill>
                <a:latin typeface="Times New Roman" pitchFamily="18" charset="0"/>
                <a:cs typeface="Times New Roman" pitchFamily="18" charset="0"/>
              </a:rPr>
              <a:t> </a:t>
            </a:r>
            <a:r>
              <a:rPr lang="ru-RU" sz="1600" i="1" dirty="0">
                <a:solidFill>
                  <a:schemeClr val="tx1">
                    <a:lumMod val="85000"/>
                    <a:lumOff val="15000"/>
                  </a:schemeClr>
                </a:solidFill>
                <a:latin typeface="Times New Roman" pitchFamily="18" charset="0"/>
                <a:cs typeface="Times New Roman" pitchFamily="18" charset="0"/>
              </a:rPr>
              <a:t>- </a:t>
            </a:r>
            <a:r>
              <a:rPr lang="ru-RU" sz="1600" dirty="0">
                <a:solidFill>
                  <a:schemeClr val="tx1">
                    <a:lumMod val="85000"/>
                    <a:lumOff val="15000"/>
                  </a:schemeClr>
                </a:solidFill>
                <a:latin typeface="Times New Roman" pitchFamily="18" charset="0"/>
                <a:cs typeface="Times New Roman" pitchFamily="18" charset="0"/>
              </a:rPr>
              <a:t>потребность, способность и готовность </a:t>
            </a:r>
            <a:r>
              <a:rPr lang="ru-RU" sz="1600" i="1" dirty="0">
                <a:solidFill>
                  <a:schemeClr val="tx1">
                    <a:lumMod val="85000"/>
                    <a:lumOff val="15000"/>
                  </a:schemeClr>
                </a:solidFill>
                <a:latin typeface="Times New Roman" pitchFamily="18" charset="0"/>
                <a:cs typeface="Times New Roman" pitchFamily="18" charset="0"/>
              </a:rPr>
              <a:t>представить свое мнение, суждение, отношение и собственные результаты в процессе сотрудничества </a:t>
            </a:r>
            <a:endParaRPr lang="ru-RU" sz="1600"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15400136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Условия реализации программы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755576" y="1556792"/>
            <a:ext cx="7776864" cy="3139321"/>
          </a:xfrm>
          <a:prstGeom prst="rect">
            <a:avLst/>
          </a:prstGeom>
          <a:noFill/>
        </p:spPr>
        <p:txBody>
          <a:bodyPr wrap="square" rtlCol="0">
            <a:spAutoFit/>
          </a:bodyPr>
          <a:lstStyle/>
          <a:p>
            <a:r>
              <a:rPr lang="ru-RU" dirty="0" smtClean="0">
                <a:solidFill>
                  <a:schemeClr val="tx1">
                    <a:lumMod val="85000"/>
                    <a:lumOff val="15000"/>
                  </a:schemeClr>
                </a:solidFill>
                <a:latin typeface="Times New Roman" pitchFamily="18" charset="0"/>
                <a:cs typeface="Times New Roman" pitchFamily="18" charset="0"/>
              </a:rPr>
              <a:t>     К </a:t>
            </a:r>
            <a:r>
              <a:rPr lang="ru-RU" dirty="0">
                <a:solidFill>
                  <a:schemeClr val="tx1">
                    <a:lumMod val="85000"/>
                    <a:lumOff val="15000"/>
                  </a:schemeClr>
                </a:solidFill>
                <a:latin typeface="Times New Roman" pitchFamily="18" charset="0"/>
                <a:cs typeface="Times New Roman" pitchFamily="18" charset="0"/>
              </a:rPr>
              <a:t>условиям реализации программы относится характеристика следующих аспектов: </a:t>
            </a:r>
          </a:p>
          <a:p>
            <a:r>
              <a:rPr lang="ru-RU" b="1" dirty="0" smtClean="0">
                <a:solidFill>
                  <a:schemeClr val="tx1">
                    <a:lumMod val="85000"/>
                    <a:lumOff val="15000"/>
                  </a:schemeClr>
                </a:solidFill>
                <a:latin typeface="Times New Roman" pitchFamily="18" charset="0"/>
                <a:cs typeface="Times New Roman" pitchFamily="18" charset="0"/>
              </a:rPr>
              <a:t>Материально-техническое </a:t>
            </a:r>
            <a:r>
              <a:rPr lang="ru-RU" b="1" dirty="0">
                <a:solidFill>
                  <a:schemeClr val="tx1">
                    <a:lumMod val="85000"/>
                    <a:lumOff val="15000"/>
                  </a:schemeClr>
                </a:solidFill>
                <a:latin typeface="Times New Roman" pitchFamily="18" charset="0"/>
                <a:cs typeface="Times New Roman" pitchFamily="18" charset="0"/>
              </a:rPr>
              <a:t>обеспечение </a:t>
            </a:r>
            <a:r>
              <a:rPr lang="ru-RU" dirty="0">
                <a:solidFill>
                  <a:schemeClr val="tx1">
                    <a:lumMod val="85000"/>
                    <a:lumOff val="15000"/>
                  </a:schemeClr>
                </a:solidFill>
                <a:latin typeface="Times New Roman" pitchFamily="18" charset="0"/>
                <a:cs typeface="Times New Roman" pitchFamily="18" charset="0"/>
              </a:rPr>
              <a:t>– характеристика помещения для занятий по программе; перечень оборудования, инструментов и материалов, необходимых для реализации программы (в расчете на количество обучающихся); </a:t>
            </a:r>
            <a:endParaRPr lang="ru-RU" dirty="0" smtClean="0">
              <a:solidFill>
                <a:schemeClr val="tx1">
                  <a:lumMod val="85000"/>
                  <a:lumOff val="15000"/>
                </a:schemeClr>
              </a:solidFill>
              <a:latin typeface="Times New Roman" pitchFamily="18" charset="0"/>
              <a:cs typeface="Times New Roman" pitchFamily="18" charset="0"/>
            </a:endParaRPr>
          </a:p>
          <a:p>
            <a:r>
              <a:rPr lang="ru-RU" b="1" dirty="0" smtClean="0">
                <a:solidFill>
                  <a:schemeClr val="tx1">
                    <a:lumMod val="85000"/>
                    <a:lumOff val="15000"/>
                  </a:schemeClr>
                </a:solidFill>
                <a:latin typeface="Times New Roman" pitchFamily="18" charset="0"/>
                <a:cs typeface="Times New Roman" pitchFamily="18" charset="0"/>
              </a:rPr>
              <a:t>Информационное </a:t>
            </a:r>
            <a:r>
              <a:rPr lang="ru-RU" b="1" dirty="0">
                <a:solidFill>
                  <a:schemeClr val="tx1">
                    <a:lumMod val="85000"/>
                    <a:lumOff val="15000"/>
                  </a:schemeClr>
                </a:solidFill>
                <a:latin typeface="Times New Roman" pitchFamily="18" charset="0"/>
                <a:cs typeface="Times New Roman" pitchFamily="18" charset="0"/>
              </a:rPr>
              <a:t>обеспечение </a:t>
            </a:r>
            <a:r>
              <a:rPr lang="ru-RU" dirty="0">
                <a:solidFill>
                  <a:schemeClr val="tx1">
                    <a:lumMod val="85000"/>
                    <a:lumOff val="15000"/>
                  </a:schemeClr>
                </a:solidFill>
                <a:latin typeface="Times New Roman" pitchFamily="18" charset="0"/>
                <a:cs typeface="Times New Roman" pitchFamily="18" charset="0"/>
              </a:rPr>
              <a:t>– аудио-, видео-, фото-, интернет источники; </a:t>
            </a:r>
          </a:p>
          <a:p>
            <a:r>
              <a:rPr lang="ru-RU" b="1" dirty="0" smtClean="0">
                <a:solidFill>
                  <a:schemeClr val="tx1">
                    <a:lumMod val="85000"/>
                    <a:lumOff val="15000"/>
                  </a:schemeClr>
                </a:solidFill>
                <a:latin typeface="Times New Roman" pitchFamily="18" charset="0"/>
                <a:cs typeface="Times New Roman" pitchFamily="18" charset="0"/>
              </a:rPr>
              <a:t>Кадровое </a:t>
            </a:r>
            <a:r>
              <a:rPr lang="ru-RU" b="1" dirty="0">
                <a:solidFill>
                  <a:schemeClr val="tx1">
                    <a:lumMod val="85000"/>
                    <a:lumOff val="15000"/>
                  </a:schemeClr>
                </a:solidFill>
                <a:latin typeface="Times New Roman" pitchFamily="18" charset="0"/>
                <a:cs typeface="Times New Roman" pitchFamily="18" charset="0"/>
              </a:rPr>
              <a:t>обеспечение </a:t>
            </a:r>
            <a:r>
              <a:rPr lang="ru-RU" dirty="0">
                <a:solidFill>
                  <a:schemeClr val="tx1">
                    <a:lumMod val="85000"/>
                    <a:lumOff val="15000"/>
                  </a:schemeClr>
                </a:solidFill>
                <a:latin typeface="Times New Roman" pitchFamily="18" charset="0"/>
                <a:cs typeface="Times New Roman" pitchFamily="18" charset="0"/>
              </a:rPr>
              <a:t>– целесообразно перечислить педагогов, занятых в реализации программы, охарактеризовать их профессионализм, квалификацию, критерии отбора. 	</a:t>
            </a:r>
          </a:p>
          <a:p>
            <a:endParaRPr lang="ru-RU" dirty="0">
              <a:solidFill>
                <a:schemeClr val="tx1">
                  <a:lumMod val="85000"/>
                  <a:lumOff val="15000"/>
                </a:schemeClr>
              </a:solidFill>
              <a:latin typeface="Times New Roman" pitchFamily="18" charset="0"/>
              <a:cs typeface="Times New Roman" pitchFamily="18" charset="0"/>
            </a:endParaRPr>
          </a:p>
        </p:txBody>
      </p:sp>
      <p:sp>
        <p:nvSpPr>
          <p:cNvPr id="6" name="TextBox 5"/>
          <p:cNvSpPr txBox="1"/>
          <p:nvPr/>
        </p:nvSpPr>
        <p:spPr>
          <a:xfrm>
            <a:off x="827584" y="4719470"/>
            <a:ext cx="7704856"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i="1" dirty="0" smtClean="0">
                <a:solidFill>
                  <a:schemeClr val="tx1">
                    <a:lumMod val="85000"/>
                    <a:lumOff val="15000"/>
                  </a:schemeClr>
                </a:solidFill>
                <a:latin typeface="Times New Roman" pitchFamily="18" charset="0"/>
                <a:cs typeface="Times New Roman" pitchFamily="18" charset="0"/>
              </a:rPr>
              <a:t>Пример:</a:t>
            </a:r>
          </a:p>
          <a:p>
            <a:endParaRPr lang="ru-RU" i="1" dirty="0" smtClean="0">
              <a:solidFill>
                <a:schemeClr val="tx1">
                  <a:lumMod val="85000"/>
                  <a:lumOff val="15000"/>
                </a:schemeClr>
              </a:solidFill>
              <a:latin typeface="Times New Roman" pitchFamily="18" charset="0"/>
              <a:cs typeface="Times New Roman" pitchFamily="18" charset="0"/>
            </a:endParaRPr>
          </a:p>
          <a:p>
            <a:r>
              <a:rPr lang="ru-RU" i="1" dirty="0" smtClean="0">
                <a:solidFill>
                  <a:schemeClr val="tx1">
                    <a:lumMod val="85000"/>
                    <a:lumOff val="15000"/>
                  </a:schemeClr>
                </a:solidFill>
                <a:latin typeface="Times New Roman" pitchFamily="18" charset="0"/>
                <a:cs typeface="Times New Roman" pitchFamily="18" charset="0"/>
              </a:rPr>
              <a:t>Для </a:t>
            </a:r>
            <a:r>
              <a:rPr lang="ru-RU" i="1" dirty="0">
                <a:solidFill>
                  <a:schemeClr val="tx1">
                    <a:lumMod val="85000"/>
                    <a:lumOff val="15000"/>
                  </a:schemeClr>
                </a:solidFill>
                <a:latin typeface="Times New Roman" pitchFamily="18" charset="0"/>
                <a:cs typeface="Times New Roman" pitchFamily="18" charset="0"/>
              </a:rPr>
              <a:t>реализации программы «…» помещение должно соответствовать следующим характеристикам… </a:t>
            </a:r>
            <a:endParaRPr lang="ru-RU"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8769512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3204" y="4203090"/>
            <a:ext cx="8229600" cy="1944216"/>
          </a:xfrm>
        </p:spPr>
        <p:style>
          <a:lnRef idx="1">
            <a:schemeClr val="accent2"/>
          </a:lnRef>
          <a:fillRef idx="2">
            <a:schemeClr val="accent2"/>
          </a:fillRef>
          <a:effectRef idx="1">
            <a:schemeClr val="accent2"/>
          </a:effectRef>
          <a:fontRef idx="minor">
            <a:schemeClr val="dk1"/>
          </a:fontRef>
        </p:style>
        <p:txBody>
          <a:bodyPr>
            <a:normAutofit/>
          </a:bodyPr>
          <a:lstStyle/>
          <a:p>
            <a:pPr marL="0" lvl="0" indent="0" algn="just" hangingPunct="0">
              <a:spcBef>
                <a:spcPts val="0"/>
              </a:spcBef>
              <a:buNone/>
            </a:pPr>
            <a:r>
              <a:rPr lang="ru-RU" sz="1400" b="1" i="1" dirty="0" smtClean="0">
                <a:solidFill>
                  <a:prstClr val="black">
                    <a:lumMod val="85000"/>
                    <a:lumOff val="15000"/>
                  </a:prstClr>
                </a:solidFill>
                <a:latin typeface="Times New Roman" pitchFamily="18" charset="0"/>
                <a:cs typeface="Times New Roman" pitchFamily="18" charset="0"/>
              </a:rPr>
              <a:t>Формы </a:t>
            </a:r>
            <a:r>
              <a:rPr lang="ru-RU" sz="1400" b="1" i="1" dirty="0">
                <a:solidFill>
                  <a:prstClr val="black">
                    <a:lumMod val="85000"/>
                    <a:lumOff val="15000"/>
                  </a:prstClr>
                </a:solidFill>
                <a:latin typeface="Times New Roman" pitchFamily="18" charset="0"/>
                <a:cs typeface="Times New Roman" pitchFamily="18" charset="0"/>
              </a:rPr>
              <a:t>отслеживания образовательных результатов: </a:t>
            </a:r>
            <a:r>
              <a:rPr lang="ru-RU" sz="1400" dirty="0">
                <a:solidFill>
                  <a:prstClr val="black">
                    <a:lumMod val="85000"/>
                    <a:lumOff val="15000"/>
                  </a:prstClr>
                </a:solidFill>
                <a:latin typeface="Times New Roman" pitchFamily="18" charset="0"/>
                <a:cs typeface="Times New Roman" pitchFamily="18" charset="0"/>
              </a:rPr>
              <a:t>технический зачёт, концерт, конкурс, турнир, соревнование, педагогическое наблюдение, анкета, тест, открытое занятие.</a:t>
            </a:r>
          </a:p>
          <a:p>
            <a:pPr marL="0" lvl="0" indent="0" algn="just" hangingPunct="0">
              <a:spcBef>
                <a:spcPts val="0"/>
              </a:spcBef>
              <a:buNone/>
            </a:pPr>
            <a:r>
              <a:rPr lang="ru-RU" sz="1400" b="1" i="1" dirty="0">
                <a:solidFill>
                  <a:prstClr val="black">
                    <a:lumMod val="85000"/>
                    <a:lumOff val="15000"/>
                  </a:prstClr>
                </a:solidFill>
                <a:latin typeface="Times New Roman" pitchFamily="18" charset="0"/>
                <a:cs typeface="Times New Roman" pitchFamily="18" charset="0"/>
              </a:rPr>
              <a:t>Формы фиксации образовательных результатов: </a:t>
            </a:r>
            <a:r>
              <a:rPr lang="ru-RU" sz="1400" dirty="0">
                <a:solidFill>
                  <a:prstClr val="black">
                    <a:lumMod val="85000"/>
                    <a:lumOff val="15000"/>
                  </a:prstClr>
                </a:solidFill>
                <a:latin typeface="Times New Roman" pitchFamily="18" charset="0"/>
                <a:cs typeface="Times New Roman" pitchFamily="18" charset="0"/>
              </a:rPr>
              <a:t>видеозаписи концертных и конкурсных выступлений, грамоты, благодарственные письма, аналитические материалы, материалы анкетирования и тестирования, фото отчеты, отзывы детей и родителей.</a:t>
            </a:r>
          </a:p>
          <a:p>
            <a:pPr marL="0" lvl="0" indent="0" algn="just">
              <a:spcBef>
                <a:spcPts val="0"/>
              </a:spcBef>
              <a:buNone/>
            </a:pPr>
            <a:r>
              <a:rPr lang="ru-RU" sz="1400" b="1" i="1" dirty="0">
                <a:solidFill>
                  <a:prstClr val="black">
                    <a:lumMod val="85000"/>
                    <a:lumOff val="15000"/>
                  </a:prstClr>
                </a:solidFill>
                <a:latin typeface="Times New Roman" pitchFamily="18" charset="0"/>
                <a:cs typeface="Times New Roman" pitchFamily="18" charset="0"/>
              </a:rPr>
              <a:t>Формы предъявления и демонстрации образовательных результатов:</a:t>
            </a:r>
            <a:r>
              <a:rPr lang="ru-RU" sz="1400" dirty="0">
                <a:solidFill>
                  <a:prstClr val="black">
                    <a:lumMod val="85000"/>
                    <a:lumOff val="15000"/>
                  </a:prstClr>
                </a:solidFill>
                <a:latin typeface="Times New Roman" pitchFamily="18" charset="0"/>
                <a:cs typeface="Times New Roman" pitchFamily="18" charset="0"/>
              </a:rPr>
              <a:t> открытое занятие, отчетный концерт, участие в концертной деятельности ДШИ, в городских и областных мероприятиях, участие в конкурсах, турнирах и фестивалях различного уровня.</a:t>
            </a:r>
          </a:p>
          <a:p>
            <a:pPr algn="just">
              <a:buNone/>
            </a:pPr>
            <a:endParaRPr lang="ru-RU"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611560" y="332656"/>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Формы аттестации (формы контроля)</a:t>
            </a:r>
            <a:endParaRPr lang="ru-RU" sz="4000" dirty="0">
              <a:solidFill>
                <a:schemeClr val="tx1">
                  <a:lumMod val="75000"/>
                  <a:lumOff val="25000"/>
                </a:schemeClr>
              </a:solidFill>
              <a:latin typeface="Times New Roman" pitchFamily="18" charset="0"/>
              <a:cs typeface="Times New Roman" pitchFamily="18" charset="0"/>
            </a:endParaRPr>
          </a:p>
        </p:txBody>
      </p:sp>
      <p:sp>
        <p:nvSpPr>
          <p:cNvPr id="2" name="TextBox 1"/>
          <p:cNvSpPr txBox="1"/>
          <p:nvPr/>
        </p:nvSpPr>
        <p:spPr>
          <a:xfrm>
            <a:off x="467544" y="1340768"/>
            <a:ext cx="8280920" cy="2862322"/>
          </a:xfrm>
          <a:prstGeom prst="rect">
            <a:avLst/>
          </a:prstGeom>
          <a:noFill/>
        </p:spPr>
        <p:txBody>
          <a:bodyPr wrap="square" rtlCol="0">
            <a:spAutoFit/>
          </a:bodyPr>
          <a:lstStyle/>
          <a:p>
            <a:pPr algn="just">
              <a:buNone/>
            </a:pPr>
            <a:r>
              <a:rPr lang="ru-RU" sz="1200" dirty="0" smtClean="0">
                <a:solidFill>
                  <a:schemeClr val="tx1">
                    <a:lumMod val="85000"/>
                    <a:lumOff val="15000"/>
                  </a:schemeClr>
                </a:solidFill>
                <a:latin typeface="Times New Roman" pitchFamily="18" charset="0"/>
                <a:cs typeface="Times New Roman" pitchFamily="18" charset="0"/>
              </a:rPr>
              <a:t>      </a:t>
            </a:r>
            <a:r>
              <a:rPr lang="ru-RU" sz="1400" dirty="0" smtClean="0">
                <a:solidFill>
                  <a:schemeClr val="tx1">
                    <a:lumMod val="85000"/>
                    <a:lumOff val="15000"/>
                  </a:schemeClr>
                </a:solidFill>
                <a:latin typeface="Times New Roman" pitchFamily="18" charset="0"/>
                <a:cs typeface="Times New Roman" pitchFamily="18" charset="0"/>
              </a:rPr>
              <a:t>Наряду </a:t>
            </a:r>
            <a:r>
              <a:rPr lang="ru-RU" sz="1400" dirty="0">
                <a:solidFill>
                  <a:schemeClr val="tx1">
                    <a:lumMod val="85000"/>
                    <a:lumOff val="15000"/>
                  </a:schemeClr>
                </a:solidFill>
                <a:latin typeface="Times New Roman" pitchFamily="18" charset="0"/>
                <a:cs typeface="Times New Roman" pitchFamily="18" charset="0"/>
              </a:rPr>
              <a:t>с основными методами оценки результативности обучения применяется разработанная в ДШИ система аттестации учащихся. При переходе с одного года обучения на другой учащиеся проходят промежуточную аттестацию, такие условия перевода на следующий год обучения обеспечивают стабильный и ровный состав каждой группы, гарантирует необходимый уровень подготовленности детей.</a:t>
            </a:r>
          </a:p>
          <a:p>
            <a:pPr algn="just">
              <a:buNone/>
            </a:pPr>
            <a:r>
              <a:rPr lang="ru-RU" sz="1400" b="1" i="1" dirty="0">
                <a:solidFill>
                  <a:schemeClr val="tx1">
                    <a:lumMod val="85000"/>
                    <a:lumOff val="15000"/>
                  </a:schemeClr>
                </a:solidFill>
                <a:latin typeface="Times New Roman" pitchFamily="18" charset="0"/>
                <a:cs typeface="Times New Roman" pitchFamily="18" charset="0"/>
              </a:rPr>
              <a:t> </a:t>
            </a:r>
            <a:endParaRPr lang="ru-RU" sz="1400" dirty="0">
              <a:solidFill>
                <a:schemeClr val="tx1">
                  <a:lumMod val="85000"/>
                  <a:lumOff val="15000"/>
                </a:schemeClr>
              </a:solidFill>
              <a:latin typeface="Times New Roman" pitchFamily="18" charset="0"/>
              <a:cs typeface="Times New Roman" pitchFamily="18" charset="0"/>
            </a:endParaRPr>
          </a:p>
          <a:p>
            <a:pPr algn="just">
              <a:buNone/>
            </a:pPr>
            <a:r>
              <a:rPr lang="ru-RU" sz="1400" b="1" i="1" dirty="0">
                <a:solidFill>
                  <a:schemeClr val="tx1">
                    <a:lumMod val="85000"/>
                    <a:lumOff val="15000"/>
                  </a:schemeClr>
                </a:solidFill>
                <a:latin typeface="Times New Roman" pitchFamily="18" charset="0"/>
                <a:cs typeface="Times New Roman" pitchFamily="18" charset="0"/>
              </a:rPr>
              <a:t>     Промежуточная</a:t>
            </a:r>
            <a:r>
              <a:rPr lang="ru-RU" sz="1400" dirty="0">
                <a:solidFill>
                  <a:schemeClr val="tx1">
                    <a:lumMod val="85000"/>
                    <a:lumOff val="15000"/>
                  </a:schemeClr>
                </a:solidFill>
                <a:latin typeface="Times New Roman" pitchFamily="18" charset="0"/>
                <a:cs typeface="Times New Roman" pitchFamily="18" charset="0"/>
              </a:rPr>
              <a:t> </a:t>
            </a:r>
            <a:r>
              <a:rPr lang="ru-RU" sz="1400" b="1" i="1" dirty="0">
                <a:solidFill>
                  <a:schemeClr val="tx1">
                    <a:lumMod val="85000"/>
                    <a:lumOff val="15000"/>
                  </a:schemeClr>
                </a:solidFill>
                <a:latin typeface="Times New Roman" pitchFamily="18" charset="0"/>
                <a:cs typeface="Times New Roman" pitchFamily="18" charset="0"/>
              </a:rPr>
              <a:t>аттестация</a:t>
            </a:r>
            <a:r>
              <a:rPr lang="ru-RU" sz="1400" dirty="0">
                <a:solidFill>
                  <a:schemeClr val="tx1">
                    <a:lumMod val="85000"/>
                    <a:lumOff val="15000"/>
                  </a:schemeClr>
                </a:solidFill>
                <a:latin typeface="Times New Roman" pitchFamily="18" charset="0"/>
                <a:cs typeface="Times New Roman" pitchFamily="18" charset="0"/>
              </a:rPr>
              <a:t> проводится по итогам усвоения учащимися содержания рабочей программы,  в форме отчётного </a:t>
            </a:r>
            <a:r>
              <a:rPr lang="ru-RU" sz="1400" dirty="0" smtClean="0">
                <a:solidFill>
                  <a:schemeClr val="tx1">
                    <a:lumMod val="85000"/>
                    <a:lumOff val="15000"/>
                  </a:schemeClr>
                </a:solidFill>
                <a:latin typeface="Times New Roman" pitchFamily="18" charset="0"/>
                <a:cs typeface="Times New Roman" pitchFamily="18" charset="0"/>
              </a:rPr>
              <a:t>концерта, выставки </a:t>
            </a:r>
            <a:r>
              <a:rPr lang="ru-RU" sz="1400" dirty="0">
                <a:solidFill>
                  <a:schemeClr val="tx1">
                    <a:lumMod val="85000"/>
                    <a:lumOff val="15000"/>
                  </a:schemeClr>
                </a:solidFill>
                <a:latin typeface="Times New Roman" pitchFamily="18" charset="0"/>
                <a:cs typeface="Times New Roman" pitchFamily="18" charset="0"/>
              </a:rPr>
              <a:t>или открытого занятия.</a:t>
            </a:r>
            <a:r>
              <a:rPr lang="ru-RU" sz="1400" b="1" i="1" dirty="0">
                <a:solidFill>
                  <a:schemeClr val="tx1">
                    <a:lumMod val="85000"/>
                    <a:lumOff val="15000"/>
                  </a:schemeClr>
                </a:solidFill>
                <a:latin typeface="Times New Roman" pitchFamily="18" charset="0"/>
                <a:cs typeface="Times New Roman" pitchFamily="18" charset="0"/>
              </a:rPr>
              <a:t> </a:t>
            </a:r>
          </a:p>
          <a:p>
            <a:pPr algn="just">
              <a:buNone/>
            </a:pPr>
            <a:endParaRPr lang="ru-RU" sz="1400" dirty="0">
              <a:solidFill>
                <a:schemeClr val="tx1">
                  <a:lumMod val="85000"/>
                  <a:lumOff val="15000"/>
                </a:schemeClr>
              </a:solidFill>
              <a:latin typeface="Times New Roman" pitchFamily="18" charset="0"/>
              <a:cs typeface="Times New Roman" pitchFamily="18" charset="0"/>
            </a:endParaRPr>
          </a:p>
          <a:p>
            <a:pPr algn="just">
              <a:buNone/>
            </a:pPr>
            <a:r>
              <a:rPr lang="ru-RU" sz="1400" b="1" i="1" dirty="0">
                <a:solidFill>
                  <a:schemeClr val="tx1">
                    <a:lumMod val="85000"/>
                    <a:lumOff val="15000"/>
                  </a:schemeClr>
                </a:solidFill>
                <a:latin typeface="Times New Roman" pitchFamily="18" charset="0"/>
                <a:cs typeface="Times New Roman" pitchFamily="18" charset="0"/>
              </a:rPr>
              <a:t>     Аттестация по завершению </a:t>
            </a:r>
            <a:r>
              <a:rPr lang="ru-RU" sz="1400" b="1" i="1" dirty="0" smtClean="0">
                <a:solidFill>
                  <a:schemeClr val="tx1">
                    <a:lumMod val="85000"/>
                    <a:lumOff val="15000"/>
                  </a:schemeClr>
                </a:solidFill>
                <a:latin typeface="Times New Roman" pitchFamily="18" charset="0"/>
                <a:cs typeface="Times New Roman" pitchFamily="18" charset="0"/>
              </a:rPr>
              <a:t>реализации </a:t>
            </a:r>
            <a:r>
              <a:rPr lang="ru-RU" sz="1400" b="1" i="1" dirty="0">
                <a:solidFill>
                  <a:schemeClr val="tx1">
                    <a:lumMod val="85000"/>
                    <a:lumOff val="15000"/>
                  </a:schemeClr>
                </a:solidFill>
                <a:latin typeface="Times New Roman" pitchFamily="18" charset="0"/>
                <a:cs typeface="Times New Roman" pitchFamily="18" charset="0"/>
              </a:rPr>
              <a:t>программы</a:t>
            </a:r>
            <a:r>
              <a:rPr lang="ru-RU" sz="1400" b="1" dirty="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учащихся</a:t>
            </a:r>
            <a:r>
              <a:rPr lang="ru-RU" sz="1400" b="1" dirty="0">
                <a:solidFill>
                  <a:schemeClr val="tx1">
                    <a:lumMod val="85000"/>
                    <a:lumOff val="15000"/>
                  </a:schemeClr>
                </a:solidFill>
                <a:latin typeface="Times New Roman" pitchFamily="18" charset="0"/>
                <a:cs typeface="Times New Roman" pitchFamily="18" charset="0"/>
              </a:rPr>
              <a:t> </a:t>
            </a:r>
            <a:r>
              <a:rPr lang="ru-RU" sz="1400" dirty="0">
                <a:solidFill>
                  <a:schemeClr val="tx1">
                    <a:lumMod val="85000"/>
                    <a:lumOff val="15000"/>
                  </a:schemeClr>
                </a:solidFill>
                <a:latin typeface="Times New Roman" pitchFamily="18" charset="0"/>
                <a:cs typeface="Times New Roman" pitchFamily="18" charset="0"/>
              </a:rPr>
              <a:t>проводится по завершению освоения программы и проходит в форме открытого занятия (экзамена и т.д.), . Учащимся, освоившим программу и успешно прошедшим итоговую аттестацию выдаются Свидетельства о дополнительном образовании детей.</a:t>
            </a:r>
          </a:p>
          <a:p>
            <a:endParaRPr lang="ru-RU" sz="1200" dirty="0"/>
          </a:p>
        </p:txBody>
      </p:sp>
    </p:spTree>
    <p:extLst>
      <p:ext uri="{BB962C8B-B14F-4D97-AF65-F5344CB8AC3E}">
        <p14:creationId xmlns:p14="http://schemas.microsoft.com/office/powerpoint/2010/main" val="128939317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1"/>
            <a:ext cx="8229600" cy="1471609"/>
          </a:xfrm>
        </p:spPr>
        <p:txBody>
          <a:bodyPr/>
          <a:lstStyle/>
          <a:p>
            <a:pPr algn="just">
              <a:buNone/>
            </a:pPr>
            <a:r>
              <a:rPr lang="ru-RU" dirty="0" smtClean="0">
                <a:solidFill>
                  <a:schemeClr val="tx1">
                    <a:lumMod val="85000"/>
                    <a:lumOff val="15000"/>
                  </a:schemeClr>
                </a:solidFill>
              </a:rPr>
              <a:t>       </a:t>
            </a:r>
            <a:r>
              <a:rPr lang="ru-RU" sz="2000" dirty="0" smtClean="0">
                <a:solidFill>
                  <a:schemeClr val="tx1">
                    <a:lumMod val="85000"/>
                    <a:lumOff val="15000"/>
                  </a:schemeClr>
                </a:solidFill>
                <a:latin typeface="Times New Roman" pitchFamily="18" charset="0"/>
                <a:cs typeface="Times New Roman" pitchFamily="18" charset="0"/>
              </a:rPr>
              <a:t>В данном разделе отражается перечень (пакет) диагностических методик, позволяющих определить достижение учащимися планируемых результатов (Закон № 273-ФЗ, ст. 2, п. 9; ст. 47, п.5) </a:t>
            </a:r>
            <a:endParaRPr lang="ru-RU" sz="20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457200" y="274638"/>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Оценочные материалы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857224" y="3645024"/>
            <a:ext cx="7500990"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hangingPunct="0"/>
            <a:r>
              <a:rPr lang="ru-RU" dirty="0" smtClean="0">
                <a:solidFill>
                  <a:schemeClr val="tx1">
                    <a:lumMod val="85000"/>
                    <a:lumOff val="15000"/>
                  </a:schemeClr>
                </a:solidFill>
                <a:latin typeface="Times New Roman" pitchFamily="18" charset="0"/>
                <a:cs typeface="Times New Roman" pitchFamily="18" charset="0"/>
              </a:rPr>
              <a:t>Программой предусмотрены следующие диагностические методики:</a:t>
            </a:r>
          </a:p>
          <a:p>
            <a:pPr lvl="0" hangingPunct="0"/>
            <a:r>
              <a:rPr lang="ru-RU" dirty="0" smtClean="0">
                <a:solidFill>
                  <a:schemeClr val="tx1">
                    <a:lumMod val="85000"/>
                    <a:lumOff val="15000"/>
                  </a:schemeClr>
                </a:solidFill>
                <a:latin typeface="Times New Roman" pitchFamily="18" charset="0"/>
                <a:cs typeface="Times New Roman" pitchFamily="18" charset="0"/>
              </a:rPr>
              <a:t>- диагностическая карта</a:t>
            </a:r>
            <a:r>
              <a:rPr lang="ru-RU" b="1" dirty="0" smtClean="0">
                <a:solidFill>
                  <a:schemeClr val="tx1">
                    <a:lumMod val="85000"/>
                    <a:lumOff val="15000"/>
                  </a:schemeClr>
                </a:solidFill>
                <a:latin typeface="Times New Roman" pitchFamily="18" charset="0"/>
                <a:cs typeface="Times New Roman" pitchFamily="18" charset="0"/>
              </a:rPr>
              <a:t> </a:t>
            </a:r>
            <a:r>
              <a:rPr lang="ru-RU" dirty="0" smtClean="0">
                <a:solidFill>
                  <a:schemeClr val="tx1">
                    <a:lumMod val="85000"/>
                    <a:lumOff val="15000"/>
                  </a:schemeClr>
                </a:solidFill>
                <a:latin typeface="Times New Roman" pitchFamily="18" charset="0"/>
                <a:cs typeface="Times New Roman" pitchFamily="18" charset="0"/>
              </a:rPr>
              <a:t>развития качеств личности учащихся;</a:t>
            </a:r>
          </a:p>
          <a:p>
            <a:pPr lvl="0" hangingPunct="0"/>
            <a:r>
              <a:rPr lang="ru-RU" dirty="0" smtClean="0">
                <a:solidFill>
                  <a:schemeClr val="tx1">
                    <a:lumMod val="85000"/>
                    <a:lumOff val="15000"/>
                  </a:schemeClr>
                </a:solidFill>
                <a:latin typeface="Times New Roman" pitchFamily="18" charset="0"/>
                <a:cs typeface="Times New Roman" pitchFamily="18" charset="0"/>
              </a:rPr>
              <a:t>- диагностическая карта показателей результатов обучения по программе;</a:t>
            </a:r>
          </a:p>
          <a:p>
            <a:pPr lvl="0" hangingPunct="0"/>
            <a:r>
              <a:rPr lang="ru-RU" dirty="0" smtClean="0">
                <a:solidFill>
                  <a:schemeClr val="tx1">
                    <a:lumMod val="85000"/>
                    <a:lumOff val="15000"/>
                  </a:schemeClr>
                </a:solidFill>
                <a:latin typeface="Times New Roman" pitchFamily="18" charset="0"/>
                <a:cs typeface="Times New Roman" pitchFamily="18" charset="0"/>
              </a:rPr>
              <a:t>- анкеты и тесты для детей и родителей.</a:t>
            </a:r>
          </a:p>
          <a:p>
            <a:endParaRPr lang="ru-RU" dirty="0">
              <a:solidFill>
                <a:schemeClr val="tx1">
                  <a:lumMod val="85000"/>
                  <a:lumOff val="15000"/>
                </a:schemeClr>
              </a:solidFill>
            </a:endParaRPr>
          </a:p>
        </p:txBody>
      </p:sp>
    </p:spTree>
    <p:extLst>
      <p:ext uri="{BB962C8B-B14F-4D97-AF65-F5344CB8AC3E}">
        <p14:creationId xmlns:p14="http://schemas.microsoft.com/office/powerpoint/2010/main" val="35464786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4964" y="779339"/>
            <a:ext cx="8784976" cy="541206"/>
          </a:xfrm>
        </p:spPr>
        <p:txBody>
          <a:bodyPr>
            <a:normAutofit lnSpcReduction="10000"/>
          </a:bodyPr>
          <a:lstStyle/>
          <a:p>
            <a:pPr>
              <a:buNone/>
            </a:pPr>
            <a:r>
              <a:rPr lang="ru-RU" dirty="0" smtClean="0">
                <a:solidFill>
                  <a:schemeClr val="tx1">
                    <a:lumMod val="85000"/>
                    <a:lumOff val="15000"/>
                  </a:schemeClr>
                </a:solidFill>
                <a:latin typeface="Times New Roman" pitchFamily="18" charset="0"/>
                <a:cs typeface="Times New Roman" pitchFamily="18" charset="0"/>
              </a:rPr>
              <a:t> </a:t>
            </a:r>
            <a:r>
              <a:rPr lang="ru-RU" sz="1500" dirty="0" smtClean="0">
                <a:solidFill>
                  <a:schemeClr val="tx1">
                    <a:lumMod val="85000"/>
                    <a:lumOff val="15000"/>
                  </a:schemeClr>
                </a:solidFill>
                <a:latin typeface="Times New Roman" pitchFamily="18" charset="0"/>
                <a:cs typeface="Times New Roman" pitchFamily="18" charset="0"/>
              </a:rPr>
              <a:t>Настоящий раздел представляет краткое описание методики работы по программе и включает в себя: </a:t>
            </a:r>
            <a:endParaRPr lang="ru-RU" sz="15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395536" y="116632"/>
            <a:ext cx="8229600" cy="792088"/>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Методические материалы</a:t>
            </a:r>
            <a:endParaRPr lang="ru-RU" sz="4000" dirty="0">
              <a:solidFill>
                <a:schemeClr val="tx1">
                  <a:lumMod val="75000"/>
                  <a:lumOff val="25000"/>
                </a:schemeClr>
              </a:solidFill>
              <a:latin typeface="Times New Roman" pitchFamily="18" charset="0"/>
              <a:cs typeface="Times New Roman" pitchFamily="18" charset="0"/>
            </a:endParaRPr>
          </a:p>
        </p:txBody>
      </p:sp>
      <p:sp>
        <p:nvSpPr>
          <p:cNvPr id="6" name="Объект 2"/>
          <p:cNvSpPr txBox="1">
            <a:spLocks/>
          </p:cNvSpPr>
          <p:nvPr/>
        </p:nvSpPr>
        <p:spPr>
          <a:xfrm>
            <a:off x="532652" y="1340768"/>
            <a:ext cx="8229600" cy="5112568"/>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p>
            <a:pPr marL="342900" lvl="0" indent="-342900" algn="just">
              <a:spcBef>
                <a:spcPct val="20000"/>
              </a:spcBef>
            </a:pPr>
            <a:r>
              <a:rPr lang="ru-RU" sz="1200" dirty="0" smtClean="0">
                <a:solidFill>
                  <a:schemeClr val="tx1">
                    <a:lumMod val="85000"/>
                    <a:lumOff val="15000"/>
                  </a:schemeClr>
                </a:solidFill>
                <a:latin typeface="Times New Roman" pitchFamily="18" charset="0"/>
                <a:cs typeface="Times New Roman" pitchFamily="18" charset="0"/>
              </a:rPr>
              <a:t>− </a:t>
            </a:r>
            <a:r>
              <a:rPr lang="ru-RU" sz="1300" b="1" dirty="0" smtClean="0">
                <a:solidFill>
                  <a:schemeClr val="tx1">
                    <a:lumMod val="85000"/>
                    <a:lumOff val="15000"/>
                  </a:schemeClr>
                </a:solidFill>
                <a:latin typeface="Times New Roman" pitchFamily="18" charset="0"/>
                <a:cs typeface="Times New Roman" pitchFamily="18" charset="0"/>
              </a:rPr>
              <a:t>методы обучения: </a:t>
            </a:r>
            <a:r>
              <a:rPr lang="ru-RU" sz="1300" dirty="0" smtClean="0">
                <a:solidFill>
                  <a:schemeClr val="tx1">
                    <a:lumMod val="85000"/>
                    <a:lumOff val="15000"/>
                  </a:schemeClr>
                </a:solidFill>
                <a:latin typeface="Times New Roman" pitchFamily="18" charset="0"/>
                <a:cs typeface="Times New Roman" pitchFamily="18" charset="0"/>
              </a:rPr>
              <a:t>(словесный, наглядный практический; объяснительно-иллюстративный, репродуктивный, </a:t>
            </a:r>
            <a:r>
              <a:rPr lang="ru-RU" sz="1300" dirty="0" err="1" smtClean="0">
                <a:solidFill>
                  <a:schemeClr val="tx1">
                    <a:lumMod val="85000"/>
                    <a:lumOff val="15000"/>
                  </a:schemeClr>
                </a:solidFill>
                <a:latin typeface="Times New Roman" pitchFamily="18" charset="0"/>
                <a:cs typeface="Times New Roman" pitchFamily="18" charset="0"/>
              </a:rPr>
              <a:t>частичнопоисковый</a:t>
            </a:r>
            <a:r>
              <a:rPr lang="ru-RU" sz="1300" dirty="0" smtClean="0">
                <a:solidFill>
                  <a:schemeClr val="tx1">
                    <a:lumMod val="85000"/>
                    <a:lumOff val="15000"/>
                  </a:schemeClr>
                </a:solidFill>
                <a:latin typeface="Times New Roman" pitchFamily="18" charset="0"/>
                <a:cs typeface="Times New Roman" pitchFamily="18" charset="0"/>
              </a:rPr>
              <a:t>, исследовательский проблемный; игровой, дискуссионный, проектный и др.) </a:t>
            </a:r>
            <a:r>
              <a:rPr lang="ru-RU" sz="1300" b="1" dirty="0" smtClean="0">
                <a:solidFill>
                  <a:schemeClr val="tx1">
                    <a:lumMod val="85000"/>
                    <a:lumOff val="15000"/>
                  </a:schemeClr>
                </a:solidFill>
                <a:latin typeface="Times New Roman" pitchFamily="18" charset="0"/>
                <a:cs typeface="Times New Roman" pitchFamily="18" charset="0"/>
              </a:rPr>
              <a:t>и воспитания</a:t>
            </a:r>
            <a:r>
              <a:rPr lang="ru-RU" sz="1300" dirty="0" smtClean="0">
                <a:solidFill>
                  <a:schemeClr val="tx1">
                    <a:lumMod val="85000"/>
                    <a:lumOff val="15000"/>
                  </a:schemeClr>
                </a:solidFill>
                <a:latin typeface="Times New Roman" pitchFamily="18" charset="0"/>
                <a:cs typeface="Times New Roman" pitchFamily="18" charset="0"/>
              </a:rPr>
              <a:t> (убеждение, поощрение, упражнение, стимулирование, мотивация и др.); </a:t>
            </a:r>
          </a:p>
          <a:p>
            <a:pPr marL="342900" lvl="0" indent="-342900" algn="just">
              <a:spcBef>
                <a:spcPct val="20000"/>
              </a:spcBef>
            </a:pPr>
            <a:r>
              <a:rPr lang="ru-RU" sz="1300" dirty="0" smtClean="0">
                <a:solidFill>
                  <a:schemeClr val="tx1">
                    <a:lumMod val="85000"/>
                    <a:lumOff val="15000"/>
                  </a:schemeClr>
                </a:solidFill>
                <a:latin typeface="Times New Roman" pitchFamily="18" charset="0"/>
                <a:cs typeface="Times New Roman" pitchFamily="18" charset="0"/>
              </a:rPr>
              <a:t>−  </a:t>
            </a:r>
            <a:r>
              <a:rPr lang="ru-RU" sz="1300" b="1" dirty="0" smtClean="0">
                <a:solidFill>
                  <a:schemeClr val="tx1">
                    <a:lumMod val="85000"/>
                    <a:lumOff val="15000"/>
                  </a:schemeClr>
                </a:solidFill>
                <a:latin typeface="Times New Roman" pitchFamily="18" charset="0"/>
                <a:cs typeface="Times New Roman" pitchFamily="18" charset="0"/>
              </a:rPr>
              <a:t>формы организации образовательного процесса</a:t>
            </a:r>
            <a:r>
              <a:rPr lang="ru-RU" sz="1300" dirty="0" smtClean="0">
                <a:solidFill>
                  <a:schemeClr val="tx1">
                    <a:lumMod val="85000"/>
                    <a:lumOff val="15000"/>
                  </a:schemeClr>
                </a:solidFill>
                <a:latin typeface="Times New Roman" pitchFamily="18" charset="0"/>
                <a:cs typeface="Times New Roman" pitchFamily="18" charset="0"/>
              </a:rPr>
              <a:t>: индивидуальная, индивидуально-групповая и групповая; выбор той или иной формы обосновывается с позиции профиля деятельности (музыкального, физкультурно-спортивного, художественного и др.), категории обучающихся (дети-инвалиды, дети с ОВЗ) и др.; </a:t>
            </a:r>
          </a:p>
          <a:p>
            <a:pPr marL="342900" lvl="0" indent="-342900" algn="just">
              <a:spcBef>
                <a:spcPct val="20000"/>
              </a:spcBef>
            </a:pPr>
            <a:r>
              <a:rPr lang="ru-RU" sz="1300" dirty="0" smtClean="0">
                <a:solidFill>
                  <a:schemeClr val="tx1">
                    <a:lumMod val="85000"/>
                    <a:lumOff val="15000"/>
                  </a:schemeClr>
                </a:solidFill>
                <a:latin typeface="Times New Roman" pitchFamily="18" charset="0"/>
                <a:cs typeface="Times New Roman" pitchFamily="18" charset="0"/>
              </a:rPr>
              <a:t>−  </a:t>
            </a:r>
            <a:r>
              <a:rPr lang="ru-RU" sz="1300" b="1" dirty="0" smtClean="0">
                <a:solidFill>
                  <a:schemeClr val="tx1">
                    <a:lumMod val="85000"/>
                    <a:lumOff val="15000"/>
                  </a:schemeClr>
                </a:solidFill>
                <a:latin typeface="Times New Roman" pitchFamily="18" charset="0"/>
                <a:cs typeface="Times New Roman" pitchFamily="18" charset="0"/>
              </a:rPr>
              <a:t>формы организации учебного занятия:</a:t>
            </a:r>
            <a:r>
              <a:rPr lang="ru-RU" sz="1300" dirty="0" smtClean="0">
                <a:solidFill>
                  <a:schemeClr val="tx1">
                    <a:lumMod val="85000"/>
                    <a:lumOff val="15000"/>
                  </a:schemeClr>
                </a:solidFill>
                <a:latin typeface="Times New Roman" pitchFamily="18" charset="0"/>
                <a:cs typeface="Times New Roman" pitchFamily="18" charset="0"/>
              </a:rPr>
              <a:t> акция, аукцион, бенефис, беседа, вернисаж, встреча с интересными людьми, выставка, галерея, гостиная, диспут, защита проектов, игра, концерт, КВН, конкурс, конференция, круглый стол, круиз, лабораторное занятие, лекция, мастер-класс, «мозговой штурм», наблюдение, олимпиада, открытое занятие, посиделки, поход, праздник, практическое занятие, представление,  презентация, рейд, ринг, салон, семинар, соревнование, спектакль, студия, творческая мастерская, тренинг, турнир, фабрика, фестиваль, чемпионат, шоу, экскурсия, экзамен, экспедиция, эксперимент, эстафета, ярмарка и т.д.; </a:t>
            </a:r>
          </a:p>
          <a:p>
            <a:pPr marL="342900" lvl="0" indent="-342900" algn="just">
              <a:spcBef>
                <a:spcPct val="20000"/>
              </a:spcBef>
            </a:pPr>
            <a:r>
              <a:rPr lang="ru-RU" sz="1300" dirty="0" smtClean="0">
                <a:solidFill>
                  <a:schemeClr val="tx1">
                    <a:lumMod val="85000"/>
                    <a:lumOff val="15000"/>
                  </a:schemeClr>
                </a:solidFill>
                <a:latin typeface="Times New Roman" pitchFamily="18" charset="0"/>
                <a:cs typeface="Times New Roman" pitchFamily="18" charset="0"/>
              </a:rPr>
              <a:t>− </a:t>
            </a:r>
            <a:r>
              <a:rPr lang="ru-RU" sz="1300" b="1" dirty="0" smtClean="0">
                <a:solidFill>
                  <a:schemeClr val="tx1">
                    <a:lumMod val="85000"/>
                    <a:lumOff val="15000"/>
                  </a:schemeClr>
                </a:solidFill>
                <a:latin typeface="Times New Roman" pitchFamily="18" charset="0"/>
                <a:cs typeface="Times New Roman" pitchFamily="18" charset="0"/>
              </a:rPr>
              <a:t>педагогические технологии</a:t>
            </a:r>
            <a:r>
              <a:rPr lang="ru-RU" sz="1300" dirty="0">
                <a:solidFill>
                  <a:schemeClr val="tx1">
                    <a:lumMod val="85000"/>
                    <a:lumOff val="15000"/>
                  </a:schemeClr>
                </a:solidFill>
                <a:latin typeface="Times New Roman" pitchFamily="18" charset="0"/>
                <a:cs typeface="Times New Roman" pitchFamily="18" charset="0"/>
              </a:rPr>
              <a:t>:</a:t>
            </a:r>
            <a:r>
              <a:rPr lang="ru-RU" sz="1300" dirty="0" smtClean="0">
                <a:solidFill>
                  <a:schemeClr val="tx1">
                    <a:lumMod val="85000"/>
                    <a:lumOff val="15000"/>
                  </a:schemeClr>
                </a:solidFill>
                <a:latin typeface="Times New Roman" pitchFamily="18" charset="0"/>
                <a:cs typeface="Times New Roman" pitchFamily="18" charset="0"/>
              </a:rPr>
              <a:t> технология индивидуализации обучения, технология группового обучения, технология коллективного </a:t>
            </a:r>
            <a:r>
              <a:rPr lang="ru-RU" sz="1300" dirty="0" err="1" smtClean="0">
                <a:solidFill>
                  <a:schemeClr val="tx1">
                    <a:lumMod val="85000"/>
                    <a:lumOff val="15000"/>
                  </a:schemeClr>
                </a:solidFill>
                <a:latin typeface="Times New Roman" pitchFamily="18" charset="0"/>
                <a:cs typeface="Times New Roman" pitchFamily="18" charset="0"/>
              </a:rPr>
              <a:t>взаимообучения</a:t>
            </a:r>
            <a:r>
              <a:rPr lang="ru-RU" sz="1300" dirty="0" smtClean="0">
                <a:solidFill>
                  <a:schemeClr val="tx1">
                    <a:lumMod val="85000"/>
                    <a:lumOff val="15000"/>
                  </a:schemeClr>
                </a:solidFill>
                <a:latin typeface="Times New Roman" pitchFamily="18" charset="0"/>
                <a:cs typeface="Times New Roman" pitchFamily="18" charset="0"/>
              </a:rPr>
              <a:t>, технология программированного обучения, технология модульного обучения, технология </a:t>
            </a:r>
            <a:r>
              <a:rPr lang="ru-RU" sz="1300" dirty="0" err="1" smtClean="0">
                <a:solidFill>
                  <a:schemeClr val="tx1">
                    <a:lumMod val="85000"/>
                    <a:lumOff val="15000"/>
                  </a:schemeClr>
                </a:solidFill>
                <a:latin typeface="Times New Roman" pitchFamily="18" charset="0"/>
                <a:cs typeface="Times New Roman" pitchFamily="18" charset="0"/>
              </a:rPr>
              <a:t>блочномодульного</a:t>
            </a:r>
            <a:r>
              <a:rPr lang="ru-RU" sz="1300" dirty="0" smtClean="0">
                <a:solidFill>
                  <a:schemeClr val="tx1">
                    <a:lumMod val="85000"/>
                    <a:lumOff val="15000"/>
                  </a:schemeClr>
                </a:solidFill>
                <a:latin typeface="Times New Roman" pitchFamily="18" charset="0"/>
                <a:cs typeface="Times New Roman" pitchFamily="18" charset="0"/>
              </a:rPr>
              <a:t> обучения, технология дифференцированного обучения, технология </a:t>
            </a:r>
            <a:r>
              <a:rPr lang="ru-RU" sz="1300" dirty="0" err="1" smtClean="0">
                <a:solidFill>
                  <a:schemeClr val="tx1">
                    <a:lumMod val="85000"/>
                    <a:lumOff val="15000"/>
                  </a:schemeClr>
                </a:solidFill>
                <a:latin typeface="Times New Roman" pitchFamily="18" charset="0"/>
                <a:cs typeface="Times New Roman" pitchFamily="18" charset="0"/>
              </a:rPr>
              <a:t>разноуровневого</a:t>
            </a:r>
            <a:r>
              <a:rPr lang="ru-RU" sz="1300" dirty="0" smtClean="0">
                <a:solidFill>
                  <a:schemeClr val="tx1">
                    <a:lumMod val="85000"/>
                    <a:lumOff val="15000"/>
                  </a:schemeClr>
                </a:solidFill>
                <a:latin typeface="Times New Roman" pitchFamily="18" charset="0"/>
                <a:cs typeface="Times New Roman" pitchFamily="18" charset="0"/>
              </a:rPr>
              <a:t> обучения, технология развивающего обучения, технология проблемного обучения, технология дистанционного обучения, технология исследовательской деятельности, технология проектной деятельности, технология игровой деятельности, коммуникативная технология обучения, технология коллективной творческой деятельности, технология развития критического мышления через чтение и письмо, технология портфолио, технология педагогической мастерской, технология образа и мысли, технология решения изобретательских задач, </a:t>
            </a:r>
            <a:r>
              <a:rPr lang="ru-RU" sz="1300" dirty="0" err="1" smtClean="0">
                <a:solidFill>
                  <a:schemeClr val="tx1">
                    <a:lumMod val="85000"/>
                    <a:lumOff val="15000"/>
                  </a:schemeClr>
                </a:solidFill>
                <a:latin typeface="Times New Roman" pitchFamily="18" charset="0"/>
                <a:cs typeface="Times New Roman" pitchFamily="18" charset="0"/>
              </a:rPr>
              <a:t>здоровьесберегающая</a:t>
            </a:r>
            <a:r>
              <a:rPr lang="ru-RU" sz="1300" dirty="0" smtClean="0">
                <a:solidFill>
                  <a:schemeClr val="tx1">
                    <a:lumMod val="85000"/>
                    <a:lumOff val="15000"/>
                  </a:schemeClr>
                </a:solidFill>
                <a:latin typeface="Times New Roman" pitchFamily="18" charset="0"/>
                <a:cs typeface="Times New Roman" pitchFamily="18" charset="0"/>
              </a:rPr>
              <a:t> технология, технология-дебаты и др.</a:t>
            </a:r>
          </a:p>
          <a:p>
            <a:pPr marL="342900" lvl="0" indent="-342900">
              <a:spcBef>
                <a:spcPct val="20000"/>
              </a:spcBef>
            </a:pPr>
            <a:r>
              <a:rPr lang="ru-RU" sz="1300" dirty="0" smtClean="0">
                <a:solidFill>
                  <a:schemeClr val="tx1">
                    <a:lumMod val="85000"/>
                    <a:lumOff val="15000"/>
                  </a:schemeClr>
                </a:solidFill>
                <a:latin typeface="Times New Roman" pitchFamily="18" charset="0"/>
                <a:cs typeface="Times New Roman" pitchFamily="18" charset="0"/>
              </a:rPr>
              <a:t>− </a:t>
            </a:r>
            <a:r>
              <a:rPr lang="ru-RU" sz="1300" b="1" dirty="0" smtClean="0">
                <a:solidFill>
                  <a:schemeClr val="tx1">
                    <a:lumMod val="85000"/>
                    <a:lumOff val="15000"/>
                  </a:schemeClr>
                </a:solidFill>
                <a:latin typeface="Times New Roman" pitchFamily="18" charset="0"/>
                <a:cs typeface="Times New Roman" pitchFamily="18" charset="0"/>
              </a:rPr>
              <a:t>алгоритм учебного занятия:</a:t>
            </a:r>
            <a:r>
              <a:rPr lang="ru-RU" sz="1300" dirty="0" smtClean="0">
                <a:solidFill>
                  <a:schemeClr val="tx1">
                    <a:lumMod val="85000"/>
                    <a:lumOff val="15000"/>
                  </a:schemeClr>
                </a:solidFill>
                <a:latin typeface="Times New Roman" pitchFamily="18" charset="0"/>
                <a:cs typeface="Times New Roman" pitchFamily="18" charset="0"/>
              </a:rPr>
              <a:t> краткое описание структуры занятия и его этапов; </a:t>
            </a:r>
          </a:p>
          <a:p>
            <a:pPr marL="342900" lvl="0" indent="-342900">
              <a:spcBef>
                <a:spcPct val="20000"/>
              </a:spcBef>
            </a:pPr>
            <a:endParaRPr kumimoji="0" lang="ru-RU" sz="1100" b="0" i="0" u="none" strike="noStrike" kern="1200" cap="none" spc="0" normalizeH="0" baseline="0" noProof="0" dirty="0">
              <a:ln>
                <a:noFill/>
              </a:ln>
              <a:solidFill>
                <a:schemeClr val="tx1">
                  <a:lumMod val="85000"/>
                  <a:lumOff val="15000"/>
                </a:schemeClr>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99302247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412776"/>
            <a:ext cx="8229600" cy="4525963"/>
          </a:xfrm>
        </p:spPr>
        <p:txBody>
          <a:bodyPr>
            <a:normAutofit fontScale="92500"/>
          </a:bodyPr>
          <a:lstStyle/>
          <a:p>
            <a:pPr algn="just">
              <a:buNone/>
            </a:pPr>
            <a:r>
              <a:rPr lang="ru-RU" sz="2400" dirty="0" smtClean="0">
                <a:solidFill>
                  <a:schemeClr val="tx1">
                    <a:lumMod val="85000"/>
                    <a:lumOff val="15000"/>
                  </a:schemeClr>
                </a:solidFill>
              </a:rPr>
              <a:t>          </a:t>
            </a:r>
            <a:r>
              <a:rPr lang="ru-RU" sz="2400" dirty="0" smtClean="0">
                <a:solidFill>
                  <a:schemeClr val="tx1">
                    <a:lumMod val="85000"/>
                    <a:lumOff val="15000"/>
                  </a:schemeClr>
                </a:solidFill>
                <a:latin typeface="Times New Roman" pitchFamily="18" charset="0"/>
                <a:cs typeface="Times New Roman" pitchFamily="18" charset="0"/>
              </a:rPr>
              <a:t>При составлении списка литературы необходимо учитывать, что он </a:t>
            </a:r>
            <a:r>
              <a:rPr lang="ru-RU" sz="2400" dirty="0">
                <a:solidFill>
                  <a:schemeClr val="tx1">
                    <a:lumMod val="85000"/>
                    <a:lumOff val="15000"/>
                  </a:schemeClr>
                </a:solidFill>
                <a:latin typeface="Times New Roman" pitchFamily="18" charset="0"/>
                <a:cs typeface="Times New Roman" pitchFamily="18" charset="0"/>
              </a:rPr>
              <a:t>может быть составлен для разных участников образовательного процесса (</a:t>
            </a:r>
            <a:r>
              <a:rPr lang="ru-RU" sz="2400" b="1" dirty="0">
                <a:solidFill>
                  <a:schemeClr val="tx1">
                    <a:lumMod val="85000"/>
                    <a:lumOff val="15000"/>
                  </a:schemeClr>
                </a:solidFill>
                <a:latin typeface="Times New Roman" pitchFamily="18" charset="0"/>
                <a:cs typeface="Times New Roman" pitchFamily="18" charset="0"/>
              </a:rPr>
              <a:t>педагогов, детей, родителей</a:t>
            </a:r>
            <a:r>
              <a:rPr lang="ru-RU" sz="2400" dirty="0" smtClean="0">
                <a:solidFill>
                  <a:schemeClr val="tx1">
                    <a:lumMod val="85000"/>
                    <a:lumOff val="15000"/>
                  </a:schemeClr>
                </a:solidFill>
                <a:latin typeface="Times New Roman" pitchFamily="18" charset="0"/>
                <a:cs typeface="Times New Roman" pitchFamily="18" charset="0"/>
              </a:rPr>
              <a:t>): </a:t>
            </a:r>
          </a:p>
          <a:p>
            <a:r>
              <a:rPr lang="ru-RU" sz="2400" dirty="0" smtClean="0">
                <a:solidFill>
                  <a:schemeClr val="tx1">
                    <a:lumMod val="85000"/>
                    <a:lumOff val="15000"/>
                  </a:schemeClr>
                </a:solidFill>
                <a:latin typeface="Times New Roman" pitchFamily="18" charset="0"/>
                <a:cs typeface="Times New Roman" pitchFamily="18" charset="0"/>
              </a:rPr>
              <a:t>основную и дополнительную учебную литературу: учебные пособия, сборники упражнений, контрольных заданий, тестов, практических работ и практикумов, хрестоматии; </a:t>
            </a:r>
          </a:p>
          <a:p>
            <a:r>
              <a:rPr lang="ru-RU" sz="2400" dirty="0" smtClean="0">
                <a:solidFill>
                  <a:schemeClr val="tx1">
                    <a:lumMod val="85000"/>
                    <a:lumOff val="15000"/>
                  </a:schemeClr>
                </a:solidFill>
                <a:latin typeface="Times New Roman" pitchFamily="18" charset="0"/>
                <a:cs typeface="Times New Roman" pitchFamily="18" charset="0"/>
              </a:rPr>
              <a:t>наглядный материал: альбомы, атласы, карты, таблицы. </a:t>
            </a:r>
          </a:p>
          <a:p>
            <a:pPr>
              <a:buNone/>
            </a:pPr>
            <a:endParaRPr lang="ru-RU" sz="2400" dirty="0" smtClean="0">
              <a:solidFill>
                <a:schemeClr val="tx1">
                  <a:lumMod val="85000"/>
                  <a:lumOff val="15000"/>
                </a:schemeClr>
              </a:solidFill>
              <a:latin typeface="Times New Roman" pitchFamily="18" charset="0"/>
              <a:cs typeface="Times New Roman" pitchFamily="18" charset="0"/>
            </a:endParaRPr>
          </a:p>
          <a:p>
            <a:pPr>
              <a:buNone/>
            </a:pPr>
            <a:r>
              <a:rPr lang="ru-RU" sz="2400" dirty="0" smtClean="0">
                <a:solidFill>
                  <a:schemeClr val="tx1">
                    <a:lumMod val="85000"/>
                    <a:lumOff val="15000"/>
                  </a:schemeClr>
                </a:solidFill>
                <a:latin typeface="Times New Roman" pitchFamily="18" charset="0"/>
                <a:cs typeface="Times New Roman" pitchFamily="18" charset="0"/>
              </a:rPr>
              <a:t>     Список оформляется в соответствии с ГОСТ к оформлению</a:t>
            </a:r>
          </a:p>
          <a:p>
            <a:pPr>
              <a:buNone/>
            </a:pPr>
            <a:r>
              <a:rPr lang="ru-RU" sz="2400" dirty="0" smtClean="0">
                <a:solidFill>
                  <a:schemeClr val="tx1">
                    <a:lumMod val="85000"/>
                    <a:lumOff val="15000"/>
                  </a:schemeClr>
                </a:solidFill>
                <a:latin typeface="Times New Roman" pitchFamily="18" charset="0"/>
                <a:cs typeface="Times New Roman" pitchFamily="18" charset="0"/>
              </a:rPr>
              <a:t>библиографических ссылок.</a:t>
            </a:r>
            <a:endParaRPr lang="ru-RU" sz="24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457200" y="274638"/>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Список литературы</a:t>
            </a:r>
            <a:endParaRPr lang="ru-RU" sz="4000" dirty="0">
              <a:solidFill>
                <a:schemeClr val="tx1">
                  <a:lumMod val="75000"/>
                  <a:lumOff val="2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23864516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solidFill>
                  <a:schemeClr val="tx1">
                    <a:lumMod val="85000"/>
                    <a:lumOff val="15000"/>
                  </a:schemeClr>
                </a:solidFill>
                <a:latin typeface="Times New Roman" pitchFamily="18" charset="0"/>
                <a:cs typeface="Times New Roman" pitchFamily="18" charset="0"/>
              </a:rPr>
              <a:t>Лист изменений в программе</a:t>
            </a:r>
            <a:endParaRPr lang="ru-RU" sz="3600" dirty="0">
              <a:solidFill>
                <a:schemeClr val="tx1">
                  <a:lumMod val="85000"/>
                  <a:lumOff val="15000"/>
                </a:schemeClr>
              </a:solidFill>
              <a:latin typeface="Times New Roman" pitchFamily="18" charset="0"/>
              <a:cs typeface="Times New Roman"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1926173658"/>
              </p:ext>
            </p:extLst>
          </p:nvPr>
        </p:nvGraphicFramePr>
        <p:xfrm>
          <a:off x="1605280" y="2925985"/>
          <a:ext cx="5933440" cy="1874393"/>
        </p:xfrm>
        <a:graphic>
          <a:graphicData uri="http://schemas.openxmlformats.org/drawingml/2006/table">
            <a:tbl>
              <a:tblPr firstRow="1" firstCol="1" bandRow="1"/>
              <a:tblGrid>
                <a:gridCol w="374432"/>
                <a:gridCol w="2516723"/>
                <a:gridCol w="3042285"/>
              </a:tblGrid>
              <a:tr h="0">
                <a:tc>
                  <a:txBody>
                    <a:bodyPr/>
                    <a:lstStyle/>
                    <a:p>
                      <a:pPr algn="ctr">
                        <a:lnSpc>
                          <a:spcPct val="115000"/>
                        </a:lnSpc>
                        <a:spcAft>
                          <a:spcPts val="0"/>
                        </a:spcAft>
                      </a:pPr>
                      <a:r>
                        <a:rPr lang="ru-RU" sz="1100" b="1" dirty="0">
                          <a:effectLst/>
                          <a:latin typeface="Times New Roman"/>
                          <a:ea typeface="Calibri"/>
                          <a:cs typeface="Times New Roman"/>
                        </a:rPr>
                        <a:t>№</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b="1">
                          <a:effectLst/>
                          <a:latin typeface="Times New Roman"/>
                          <a:ea typeface="Calibri"/>
                          <a:cs typeface="Times New Roman"/>
                        </a:rPr>
                        <a:t>Разделы программы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b="1">
                          <a:effectLst/>
                          <a:latin typeface="Times New Roman"/>
                          <a:ea typeface="Calibri"/>
                          <a:cs typeface="Times New Roman"/>
                        </a:rPr>
                        <a:t>Внесенные изменения</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1</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Пояснительная записка</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a:effectLst/>
                          <a:latin typeface="Times New Roman"/>
                          <a:ea typeface="Calibri"/>
                          <a:cs typeface="Times New Roman"/>
                        </a:rPr>
                        <a:t>Внесены корректирующие изменения …</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2</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УТП и содержание программы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a:effectLst/>
                          <a:latin typeface="Times New Roman"/>
                          <a:ea typeface="Calibri"/>
                          <a:cs typeface="Times New Roman"/>
                        </a:rPr>
                        <a:t>Изменены (дополнены / исключены) темы…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3</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Календарный учебный график</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a:effectLst/>
                          <a:latin typeface="Times New Roman"/>
                          <a:ea typeface="Calibri"/>
                          <a:cs typeface="Times New Roman"/>
                        </a:rPr>
                        <a:t>Изменен календарный учебный график…</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4</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Условия реализации программы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a:effectLst/>
                          <a:latin typeface="Times New Roman"/>
                          <a:ea typeface="Calibri"/>
                          <a:cs typeface="Times New Roman"/>
                        </a:rPr>
                        <a:t>Дополнены условия…</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5</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Формы аттестации. </a:t>
                      </a:r>
                      <a:endParaRPr lang="ru-RU" sz="1100">
                        <a:effectLst/>
                        <a:latin typeface="Calibri"/>
                        <a:ea typeface="Calibri"/>
                        <a:cs typeface="Times New Roman"/>
                      </a:endParaRPr>
                    </a:p>
                    <a:p>
                      <a:pPr>
                        <a:lnSpc>
                          <a:spcPct val="115000"/>
                        </a:lnSpc>
                        <a:spcAft>
                          <a:spcPts val="0"/>
                        </a:spcAft>
                      </a:pPr>
                      <a:r>
                        <a:rPr lang="ru-RU" sz="1100">
                          <a:effectLst/>
                          <a:latin typeface="Times New Roman"/>
                          <a:ea typeface="Calibri"/>
                          <a:cs typeface="Times New Roman"/>
                        </a:rPr>
                        <a:t>Оценочные материалы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dirty="0">
                          <a:effectLst/>
                          <a:latin typeface="Times New Roman"/>
                          <a:ea typeface="Calibri"/>
                          <a:cs typeface="Times New Roman"/>
                        </a:rPr>
                        <a:t>Изменена форма. Обновлен фонд </a:t>
                      </a:r>
                      <a:r>
                        <a:rPr lang="ru-RU" sz="1100" i="1" dirty="0" smtClean="0">
                          <a:effectLst/>
                          <a:latin typeface="Times New Roman"/>
                          <a:ea typeface="Calibri"/>
                          <a:cs typeface="Times New Roman"/>
                        </a:rPr>
                        <a:t>контрольно-измерительных материалов (КИМ)</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ru-RU" sz="1100">
                          <a:effectLst/>
                          <a:latin typeface="Times New Roman"/>
                          <a:ea typeface="Calibri"/>
                          <a:cs typeface="Times New Roman"/>
                        </a:rPr>
                        <a:t>6</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Методическое обеспечение</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a:effectLst/>
                          <a:latin typeface="Times New Roman"/>
                          <a:ea typeface="Calibri"/>
                          <a:cs typeface="Times New Roman"/>
                        </a:rPr>
                        <a:t>Внесены изменения…</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105">
                <a:tc>
                  <a:txBody>
                    <a:bodyPr/>
                    <a:lstStyle/>
                    <a:p>
                      <a:pPr algn="ctr">
                        <a:lnSpc>
                          <a:spcPct val="115000"/>
                        </a:lnSpc>
                        <a:spcAft>
                          <a:spcPts val="0"/>
                        </a:spcAft>
                      </a:pPr>
                      <a:r>
                        <a:rPr lang="ru-RU" sz="1100">
                          <a:effectLst/>
                          <a:latin typeface="Times New Roman"/>
                          <a:ea typeface="Calibri"/>
                          <a:cs typeface="Times New Roman"/>
                        </a:rPr>
                        <a:t>7</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Список литературы</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i="1" dirty="0">
                          <a:effectLst/>
                          <a:latin typeface="Times New Roman"/>
                          <a:ea typeface="Calibri"/>
                          <a:cs typeface="Times New Roman"/>
                        </a:rPr>
                        <a:t>Обновлен список литературы</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2"/>
          <p:cNvSpPr>
            <a:spLocks noChangeArrowheads="1"/>
          </p:cNvSpPr>
          <p:nvPr/>
        </p:nvSpPr>
        <p:spPr bwMode="auto">
          <a:xfrm>
            <a:off x="1187624" y="1977465"/>
            <a:ext cx="676875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Примерный лист изменений в программе на 202_ г.</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изменения программы рассмотрены и одобрены на заседании педагогического (методического) совета _______________ </a:t>
            </a:r>
            <a:r>
              <a:rPr kumimoji="0" lang="ru-RU" sz="13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____</a:t>
            </a:r>
            <a:r>
              <a:rPr kumimoji="0" lang="ru-RU" sz="13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3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___________202_ г., протокол № ___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7274801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628800"/>
            <a:ext cx="8229600" cy="2520280"/>
          </a:xfrm>
        </p:spPr>
        <p:txBody>
          <a:bodyPr>
            <a:normAutofit fontScale="92500"/>
          </a:bodyPr>
          <a:lstStyle/>
          <a:p>
            <a:r>
              <a:rPr lang="ru-RU" sz="2400" dirty="0" smtClean="0">
                <a:solidFill>
                  <a:schemeClr val="tx1">
                    <a:lumMod val="85000"/>
                    <a:lumOff val="15000"/>
                  </a:schemeClr>
                </a:solidFill>
                <a:latin typeface="Times New Roman" pitchFamily="18" charset="0"/>
                <a:cs typeface="Times New Roman" pitchFamily="18" charset="0"/>
              </a:rPr>
              <a:t>Учебно-методические комплексы;</a:t>
            </a:r>
          </a:p>
          <a:p>
            <a:r>
              <a:rPr lang="ru-RU" sz="2400" dirty="0" smtClean="0">
                <a:solidFill>
                  <a:schemeClr val="tx1">
                    <a:lumMod val="85000"/>
                    <a:lumOff val="15000"/>
                  </a:schemeClr>
                </a:solidFill>
                <a:latin typeface="Times New Roman" pitchFamily="18" charset="0"/>
                <a:cs typeface="Times New Roman" pitchFamily="18" charset="0"/>
              </a:rPr>
              <a:t>Разработки открытых занятий, воспитательных мероприятий;</a:t>
            </a:r>
          </a:p>
          <a:p>
            <a:r>
              <a:rPr lang="ru-RU" sz="2400" dirty="0" smtClean="0">
                <a:solidFill>
                  <a:schemeClr val="tx1">
                    <a:lumMod val="85000"/>
                    <a:lumOff val="15000"/>
                  </a:schemeClr>
                </a:solidFill>
                <a:latin typeface="Times New Roman" pitchFamily="18" charset="0"/>
                <a:cs typeface="Times New Roman" pitchFamily="18" charset="0"/>
              </a:rPr>
              <a:t>Диагностические материалы (анкеты, тесты, опросники);</a:t>
            </a:r>
          </a:p>
          <a:p>
            <a:r>
              <a:rPr lang="ru-RU" sz="2400" dirty="0" smtClean="0">
                <a:solidFill>
                  <a:schemeClr val="tx1">
                    <a:lumMod val="85000"/>
                    <a:lumOff val="15000"/>
                  </a:schemeClr>
                </a:solidFill>
                <a:latin typeface="Times New Roman" pitchFamily="18" charset="0"/>
                <a:cs typeface="Times New Roman" pitchFamily="18" charset="0"/>
              </a:rPr>
              <a:t>Дидактические материалы </a:t>
            </a:r>
            <a:r>
              <a:rPr lang="ru-RU" sz="2400" dirty="0">
                <a:solidFill>
                  <a:schemeClr val="tx1">
                    <a:lumMod val="85000"/>
                    <a:lumOff val="15000"/>
                  </a:schemeClr>
                </a:solidFill>
                <a:latin typeface="Times New Roman" pitchFamily="18" charset="0"/>
                <a:cs typeface="Times New Roman" pitchFamily="18" charset="0"/>
              </a:rPr>
              <a:t>(раздаточные материалы, инструкционные, технологические карты, задания, упражнения, образцы изделий и </a:t>
            </a:r>
            <a:r>
              <a:rPr lang="ru-RU" sz="2400" dirty="0" smtClean="0">
                <a:solidFill>
                  <a:schemeClr val="tx1">
                    <a:lumMod val="85000"/>
                    <a:lumOff val="15000"/>
                  </a:schemeClr>
                </a:solidFill>
                <a:latin typeface="Times New Roman" pitchFamily="18" charset="0"/>
                <a:cs typeface="Times New Roman" pitchFamily="18" charset="0"/>
              </a:rPr>
              <a:t>т.п.)</a:t>
            </a:r>
          </a:p>
          <a:p>
            <a:pPr>
              <a:buNone/>
            </a:pPr>
            <a:endParaRPr lang="ru-RU" sz="24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457200" y="274638"/>
            <a:ext cx="8229600" cy="1143000"/>
          </a:xfrm>
        </p:spPr>
        <p:txBody>
          <a:bodyPr>
            <a:normAutofit/>
          </a:bodyPr>
          <a:lstStyle/>
          <a:p>
            <a:r>
              <a:rPr lang="ru-RU" sz="4000" dirty="0" smtClean="0">
                <a:solidFill>
                  <a:schemeClr val="tx1">
                    <a:lumMod val="75000"/>
                    <a:lumOff val="25000"/>
                  </a:schemeClr>
                </a:solidFill>
                <a:latin typeface="Times New Roman" pitchFamily="18" charset="0"/>
                <a:cs typeface="Times New Roman" pitchFamily="18" charset="0"/>
              </a:rPr>
              <a:t>Приложение</a:t>
            </a:r>
            <a:endParaRPr lang="ru-RU" sz="4000" dirty="0">
              <a:solidFill>
                <a:schemeClr val="tx1">
                  <a:lumMod val="75000"/>
                  <a:lumOff val="2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00510780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3074108146"/>
              </p:ext>
            </p:extLst>
          </p:nvPr>
        </p:nvGraphicFramePr>
        <p:xfrm>
          <a:off x="500034" y="409762"/>
          <a:ext cx="8072494" cy="6372038"/>
        </p:xfrm>
        <a:graphic>
          <a:graphicData uri="http://schemas.openxmlformats.org/drawingml/2006/table">
            <a:tbl>
              <a:tblPr firstRow="1" firstCol="1" bandRow="1"/>
              <a:tblGrid>
                <a:gridCol w="5072098"/>
                <a:gridCol w="3000396"/>
              </a:tblGrid>
              <a:tr h="296012">
                <a:tc>
                  <a:txBody>
                    <a:bodyPr/>
                    <a:lstStyle/>
                    <a:p>
                      <a:pPr algn="ctr">
                        <a:lnSpc>
                          <a:spcPct val="115000"/>
                        </a:lnSpc>
                        <a:spcAft>
                          <a:spcPts val="0"/>
                        </a:spcAft>
                      </a:pPr>
                      <a:r>
                        <a:rPr lang="ru-RU" sz="1200" b="1" dirty="0">
                          <a:effectLst/>
                          <a:latin typeface="Times New Roman"/>
                          <a:ea typeface="Calibri"/>
                          <a:cs typeface="Times New Roman"/>
                        </a:rPr>
                        <a:t>Дополнительная общеобразовательная </a:t>
                      </a:r>
                      <a:endParaRPr lang="ru-RU" sz="1200" b="1" dirty="0" smtClean="0">
                        <a:effectLst/>
                        <a:latin typeface="Times New Roman"/>
                        <a:ea typeface="Calibri"/>
                        <a:cs typeface="Times New Roman"/>
                      </a:endParaRPr>
                    </a:p>
                    <a:p>
                      <a:pPr algn="ctr">
                        <a:lnSpc>
                          <a:spcPct val="115000"/>
                        </a:lnSpc>
                        <a:spcAft>
                          <a:spcPts val="0"/>
                        </a:spcAft>
                      </a:pPr>
                      <a:r>
                        <a:rPr lang="ru-RU" sz="1200" b="1" dirty="0" smtClean="0">
                          <a:effectLst/>
                          <a:latin typeface="Times New Roman"/>
                          <a:ea typeface="Calibri"/>
                          <a:cs typeface="Times New Roman"/>
                        </a:rPr>
                        <a:t>общеразвивающая </a:t>
                      </a:r>
                      <a:r>
                        <a:rPr lang="ru-RU" sz="1200" b="1" dirty="0">
                          <a:effectLst/>
                          <a:latin typeface="Times New Roman"/>
                          <a:ea typeface="Calibri"/>
                          <a:cs typeface="Times New Roman"/>
                        </a:rPr>
                        <a:t>программа</a:t>
                      </a:r>
                      <a:endParaRPr lang="ru-RU" sz="1200" dirty="0">
                        <a:effectLst/>
                        <a:latin typeface="Calibri"/>
                        <a:ea typeface="Calibri"/>
                        <a:cs typeface="Times New Roman"/>
                      </a:endParaRPr>
                    </a:p>
                  </a:txBody>
                  <a:tcPr marL="40996" marR="409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b="1" dirty="0">
                          <a:effectLst/>
                          <a:latin typeface="Times New Roman"/>
                          <a:ea typeface="Calibri"/>
                          <a:cs typeface="Times New Roman"/>
                        </a:rPr>
                        <a:t>Рабочая программа на 1 год</a:t>
                      </a:r>
                      <a:endParaRPr lang="ru-RU" sz="1200" dirty="0">
                        <a:effectLst/>
                        <a:latin typeface="Calibri"/>
                        <a:ea typeface="Calibri"/>
                        <a:cs typeface="Times New Roman"/>
                      </a:endParaRPr>
                    </a:p>
                  </a:txBody>
                  <a:tcPr marL="40996" marR="409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gn="ctr">
                        <a:lnSpc>
                          <a:spcPct val="115000"/>
                        </a:lnSpc>
                        <a:spcAft>
                          <a:spcPts val="0"/>
                        </a:spcAft>
                      </a:pPr>
                      <a:r>
                        <a:rPr lang="ru-RU" sz="1100">
                          <a:effectLst/>
                          <a:latin typeface="Times New Roman"/>
                          <a:ea typeface="Calibri"/>
                          <a:cs typeface="Times New Roman"/>
                        </a:rPr>
                        <a:t>Элементы программы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lnSpc>
                          <a:spcPct val="115000"/>
                        </a:lnSpc>
                        <a:spcAft>
                          <a:spcPts val="0"/>
                        </a:spcAft>
                      </a:pPr>
                      <a:r>
                        <a:rPr lang="ru-RU" sz="1100">
                          <a:effectLst/>
                          <a:latin typeface="Times New Roman"/>
                          <a:ea typeface="Calibri"/>
                          <a:cs typeface="Times New Roman"/>
                        </a:rPr>
                        <a:t>Элементы программы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r>
              <a:tr h="143173">
                <a:tc>
                  <a:txBody>
                    <a:bodyPr/>
                    <a:lstStyle/>
                    <a:p>
                      <a:pPr>
                        <a:lnSpc>
                          <a:spcPct val="115000"/>
                        </a:lnSpc>
                        <a:spcAft>
                          <a:spcPts val="0"/>
                        </a:spcAft>
                      </a:pPr>
                      <a:r>
                        <a:rPr lang="ru-RU" sz="1100">
                          <a:effectLst/>
                          <a:latin typeface="Times New Roman"/>
                          <a:ea typeface="Calibri"/>
                          <a:cs typeface="Times New Roman"/>
                        </a:rPr>
                        <a:t>Титульный лист</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Титульный лист</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1559">
                <a:tc>
                  <a:txBody>
                    <a:bodyPr/>
                    <a:lstStyle/>
                    <a:p>
                      <a:pPr>
                        <a:lnSpc>
                          <a:spcPct val="115000"/>
                        </a:lnSpc>
                        <a:spcAft>
                          <a:spcPts val="0"/>
                        </a:spcAft>
                      </a:pPr>
                      <a:r>
                        <a:rPr lang="ru-RU" sz="1100" dirty="0">
                          <a:effectLst/>
                          <a:latin typeface="Times New Roman"/>
                          <a:ea typeface="Calibri"/>
                          <a:cs typeface="Times New Roman"/>
                        </a:rPr>
                        <a:t>Пояснительная записка: </a:t>
                      </a:r>
                      <a:endParaRPr lang="ru-RU" sz="110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1. </a:t>
                      </a:r>
                      <a:r>
                        <a:rPr lang="ru-RU" sz="1050" dirty="0" smtClean="0">
                          <a:effectLst/>
                          <a:latin typeface="Times New Roman"/>
                          <a:ea typeface="Calibri"/>
                          <a:cs typeface="Times New Roman"/>
                        </a:rPr>
                        <a:t>Нормативно правовая база программы</a:t>
                      </a:r>
                    </a:p>
                    <a:p>
                      <a:pPr>
                        <a:lnSpc>
                          <a:spcPct val="100000"/>
                        </a:lnSpc>
                        <a:spcAft>
                          <a:spcPts val="0"/>
                        </a:spcAft>
                      </a:pPr>
                      <a:r>
                        <a:rPr lang="ru-RU" sz="1050" dirty="0" smtClean="0">
                          <a:effectLst/>
                          <a:latin typeface="Times New Roman"/>
                          <a:ea typeface="Calibri"/>
                          <a:cs typeface="Times New Roman"/>
                        </a:rPr>
                        <a:t>2. Направленность </a:t>
                      </a:r>
                      <a:endParaRPr lang="ru-RU" sz="105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3</a:t>
                      </a:r>
                      <a:r>
                        <a:rPr lang="ru-RU" sz="1050" dirty="0" smtClean="0">
                          <a:effectLst/>
                          <a:latin typeface="Times New Roman"/>
                          <a:ea typeface="Calibri"/>
                          <a:cs typeface="Times New Roman"/>
                        </a:rPr>
                        <a:t>. </a:t>
                      </a:r>
                      <a:r>
                        <a:rPr lang="ru-RU" sz="1050" dirty="0">
                          <a:effectLst/>
                          <a:latin typeface="Times New Roman"/>
                          <a:ea typeface="Calibri"/>
                          <a:cs typeface="Times New Roman"/>
                        </a:rPr>
                        <a:t>Актуальность </a:t>
                      </a:r>
                      <a:endParaRPr lang="ru-RU" sz="105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4</a:t>
                      </a:r>
                      <a:r>
                        <a:rPr lang="ru-RU" sz="1050" dirty="0" smtClean="0">
                          <a:effectLst/>
                          <a:latin typeface="Times New Roman"/>
                          <a:ea typeface="Calibri"/>
                          <a:cs typeface="Times New Roman"/>
                        </a:rPr>
                        <a:t>. </a:t>
                      </a:r>
                      <a:r>
                        <a:rPr lang="ru-RU" sz="1050" dirty="0">
                          <a:effectLst/>
                          <a:latin typeface="Times New Roman"/>
                          <a:ea typeface="Calibri"/>
                          <a:cs typeface="Times New Roman"/>
                        </a:rPr>
                        <a:t>Отличительные особенности </a:t>
                      </a:r>
                      <a:endParaRPr lang="ru-RU" sz="105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5</a:t>
                      </a:r>
                      <a:r>
                        <a:rPr lang="ru-RU" sz="1050" dirty="0" smtClean="0">
                          <a:effectLst/>
                          <a:latin typeface="Times New Roman"/>
                          <a:ea typeface="Calibri"/>
                          <a:cs typeface="Times New Roman"/>
                        </a:rPr>
                        <a:t>. </a:t>
                      </a:r>
                      <a:r>
                        <a:rPr lang="ru-RU" sz="1050" dirty="0">
                          <a:effectLst/>
                          <a:latin typeface="Times New Roman"/>
                          <a:ea typeface="Calibri"/>
                          <a:cs typeface="Times New Roman"/>
                        </a:rPr>
                        <a:t>Адресат программы </a:t>
                      </a:r>
                      <a:endParaRPr lang="ru-RU" sz="1050" dirty="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6. </a:t>
                      </a:r>
                      <a:r>
                        <a:rPr lang="ru-RU" sz="1050" dirty="0">
                          <a:effectLst/>
                          <a:latin typeface="Times New Roman"/>
                          <a:ea typeface="Calibri"/>
                          <a:cs typeface="Times New Roman"/>
                        </a:rPr>
                        <a:t>Объём и сроки освоения программы </a:t>
                      </a:r>
                      <a:endParaRPr lang="ru-RU" sz="105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7</a:t>
                      </a:r>
                      <a:r>
                        <a:rPr lang="ru-RU" sz="1050" dirty="0" smtClean="0">
                          <a:effectLst/>
                          <a:latin typeface="Times New Roman"/>
                          <a:ea typeface="Calibri"/>
                          <a:cs typeface="Times New Roman"/>
                        </a:rPr>
                        <a:t>. </a:t>
                      </a:r>
                      <a:r>
                        <a:rPr lang="ru-RU" sz="1050" dirty="0">
                          <a:effectLst/>
                          <a:latin typeface="Times New Roman"/>
                          <a:ea typeface="Calibri"/>
                          <a:cs typeface="Times New Roman"/>
                        </a:rPr>
                        <a:t>Формы обучения</a:t>
                      </a:r>
                      <a:endParaRPr lang="ru-RU" sz="1050" dirty="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8. </a:t>
                      </a:r>
                      <a:r>
                        <a:rPr lang="ru-RU" sz="1050" dirty="0">
                          <a:effectLst/>
                          <a:latin typeface="Times New Roman"/>
                          <a:ea typeface="Calibri"/>
                          <a:cs typeface="Times New Roman"/>
                        </a:rPr>
                        <a:t>Особенности организации образовательного процесса </a:t>
                      </a:r>
                      <a:endParaRPr lang="ru-RU" sz="1050" dirty="0">
                        <a:effectLst/>
                        <a:latin typeface="Calibri"/>
                        <a:ea typeface="Calibri"/>
                        <a:cs typeface="Times New Roman"/>
                      </a:endParaRPr>
                    </a:p>
                    <a:p>
                      <a:pPr>
                        <a:lnSpc>
                          <a:spcPct val="100000"/>
                        </a:lnSpc>
                        <a:spcAft>
                          <a:spcPts val="0"/>
                        </a:spcAft>
                      </a:pPr>
                      <a:r>
                        <a:rPr lang="ru-RU" sz="1050" dirty="0">
                          <a:effectLst/>
                          <a:latin typeface="Times New Roman"/>
                          <a:ea typeface="Calibri"/>
                          <a:cs typeface="Times New Roman"/>
                        </a:rPr>
                        <a:t>9</a:t>
                      </a:r>
                      <a:r>
                        <a:rPr lang="ru-RU" sz="1050" dirty="0" smtClean="0">
                          <a:effectLst/>
                          <a:latin typeface="Times New Roman"/>
                          <a:ea typeface="Calibri"/>
                          <a:cs typeface="Times New Roman"/>
                        </a:rPr>
                        <a:t>. </a:t>
                      </a:r>
                      <a:r>
                        <a:rPr lang="ru-RU" sz="1050" dirty="0">
                          <a:effectLst/>
                          <a:latin typeface="Times New Roman"/>
                          <a:ea typeface="Calibri"/>
                          <a:cs typeface="Times New Roman"/>
                        </a:rPr>
                        <a:t>Режим занятий</a:t>
                      </a:r>
                      <a:endParaRPr lang="ru-RU" sz="1050" dirty="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10. </a:t>
                      </a:r>
                      <a:r>
                        <a:rPr lang="ru-RU" sz="1050" dirty="0">
                          <a:effectLst/>
                          <a:latin typeface="Times New Roman"/>
                          <a:ea typeface="Calibri"/>
                          <a:cs typeface="Times New Roman"/>
                        </a:rPr>
                        <a:t>Цель и задачи программы</a:t>
                      </a:r>
                      <a:endParaRPr lang="ru-RU" sz="105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effectLst/>
                          <a:latin typeface="Times New Roman"/>
                          <a:ea typeface="Calibri"/>
                          <a:cs typeface="Times New Roman"/>
                        </a:rPr>
                        <a:t>Пояснительная записка (особенности обучения в текущем году)</a:t>
                      </a:r>
                      <a:endParaRPr lang="ru-RU" sz="1100" dirty="0">
                        <a:effectLst/>
                        <a:latin typeface="Calibri"/>
                        <a:ea typeface="Calibri"/>
                        <a:cs typeface="Times New Roman"/>
                      </a:endParaRPr>
                    </a:p>
                    <a:p>
                      <a:pPr>
                        <a:lnSpc>
                          <a:spcPct val="115000"/>
                        </a:lnSpc>
                        <a:spcAft>
                          <a:spcPts val="0"/>
                        </a:spcAft>
                      </a:pPr>
                      <a:r>
                        <a:rPr lang="ru-RU" sz="1050" dirty="0">
                          <a:effectLst/>
                          <a:latin typeface="Times New Roman"/>
                          <a:ea typeface="Calibri"/>
                          <a:cs typeface="Times New Roman"/>
                        </a:rPr>
                        <a:t>1. Цели и задачи на текущей год</a:t>
                      </a:r>
                      <a:endParaRPr lang="ru-RU" sz="1050" dirty="0">
                        <a:effectLst/>
                        <a:latin typeface="Calibri"/>
                        <a:ea typeface="Calibri"/>
                        <a:cs typeface="Times New Roman"/>
                      </a:endParaRPr>
                    </a:p>
                    <a:p>
                      <a:pPr>
                        <a:lnSpc>
                          <a:spcPct val="115000"/>
                        </a:lnSpc>
                        <a:spcAft>
                          <a:spcPts val="0"/>
                        </a:spcAft>
                      </a:pPr>
                      <a:r>
                        <a:rPr lang="ru-RU" sz="1050" dirty="0">
                          <a:effectLst/>
                          <a:latin typeface="Times New Roman"/>
                          <a:ea typeface="Calibri"/>
                          <a:cs typeface="Times New Roman"/>
                        </a:rPr>
                        <a:t>2. Планируемые </a:t>
                      </a:r>
                      <a:r>
                        <a:rPr lang="ru-RU" sz="1050" dirty="0" smtClean="0">
                          <a:effectLst/>
                          <a:latin typeface="Times New Roman"/>
                          <a:ea typeface="Calibri"/>
                          <a:cs typeface="Times New Roman"/>
                        </a:rPr>
                        <a:t>результаты</a:t>
                      </a:r>
                    </a:p>
                    <a:p>
                      <a:pPr>
                        <a:lnSpc>
                          <a:spcPct val="115000"/>
                        </a:lnSpc>
                        <a:spcAft>
                          <a:spcPts val="0"/>
                        </a:spcAft>
                      </a:pPr>
                      <a:r>
                        <a:rPr lang="ru-RU" sz="1050" dirty="0" smtClean="0">
                          <a:effectLst/>
                          <a:latin typeface="Times New Roman"/>
                          <a:ea typeface="Calibri"/>
                          <a:cs typeface="Times New Roman"/>
                        </a:rPr>
                        <a:t>3. Календарный учебный график</a:t>
                      </a:r>
                      <a:endParaRPr lang="ru-RU" sz="105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dirty="0">
                          <a:effectLst/>
                          <a:latin typeface="Times New Roman"/>
                          <a:ea typeface="Calibri"/>
                          <a:cs typeface="Times New Roman"/>
                        </a:rPr>
                        <a:t>Учебный план</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Календарно-тематический план</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106">
                <a:tc>
                  <a:txBody>
                    <a:bodyPr/>
                    <a:lstStyle/>
                    <a:p>
                      <a:pPr>
                        <a:lnSpc>
                          <a:spcPct val="115000"/>
                        </a:lnSpc>
                        <a:spcAft>
                          <a:spcPts val="0"/>
                        </a:spcAft>
                      </a:pPr>
                      <a:r>
                        <a:rPr lang="ru-RU" sz="1100">
                          <a:effectLst/>
                          <a:latin typeface="Times New Roman"/>
                          <a:ea typeface="Calibri"/>
                          <a:cs typeface="Times New Roman"/>
                        </a:rPr>
                        <a:t>Содержание программы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effectLst/>
                          <a:latin typeface="Times New Roman"/>
                          <a:ea typeface="Calibri"/>
                          <a:cs typeface="Times New Roman"/>
                        </a:rPr>
                        <a:t>Список </a:t>
                      </a:r>
                      <a:r>
                        <a:rPr lang="ru-RU" sz="1100" dirty="0" smtClean="0">
                          <a:effectLst/>
                          <a:latin typeface="Times New Roman"/>
                          <a:ea typeface="Calibri"/>
                          <a:cs typeface="Times New Roman"/>
                        </a:rPr>
                        <a:t>литературы</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a:effectLst/>
                          <a:latin typeface="Times New Roman"/>
                          <a:ea typeface="Calibri"/>
                          <a:cs typeface="Times New Roman"/>
                        </a:rPr>
                        <a:t>Планируемые результаты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 </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a:effectLst/>
                          <a:latin typeface="Times New Roman"/>
                          <a:ea typeface="Calibri"/>
                          <a:cs typeface="Times New Roman"/>
                        </a:rPr>
                        <a:t>Календарный учебный график</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 </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a:effectLst/>
                          <a:latin typeface="Times New Roman"/>
                          <a:ea typeface="Calibri"/>
                          <a:cs typeface="Times New Roman"/>
                        </a:rPr>
                        <a:t>Условия реализации программы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 </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dirty="0">
                          <a:effectLst/>
                          <a:latin typeface="Times New Roman"/>
                          <a:ea typeface="Calibri"/>
                          <a:cs typeface="Times New Roman"/>
                        </a:rPr>
                        <a:t>Формы аттестации (формы контроля)</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 </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dirty="0">
                          <a:effectLst/>
                          <a:latin typeface="Times New Roman"/>
                          <a:ea typeface="Calibri"/>
                          <a:cs typeface="Times New Roman"/>
                        </a:rPr>
                        <a:t>Оценочные материалы</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effectLst/>
                          <a:latin typeface="Times New Roman"/>
                          <a:ea typeface="Calibri"/>
                          <a:cs typeface="Times New Roman"/>
                        </a:rPr>
                        <a:t> </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0020">
                <a:tc>
                  <a:txBody>
                    <a:bodyPr/>
                    <a:lstStyle/>
                    <a:p>
                      <a:pPr>
                        <a:lnSpc>
                          <a:spcPct val="115000"/>
                        </a:lnSpc>
                        <a:spcAft>
                          <a:spcPts val="0"/>
                        </a:spcAft>
                      </a:pPr>
                      <a:r>
                        <a:rPr lang="ru-RU" sz="1100" dirty="0">
                          <a:effectLst/>
                          <a:latin typeface="Times New Roman"/>
                          <a:ea typeface="Calibri"/>
                          <a:cs typeface="Times New Roman"/>
                        </a:rPr>
                        <a:t>Методические материалы</a:t>
                      </a:r>
                      <a:endParaRPr lang="ru-RU" sz="1100" dirty="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1. Особенности организации образовательного процесса </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2. Методы обучения, методы воспитания</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3. Формы организации образовательного процесса</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4. Формы организации учебного занятия</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5. Педагогические технологии</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6. Алгоритм учебного занятия</a:t>
                      </a:r>
                      <a:endParaRPr lang="ru-RU" sz="1050" dirty="0" smtClean="0">
                        <a:effectLst/>
                        <a:latin typeface="Calibri"/>
                        <a:ea typeface="Calibri"/>
                        <a:cs typeface="Times New Roman"/>
                      </a:endParaRPr>
                    </a:p>
                    <a:p>
                      <a:pPr>
                        <a:lnSpc>
                          <a:spcPct val="100000"/>
                        </a:lnSpc>
                        <a:spcAft>
                          <a:spcPts val="0"/>
                        </a:spcAft>
                      </a:pPr>
                      <a:r>
                        <a:rPr lang="ru-RU" sz="1050" dirty="0" smtClean="0">
                          <a:effectLst/>
                          <a:latin typeface="Times New Roman"/>
                          <a:ea typeface="Calibri"/>
                          <a:cs typeface="Times New Roman"/>
                        </a:rPr>
                        <a:t>7. Дидактические материалы</a:t>
                      </a:r>
                      <a:endParaRPr lang="ru-RU" sz="105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effectLst/>
                          <a:latin typeface="Times New Roman"/>
                          <a:ea typeface="Calibri"/>
                          <a:cs typeface="Times New Roman"/>
                        </a:rPr>
                        <a:t> </a:t>
                      </a:r>
                      <a:endParaRPr lang="ru-RU" sz="1100" dirty="0" smtClean="0">
                        <a:effectLst/>
                        <a:latin typeface="Times New Roman"/>
                        <a:ea typeface="Calibri"/>
                        <a:cs typeface="Times New Roman"/>
                      </a:endParaRPr>
                    </a:p>
                    <a:p>
                      <a:pPr>
                        <a:lnSpc>
                          <a:spcPct val="115000"/>
                        </a:lnSpc>
                        <a:spcAft>
                          <a:spcPts val="0"/>
                        </a:spcAft>
                      </a:pP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2450">
                <a:tc>
                  <a:txBody>
                    <a:bodyPr/>
                    <a:lstStyle/>
                    <a:p>
                      <a:pPr>
                        <a:lnSpc>
                          <a:spcPct val="100000"/>
                        </a:lnSpc>
                        <a:spcAft>
                          <a:spcPts val="0"/>
                        </a:spcAft>
                      </a:pPr>
                      <a:r>
                        <a:rPr lang="ru-RU" sz="1100" dirty="0" smtClean="0">
                          <a:effectLst/>
                          <a:latin typeface="Times New Roman" pitchFamily="18" charset="0"/>
                          <a:ea typeface="Calibri"/>
                          <a:cs typeface="Times New Roman" pitchFamily="18" charset="0"/>
                        </a:rPr>
                        <a:t>Воспитательная работа</a:t>
                      </a:r>
                      <a:endParaRPr lang="ru-RU" sz="1100" dirty="0">
                        <a:effectLst/>
                        <a:latin typeface="Times New Roman" pitchFamily="18" charset="0"/>
                        <a:ea typeface="Calibri"/>
                        <a:cs typeface="Times New Roman" pitchFamily="18" charset="0"/>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828">
                <a:tc>
                  <a:txBody>
                    <a:bodyPr/>
                    <a:lstStyle/>
                    <a:p>
                      <a:pPr>
                        <a:lnSpc>
                          <a:spcPct val="115000"/>
                        </a:lnSpc>
                        <a:spcAft>
                          <a:spcPts val="0"/>
                        </a:spcAft>
                      </a:pPr>
                      <a:r>
                        <a:rPr lang="ru-RU" sz="1100" dirty="0">
                          <a:effectLst/>
                          <a:latin typeface="Times New Roman"/>
                          <a:ea typeface="Calibri"/>
                          <a:cs typeface="Times New Roman"/>
                        </a:rPr>
                        <a:t>Список </a:t>
                      </a:r>
                      <a:r>
                        <a:rPr lang="ru-RU" sz="1100" dirty="0" smtClean="0">
                          <a:effectLst/>
                          <a:latin typeface="Times New Roman"/>
                          <a:ea typeface="Calibri"/>
                          <a:cs typeface="Times New Roman"/>
                        </a:rPr>
                        <a:t>литературы</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effectLst/>
                          <a:latin typeface="Times New Roman"/>
                          <a:ea typeface="Calibri"/>
                          <a:cs typeface="Times New Roman"/>
                        </a:rPr>
                        <a:t> </a:t>
                      </a:r>
                      <a:endParaRPr lang="ru-RU" sz="1100" dirty="0" smtClean="0">
                        <a:effectLst/>
                        <a:latin typeface="Times New Roman"/>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828">
                <a:tc>
                  <a:txBody>
                    <a:bodyPr/>
                    <a:lstStyle/>
                    <a:p>
                      <a:pPr>
                        <a:lnSpc>
                          <a:spcPct val="115000"/>
                        </a:lnSpc>
                        <a:spcAft>
                          <a:spcPts val="0"/>
                        </a:spcAft>
                      </a:pPr>
                      <a:r>
                        <a:rPr lang="ru-RU" sz="1100" dirty="0" smtClean="0">
                          <a:effectLst/>
                          <a:latin typeface="Times New Roman" pitchFamily="18" charset="0"/>
                          <a:ea typeface="Calibri"/>
                          <a:cs typeface="Times New Roman" pitchFamily="18" charset="0"/>
                        </a:rPr>
                        <a:t>Лист обновления программы</a:t>
                      </a:r>
                      <a:endParaRPr lang="ru-RU" sz="1100" dirty="0">
                        <a:effectLst/>
                        <a:latin typeface="Times New Roman" pitchFamily="18" charset="0"/>
                        <a:ea typeface="Calibri"/>
                        <a:cs typeface="Times New Roman" pitchFamily="18" charset="0"/>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dirty="0" smtClean="0">
                          <a:effectLst/>
                          <a:latin typeface="Times New Roman"/>
                          <a:ea typeface="Calibri"/>
                          <a:cs typeface="Times New Roman"/>
                        </a:rPr>
                        <a:t>Приложение</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effectLst/>
                          <a:latin typeface="Times New Roman"/>
                          <a:ea typeface="Calibri"/>
                          <a:cs typeface="Times New Roman"/>
                        </a:rPr>
                        <a:t> </a:t>
                      </a:r>
                      <a:endParaRPr lang="ru-RU" sz="1100" dirty="0" smtClean="0">
                        <a:effectLst/>
                        <a:latin typeface="Times New Roman"/>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173">
                <a:tc>
                  <a:txBody>
                    <a:bodyPr/>
                    <a:lstStyle/>
                    <a:p>
                      <a:pPr>
                        <a:lnSpc>
                          <a:spcPct val="115000"/>
                        </a:lnSpc>
                        <a:spcAft>
                          <a:spcPts val="0"/>
                        </a:spcAft>
                      </a:pPr>
                      <a:r>
                        <a:rPr lang="ru-RU" sz="1100">
                          <a:effectLst/>
                          <a:latin typeface="Times New Roman"/>
                          <a:ea typeface="Calibri"/>
                          <a:cs typeface="Times New Roman"/>
                        </a:rPr>
                        <a:t>Рабочие программы</a:t>
                      </a:r>
                      <a:endParaRPr lang="ru-RU" sz="110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nSpc>
                          <a:spcPct val="115000"/>
                        </a:lnSpc>
                        <a:spcAft>
                          <a:spcPts val="0"/>
                        </a:spcAft>
                      </a:pPr>
                      <a:r>
                        <a:rPr lang="ru-RU" sz="1100" dirty="0">
                          <a:effectLst/>
                          <a:latin typeface="Times New Roman"/>
                          <a:ea typeface="Calibri"/>
                          <a:cs typeface="Times New Roman"/>
                        </a:rPr>
                        <a:t> </a:t>
                      </a:r>
                      <a:endParaRPr lang="ru-RU" sz="1100" dirty="0">
                        <a:effectLst/>
                        <a:latin typeface="Calibri"/>
                        <a:ea typeface="Calibri"/>
                        <a:cs typeface="Times New Roman"/>
                      </a:endParaRPr>
                    </a:p>
                  </a:txBody>
                  <a:tcPr marL="40996" marR="40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018156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5429264"/>
            <a:ext cx="8229600" cy="1143000"/>
          </a:xfrm>
        </p:spPr>
        <p:txBody>
          <a:bodyPr>
            <a:normAutofit/>
          </a:bodyPr>
          <a:lstStyle/>
          <a:p>
            <a:r>
              <a:rPr lang="ru-RU" sz="2000" dirty="0" smtClean="0">
                <a:solidFill>
                  <a:schemeClr val="tx1">
                    <a:lumMod val="85000"/>
                    <a:lumOff val="15000"/>
                  </a:schemeClr>
                </a:solidFill>
                <a:latin typeface="Times New Roman" pitchFamily="18" charset="0"/>
                <a:cs typeface="Times New Roman" pitchFamily="18" charset="0"/>
              </a:rPr>
              <a:t>ПЕНЗА – </a:t>
            </a:r>
            <a:r>
              <a:rPr lang="ru-RU" sz="2000" dirty="0" smtClean="0">
                <a:solidFill>
                  <a:schemeClr val="tx1">
                    <a:lumMod val="85000"/>
                    <a:lumOff val="15000"/>
                  </a:schemeClr>
                </a:solidFill>
                <a:latin typeface="Times New Roman" pitchFamily="18" charset="0"/>
                <a:cs typeface="Times New Roman" pitchFamily="18" charset="0"/>
              </a:rPr>
              <a:t>2025</a:t>
            </a:r>
            <a:endParaRPr lang="ru-RU" sz="20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txBox="1">
            <a:spLocks/>
          </p:cNvSpPr>
          <p:nvPr/>
        </p:nvSpPr>
        <p:spPr>
          <a:xfrm>
            <a:off x="428596" y="234888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lumMod val="85000"/>
                    <a:lumOff val="15000"/>
                  </a:schemeClr>
                </a:solidFill>
                <a:effectLst/>
                <a:uLnTx/>
                <a:uFillTx/>
                <a:latin typeface="Times New Roman" pitchFamily="18" charset="0"/>
                <a:ea typeface="+mj-ea"/>
                <a:cs typeface="Times New Roman" pitchFamily="18" charset="0"/>
              </a:rPr>
              <a:t>Спасибо за внимание!</a:t>
            </a:r>
            <a:endParaRPr kumimoji="0" lang="ru-RU" sz="4400" b="0" i="0" u="none" strike="noStrike" kern="1200" cap="none" spc="0" normalizeH="0" baseline="0" noProof="0" dirty="0">
              <a:ln>
                <a:noFill/>
              </a:ln>
              <a:solidFill>
                <a:schemeClr val="tx1">
                  <a:lumMod val="85000"/>
                  <a:lumOff val="15000"/>
                </a:schemeClr>
              </a:solidFill>
              <a:effectLst/>
              <a:uLnTx/>
              <a:uFillTx/>
              <a:latin typeface="Times New Roman" pitchFamily="18" charset="0"/>
              <a:ea typeface="+mj-ea"/>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5557" y="152400"/>
            <a:ext cx="4800600" cy="62769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единительная линия 4"/>
          <p:cNvCxnSpPr/>
          <p:nvPr/>
        </p:nvCxnSpPr>
        <p:spPr>
          <a:xfrm>
            <a:off x="3857620" y="500042"/>
            <a:ext cx="1571636" cy="158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3428992" y="785794"/>
            <a:ext cx="2428892" cy="158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2428860" y="2285992"/>
            <a:ext cx="4286280" cy="158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3357554" y="4071942"/>
            <a:ext cx="2571768" cy="158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357686" y="6500834"/>
            <a:ext cx="571504" cy="158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8670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ppt_x</p:attrName>
                                        </p:attrNameLst>
                                      </p:cBhvr>
                                      <p:tavLst>
                                        <p:tav tm="0">
                                          <p:val>
                                            <p:strVal val="#ppt_x-.2"/>
                                          </p:val>
                                        </p:tav>
                                        <p:tav tm="100000">
                                          <p:val>
                                            <p:strVal val="#ppt_x"/>
                                          </p:val>
                                        </p:tav>
                                      </p:tavLst>
                                    </p:anim>
                                    <p:anim calcmode="lin" valueType="num">
                                      <p:cBhvr>
                                        <p:cTn id="2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ppt_x</p:attrName>
                                        </p:attrNameLst>
                                      </p:cBhvr>
                                      <p:tavLst>
                                        <p:tav tm="0">
                                          <p:val>
                                            <p:strVal val="#ppt_x-.2"/>
                                          </p:val>
                                        </p:tav>
                                        <p:tav tm="100000">
                                          <p:val>
                                            <p:strVal val="#ppt_x"/>
                                          </p:val>
                                        </p:tav>
                                      </p:tavLst>
                                    </p:anim>
                                    <p:anim calcmode="lin" valueType="num">
                                      <p:cBhvr>
                                        <p:cTn id="2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95536" y="44624"/>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Нормативно</a:t>
            </a:r>
            <a:r>
              <a:rPr lang="ru-RU" sz="3100" i="1" dirty="0" smtClean="0">
                <a:solidFill>
                  <a:schemeClr val="tx1">
                    <a:lumMod val="75000"/>
                    <a:lumOff val="25000"/>
                  </a:schemeClr>
                </a:solidFill>
                <a:latin typeface="Times New Roman" pitchFamily="18" charset="0"/>
                <a:cs typeface="Times New Roman" pitchFamily="18" charset="0"/>
              </a:rPr>
              <a:t>-</a:t>
            </a:r>
            <a:r>
              <a:rPr lang="ru-RU" sz="3100" dirty="0" smtClean="0">
                <a:solidFill>
                  <a:schemeClr val="tx1">
                    <a:lumMod val="75000"/>
                    <a:lumOff val="25000"/>
                  </a:schemeClr>
                </a:solidFill>
                <a:latin typeface="Times New Roman" pitchFamily="18" charset="0"/>
                <a:cs typeface="Times New Roman" pitchFamily="18" charset="0"/>
              </a:rPr>
              <a:t>правовая база программы</a:t>
            </a:r>
            <a:endParaRPr lang="ru-RU" sz="3100" dirty="0">
              <a:solidFill>
                <a:schemeClr val="tx1">
                  <a:lumMod val="75000"/>
                  <a:lumOff val="25000"/>
                </a:schemeClr>
              </a:solidFill>
              <a:latin typeface="Times New Roman" pitchFamily="18" charset="0"/>
              <a:cs typeface="Times New Roman" pitchFamily="18" charset="0"/>
            </a:endParaRPr>
          </a:p>
        </p:txBody>
      </p:sp>
      <p:sp>
        <p:nvSpPr>
          <p:cNvPr id="6" name="TextBox 5"/>
          <p:cNvSpPr txBox="1"/>
          <p:nvPr/>
        </p:nvSpPr>
        <p:spPr>
          <a:xfrm>
            <a:off x="857224" y="1142984"/>
            <a:ext cx="6840760" cy="954107"/>
          </a:xfrm>
          <a:prstGeom prst="rect">
            <a:avLst/>
          </a:prstGeom>
          <a:noFill/>
        </p:spPr>
        <p:txBody>
          <a:bodyPr wrap="square" rtlCol="0">
            <a:spAutoFit/>
          </a:bodyPr>
          <a:lstStyle/>
          <a:p>
            <a:pPr marL="285750" indent="-285750">
              <a:buFont typeface="Arial" pitchFamily="34" charset="0"/>
              <a:buChar char="•"/>
            </a:pPr>
            <a:r>
              <a:rPr lang="ru-RU" sz="1400" dirty="0" smtClean="0">
                <a:solidFill>
                  <a:schemeClr val="tx1">
                    <a:lumMod val="85000"/>
                    <a:lumOff val="15000"/>
                  </a:schemeClr>
                </a:solidFill>
                <a:latin typeface="Times New Roman" pitchFamily="18" charset="0"/>
                <a:cs typeface="Times New Roman" pitchFamily="18" charset="0"/>
              </a:rPr>
              <a:t>Федеральные нормативные документы</a:t>
            </a:r>
          </a:p>
          <a:p>
            <a:pPr marL="285750" indent="-285750">
              <a:buFont typeface="Arial" pitchFamily="34" charset="0"/>
              <a:buChar char="•"/>
            </a:pPr>
            <a:r>
              <a:rPr lang="ru-RU" sz="1400" dirty="0" smtClean="0">
                <a:solidFill>
                  <a:schemeClr val="tx1">
                    <a:lumMod val="85000"/>
                    <a:lumOff val="15000"/>
                  </a:schemeClr>
                </a:solidFill>
                <a:latin typeface="Times New Roman" pitchFamily="18" charset="0"/>
                <a:cs typeface="Times New Roman" pitchFamily="18" charset="0"/>
              </a:rPr>
              <a:t>Региональные нормативные документы</a:t>
            </a:r>
          </a:p>
          <a:p>
            <a:pPr marL="285750" indent="-285750">
              <a:buFont typeface="Arial" pitchFamily="34" charset="0"/>
              <a:buChar char="•"/>
            </a:pPr>
            <a:r>
              <a:rPr lang="ru-RU" sz="1400" dirty="0" smtClean="0">
                <a:solidFill>
                  <a:schemeClr val="tx1">
                    <a:lumMod val="85000"/>
                    <a:lumOff val="15000"/>
                  </a:schemeClr>
                </a:solidFill>
                <a:latin typeface="Times New Roman" pitchFamily="18" charset="0"/>
                <a:cs typeface="Times New Roman" pitchFamily="18" charset="0"/>
              </a:rPr>
              <a:t>Локальные акты учреждения</a:t>
            </a:r>
          </a:p>
          <a:p>
            <a:endParaRPr lang="ru-RU" sz="1400" dirty="0">
              <a:solidFill>
                <a:schemeClr val="tx1">
                  <a:lumMod val="85000"/>
                  <a:lumOff val="15000"/>
                </a:schemeClr>
              </a:solidFill>
              <a:latin typeface="Times New Roman" pitchFamily="18" charset="0"/>
              <a:cs typeface="Times New Roman" pitchFamily="18" charset="0"/>
            </a:endParaRPr>
          </a:p>
        </p:txBody>
      </p:sp>
      <p:sp>
        <p:nvSpPr>
          <p:cNvPr id="5" name="TextBox 4"/>
          <p:cNvSpPr txBox="1"/>
          <p:nvPr/>
        </p:nvSpPr>
        <p:spPr>
          <a:xfrm>
            <a:off x="500034" y="1928802"/>
            <a:ext cx="8215370" cy="4524315"/>
          </a:xfrm>
          <a:prstGeom prst="rect">
            <a:avLst/>
          </a:prstGeom>
          <a:noFill/>
        </p:spPr>
        <p:txBody>
          <a:bodyPr wrap="square" rtlCol="0">
            <a:spAutoFit/>
          </a:bodyPr>
          <a:lstStyle/>
          <a:p>
            <a:pPr algn="just">
              <a:buFont typeface="Arial" pitchFamily="34" charset="0"/>
              <a:buChar char="•"/>
            </a:pPr>
            <a:r>
              <a:rPr lang="ru-RU" sz="1200" dirty="0" smtClean="0">
                <a:latin typeface="Times New Roman" pitchFamily="18" charset="0"/>
                <a:cs typeface="Times New Roman" pitchFamily="18" charset="0"/>
              </a:rPr>
              <a:t> Федеральный Закон РФ от 29.12.2012 г. № 273 «Об образовании в РФ»;  </a:t>
            </a:r>
          </a:p>
          <a:p>
            <a:pPr algn="just">
              <a:buFont typeface="Arial" pitchFamily="34" charset="0"/>
              <a:buChar char="•"/>
            </a:pPr>
            <a:r>
              <a:rPr lang="ru-RU" sz="1200" dirty="0" smtClean="0">
                <a:latin typeface="Times New Roman" pitchFamily="18" charset="0"/>
                <a:cs typeface="Times New Roman" pitchFamily="18" charset="0"/>
              </a:rPr>
              <a:t> Федеральный Закон от 31 июля 2020 года № 304-ФЗ «О внесении изменений в Федеральный закон «Об образовании в         Российской Федерации» по вопросам воспитания обучающихся»;  </a:t>
            </a:r>
          </a:p>
          <a:p>
            <a:pPr algn="just">
              <a:buFont typeface="Arial" pitchFamily="34" charset="0"/>
              <a:buChar char="•"/>
            </a:pPr>
            <a:r>
              <a:rPr lang="ru-RU" sz="1200" dirty="0" smtClean="0">
                <a:latin typeface="Times New Roman" pitchFamily="18" charset="0"/>
                <a:cs typeface="Times New Roman" pitchFamily="18" charset="0"/>
              </a:rPr>
              <a:t> Приказ Министерства образования и науки Российской Федерации от 9 ноября 2018 г. № 196 «Об утверждении порядка организации и осуществления образовательной деятельности по дополнительным общеобразовательным программам»;</a:t>
            </a:r>
          </a:p>
          <a:p>
            <a:pPr algn="just">
              <a:buFont typeface="Arial" pitchFamily="34" charset="0"/>
              <a:buChar char="•"/>
            </a:pPr>
            <a:r>
              <a:rPr lang="ru-RU" sz="1200" dirty="0" smtClean="0">
                <a:latin typeface="Times New Roman" pitchFamily="18" charset="0"/>
                <a:cs typeface="Times New Roman" pitchFamily="18" charset="0"/>
              </a:rPr>
              <a:t> Национальный проект «Образование» (утвержден Президиумом Совета при Президенте РФ по стратегическому   развитию и национальным проектам (протокол от 24.12.2018 г. № 16);</a:t>
            </a:r>
          </a:p>
          <a:p>
            <a:pPr algn="just">
              <a:buFont typeface="Arial" pitchFamily="34" charset="0"/>
              <a:buChar char="•"/>
            </a:pPr>
            <a:r>
              <a:rPr lang="ru-RU" sz="1200" dirty="0" smtClean="0">
                <a:latin typeface="Times New Roman" pitchFamily="18" charset="0"/>
                <a:cs typeface="Times New Roman" pitchFamily="18" charset="0"/>
              </a:rPr>
              <a:t> «Санитарно-эпидемиологические требования к организациям воспитания и обучения, отдыха и оздоровления детей и молодежи », утвержденных постановлением Главного государственного санитарного врача Российской Федерации от 28.09.2020 г. N 28 «Об утверждении санитарных правил СП 2.4.3648-20»;</a:t>
            </a:r>
          </a:p>
          <a:p>
            <a:pPr algn="just">
              <a:buFont typeface="Arial" pitchFamily="34" charset="0"/>
              <a:buChar char="•"/>
            </a:pPr>
            <a:r>
              <a:rPr lang="ru-RU" sz="1200" dirty="0" smtClean="0">
                <a:latin typeface="Times New Roman" pitchFamily="18" charset="0"/>
                <a:cs typeface="Times New Roman" pitchFamily="18" charset="0"/>
              </a:rPr>
              <a:t> Распоряжение Правительства РФ от 04.09.2014 № 1726-р «Об утверждении Концепции развития дополнительного образования детей»; </a:t>
            </a:r>
          </a:p>
          <a:p>
            <a:pPr lvl="0" algn="just">
              <a:buFont typeface="Arial" pitchFamily="34" charset="0"/>
              <a:buChar char="•"/>
            </a:pPr>
            <a:r>
              <a:rPr lang="ru-RU" sz="1200" dirty="0" smtClean="0">
                <a:latin typeface="Times New Roman" pitchFamily="18" charset="0"/>
                <a:cs typeface="Times New Roman" pitchFamily="18" charset="0"/>
              </a:rPr>
              <a:t> Письмо Министерство образования и науки Российской Федерации от 18.11.2015 г. № 09-3242 «Методические рекомендации по проектированию дополнительных общеразвивающих программ»; </a:t>
            </a:r>
          </a:p>
          <a:p>
            <a:pPr algn="just"/>
            <a:endParaRPr lang="ru-RU" sz="1200" dirty="0" smtClean="0">
              <a:latin typeface="Times New Roman" pitchFamily="18" charset="0"/>
              <a:cs typeface="Times New Roman" pitchFamily="18" charset="0"/>
            </a:endParaRPr>
          </a:p>
          <a:p>
            <a:pPr algn="just">
              <a:buFont typeface="Arial" pitchFamily="34" charset="0"/>
              <a:buChar char="•"/>
            </a:pPr>
            <a:r>
              <a:rPr lang="ru-RU" sz="1200" dirty="0" smtClean="0">
                <a:latin typeface="Times New Roman" pitchFamily="18" charset="0"/>
                <a:cs typeface="Times New Roman" pitchFamily="18" charset="0"/>
              </a:rPr>
              <a:t> Целевая модель развития региональной системы дополнительного образования детей (приказ Министерства просвещения РФ от 3 сентября 2019 г. № 467);</a:t>
            </a:r>
          </a:p>
          <a:p>
            <a:pPr algn="just">
              <a:buFont typeface="Arial" pitchFamily="34" charset="0"/>
              <a:buChar char="•"/>
            </a:pPr>
            <a:r>
              <a:rPr lang="ru-RU" sz="1200" dirty="0" smtClean="0">
                <a:latin typeface="Times New Roman" pitchFamily="18" charset="0"/>
                <a:cs typeface="Times New Roman" pitchFamily="18" charset="0"/>
              </a:rPr>
              <a:t> Стратегия социально-экономического развития Пензенской области до 2035 года;</a:t>
            </a:r>
          </a:p>
          <a:p>
            <a:pPr algn="just"/>
            <a:endParaRPr lang="ru-RU" sz="1200" dirty="0" smtClean="0">
              <a:latin typeface="Times New Roman" pitchFamily="18" charset="0"/>
              <a:cs typeface="Times New Roman" pitchFamily="18" charset="0"/>
            </a:endParaRPr>
          </a:p>
          <a:p>
            <a:pPr algn="just">
              <a:buFont typeface="Arial" pitchFamily="34" charset="0"/>
              <a:buChar char="•"/>
            </a:pPr>
            <a:r>
              <a:rPr lang="ru-RU" sz="1200" dirty="0" smtClean="0">
                <a:latin typeface="Times New Roman" pitchFamily="18" charset="0"/>
                <a:cs typeface="Times New Roman" pitchFamily="18" charset="0"/>
              </a:rPr>
              <a:t> Устав МБОУДО ДШИ г. Пензы им. Ю. Е. </a:t>
            </a:r>
            <a:r>
              <a:rPr lang="ru-RU" sz="1200" dirty="0" err="1" smtClean="0">
                <a:latin typeface="Times New Roman" pitchFamily="18" charset="0"/>
                <a:cs typeface="Times New Roman" pitchFamily="18" charset="0"/>
              </a:rPr>
              <a:t>Яничкина</a:t>
            </a:r>
            <a:r>
              <a:rPr lang="ru-RU" sz="1200" dirty="0" smtClean="0">
                <a:latin typeface="Times New Roman" pitchFamily="18" charset="0"/>
                <a:cs typeface="Times New Roman" pitchFamily="18" charset="0"/>
              </a:rPr>
              <a:t>; </a:t>
            </a:r>
          </a:p>
          <a:p>
            <a:pPr algn="just">
              <a:buFont typeface="Arial" pitchFamily="34" charset="0"/>
              <a:buChar char="•"/>
            </a:pPr>
            <a:r>
              <a:rPr lang="ru-RU" sz="1200" dirty="0" smtClean="0">
                <a:latin typeface="Times New Roman" pitchFamily="18" charset="0"/>
                <a:cs typeface="Times New Roman" pitchFamily="18" charset="0"/>
              </a:rPr>
              <a:t> «Положение о дополнительной общеобразовательной общеразвивающей программе МБОУДО ДШИ г. Пензы им. Ю. Е. </a:t>
            </a:r>
            <a:r>
              <a:rPr lang="ru-RU" sz="1200" dirty="0" err="1" smtClean="0">
                <a:latin typeface="Times New Roman" pitchFamily="18" charset="0"/>
                <a:cs typeface="Times New Roman" pitchFamily="18" charset="0"/>
              </a:rPr>
              <a:t>Яничкина</a:t>
            </a:r>
            <a:r>
              <a:rPr lang="ru-RU" sz="1200" dirty="0" smtClean="0">
                <a:latin typeface="Times New Roman" pitchFamily="18" charset="0"/>
                <a:cs typeface="Times New Roman" pitchFamily="18" charset="0"/>
              </a:rPr>
              <a:t>;</a:t>
            </a:r>
          </a:p>
          <a:p>
            <a:pPr algn="just">
              <a:buFont typeface="Arial" pitchFamily="34" charset="0"/>
              <a:buChar char="•"/>
            </a:pPr>
            <a:r>
              <a:rPr lang="ru-RU" sz="1200" dirty="0" smtClean="0">
                <a:latin typeface="Times New Roman" pitchFamily="18" charset="0"/>
                <a:cs typeface="Times New Roman" pitchFamily="18" charset="0"/>
              </a:rPr>
              <a:t> «Положение о промежуточной аттестации и аттестации по завершению реализации ДООП».</a:t>
            </a:r>
          </a:p>
          <a:p>
            <a:pPr algn="just"/>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161662397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4624"/>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Актуальность</a:t>
            </a:r>
            <a:endParaRPr lang="ru-RU" sz="3100" dirty="0">
              <a:solidFill>
                <a:schemeClr val="tx1">
                  <a:lumMod val="75000"/>
                  <a:lumOff val="25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254191" y="1196752"/>
            <a:ext cx="8784976" cy="1108720"/>
          </a:xfrm>
        </p:spPr>
        <p:txBody>
          <a:bodyPr/>
          <a:lstStyle/>
          <a:p>
            <a:pPr marL="0" indent="0">
              <a:buNone/>
            </a:pPr>
            <a:r>
              <a:rPr lang="ru-RU" sz="2800" dirty="0" smtClean="0">
                <a:solidFill>
                  <a:schemeClr val="tx1">
                    <a:lumMod val="85000"/>
                    <a:lumOff val="15000"/>
                  </a:schemeClr>
                </a:solidFill>
              </a:rPr>
              <a:t> </a:t>
            </a:r>
            <a:r>
              <a:rPr lang="ru-RU" sz="1800" dirty="0" smtClean="0">
                <a:solidFill>
                  <a:schemeClr val="tx1">
                    <a:lumMod val="85000"/>
                    <a:lumOff val="15000"/>
                  </a:schemeClr>
                </a:solidFill>
                <a:latin typeface="Times New Roman" pitchFamily="18" charset="0"/>
                <a:cs typeface="Times New Roman" pitchFamily="18" charset="0"/>
              </a:rPr>
              <a:t>Своевременность</a:t>
            </a:r>
            <a:r>
              <a:rPr lang="ru-RU" sz="1800" dirty="0">
                <a:solidFill>
                  <a:schemeClr val="tx1">
                    <a:lumMod val="85000"/>
                    <a:lumOff val="15000"/>
                  </a:schemeClr>
                </a:solidFill>
                <a:latin typeface="Times New Roman" pitchFamily="18" charset="0"/>
                <a:cs typeface="Times New Roman" pitchFamily="18" charset="0"/>
              </a:rPr>
              <a:t>, современность </a:t>
            </a:r>
            <a:r>
              <a:rPr lang="ru-RU" sz="1800" dirty="0" smtClean="0">
                <a:solidFill>
                  <a:schemeClr val="tx1">
                    <a:lumMod val="85000"/>
                    <a:lumOff val="15000"/>
                  </a:schemeClr>
                </a:solidFill>
                <a:latin typeface="Times New Roman" pitchFamily="18" charset="0"/>
                <a:cs typeface="Times New Roman" pitchFamily="18" charset="0"/>
              </a:rPr>
              <a:t>необходимость, соответствие потребностям времени </a:t>
            </a:r>
            <a:endParaRPr lang="ru-RU" sz="1800" dirty="0">
              <a:solidFill>
                <a:schemeClr val="tx1">
                  <a:lumMod val="85000"/>
                  <a:lumOff val="15000"/>
                </a:schemeClr>
              </a:solidFill>
              <a:latin typeface="Times New Roman" pitchFamily="18" charset="0"/>
              <a:cs typeface="Times New Roman" pitchFamily="18" charset="0"/>
            </a:endParaRPr>
          </a:p>
          <a:p>
            <a:pPr marL="0" indent="0">
              <a:buNone/>
            </a:pPr>
            <a:endParaRPr lang="ru-RU" dirty="0">
              <a:solidFill>
                <a:schemeClr val="tx1">
                  <a:lumMod val="85000"/>
                  <a:lumOff val="15000"/>
                </a:schemeClr>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036518185"/>
              </p:ext>
            </p:extLst>
          </p:nvPr>
        </p:nvGraphicFramePr>
        <p:xfrm>
          <a:off x="251520" y="1988839"/>
          <a:ext cx="3456384" cy="3432140"/>
        </p:xfrm>
        <a:graphic>
          <a:graphicData uri="http://schemas.openxmlformats.org/drawingml/2006/table">
            <a:tbl>
              <a:tblPr firstRow="1" bandRow="1">
                <a:tableStyleId>{8A107856-5554-42FB-B03E-39F5DBC370BA}</a:tableStyleId>
              </a:tblPr>
              <a:tblGrid>
                <a:gridCol w="1728192"/>
                <a:gridCol w="1728192"/>
              </a:tblGrid>
              <a:tr h="780380">
                <a:tc>
                  <a:txBody>
                    <a:bodyPr/>
                    <a:lstStyle/>
                    <a:p>
                      <a:pPr algn="ctr"/>
                      <a:r>
                        <a:rPr lang="ru-RU" sz="1200" b="0" dirty="0" smtClean="0">
                          <a:solidFill>
                            <a:schemeClr val="tx1">
                              <a:lumMod val="85000"/>
                              <a:lumOff val="15000"/>
                            </a:schemeClr>
                          </a:solidFill>
                          <a:latin typeface="Times New Roman" pitchFamily="18" charset="0"/>
                          <a:cs typeface="Times New Roman" pitchFamily="18" charset="0"/>
                        </a:rPr>
                        <a:t>Для реестра </a:t>
                      </a:r>
                      <a:r>
                        <a:rPr lang="ru-RU" sz="1200" b="1" dirty="0" smtClean="0">
                          <a:solidFill>
                            <a:schemeClr val="tx1">
                              <a:lumMod val="85000"/>
                              <a:lumOff val="15000"/>
                            </a:schemeClr>
                          </a:solidFill>
                          <a:latin typeface="Times New Roman" pitchFamily="18" charset="0"/>
                          <a:cs typeface="Times New Roman" pitchFamily="18" charset="0"/>
                        </a:rPr>
                        <a:t>сертифицированных</a:t>
                      </a:r>
                      <a:r>
                        <a:rPr lang="ru-RU" sz="1200" b="0" baseline="0" dirty="0" smtClean="0">
                          <a:solidFill>
                            <a:schemeClr val="tx1">
                              <a:lumMod val="85000"/>
                              <a:lumOff val="15000"/>
                            </a:schemeClr>
                          </a:solidFill>
                          <a:latin typeface="Times New Roman" pitchFamily="18" charset="0"/>
                          <a:cs typeface="Times New Roman" pitchFamily="18" charset="0"/>
                        </a:rPr>
                        <a:t> программ</a:t>
                      </a:r>
                      <a:endParaRPr lang="ru-RU" sz="1200" b="0" dirty="0">
                        <a:solidFill>
                          <a:schemeClr val="tx1">
                            <a:lumMod val="85000"/>
                            <a:lumOff val="15000"/>
                          </a:schemeClr>
                        </a:solidFill>
                        <a:latin typeface="Times New Roman" pitchFamily="18" charset="0"/>
                        <a:cs typeface="Times New Roman" pitchFamily="18" charset="0"/>
                      </a:endParaRPr>
                    </a:p>
                  </a:txBody>
                  <a:tcPr/>
                </a:tc>
                <a:tc>
                  <a:txBody>
                    <a:bodyPr/>
                    <a:lstStyle/>
                    <a:p>
                      <a:pPr algn="ctr"/>
                      <a:r>
                        <a:rPr lang="ru-RU" sz="1200" b="0" dirty="0" smtClean="0">
                          <a:solidFill>
                            <a:schemeClr val="tx1">
                              <a:lumMod val="85000"/>
                              <a:lumOff val="15000"/>
                            </a:schemeClr>
                          </a:solidFill>
                          <a:latin typeface="Times New Roman" pitchFamily="18" charset="0"/>
                          <a:cs typeface="Times New Roman" pitchFamily="18" charset="0"/>
                        </a:rPr>
                        <a:t>Для реестра </a:t>
                      </a:r>
                    </a:p>
                    <a:p>
                      <a:pPr algn="ctr"/>
                      <a:r>
                        <a:rPr lang="ru-RU" sz="1200" b="1" smtClean="0">
                          <a:solidFill>
                            <a:schemeClr val="tx1">
                              <a:lumMod val="85000"/>
                              <a:lumOff val="15000"/>
                            </a:schemeClr>
                          </a:solidFill>
                          <a:latin typeface="Times New Roman" pitchFamily="18" charset="0"/>
                          <a:cs typeface="Times New Roman" pitchFamily="18" charset="0"/>
                        </a:rPr>
                        <a:t>значимых</a:t>
                      </a:r>
                      <a:r>
                        <a:rPr lang="ru-RU" sz="1200" b="0" smtClean="0">
                          <a:solidFill>
                            <a:schemeClr val="tx1">
                              <a:lumMod val="85000"/>
                              <a:lumOff val="15000"/>
                            </a:schemeClr>
                          </a:solidFill>
                          <a:latin typeface="Times New Roman" pitchFamily="18" charset="0"/>
                          <a:cs typeface="Times New Roman" pitchFamily="18" charset="0"/>
                        </a:rPr>
                        <a:t> </a:t>
                      </a:r>
                    </a:p>
                    <a:p>
                      <a:pPr algn="ctr"/>
                      <a:r>
                        <a:rPr lang="ru-RU" sz="1200" b="0" smtClean="0">
                          <a:solidFill>
                            <a:schemeClr val="tx1">
                              <a:lumMod val="85000"/>
                              <a:lumOff val="15000"/>
                            </a:schemeClr>
                          </a:solidFill>
                          <a:latin typeface="Times New Roman" pitchFamily="18" charset="0"/>
                          <a:cs typeface="Times New Roman" pitchFamily="18" charset="0"/>
                        </a:rPr>
                        <a:t>программ</a:t>
                      </a:r>
                      <a:endParaRPr lang="ru-RU" sz="1200" b="0" dirty="0">
                        <a:solidFill>
                          <a:schemeClr val="tx1">
                            <a:lumMod val="85000"/>
                            <a:lumOff val="15000"/>
                          </a:schemeClr>
                        </a:solidFill>
                        <a:latin typeface="Times New Roman" pitchFamily="18" charset="0"/>
                        <a:cs typeface="Times New Roman" pitchFamily="18" charset="0"/>
                      </a:endParaRPr>
                    </a:p>
                  </a:txBody>
                  <a:tcPr/>
                </a:tc>
              </a:tr>
              <a:tr h="370840">
                <a:tc>
                  <a:txBody>
                    <a:bodyPr/>
                    <a:lstStyle/>
                    <a:p>
                      <a:r>
                        <a:rPr lang="ru-RU" sz="1400" dirty="0" smtClean="0">
                          <a:solidFill>
                            <a:schemeClr val="tx1">
                              <a:lumMod val="85000"/>
                              <a:lumOff val="15000"/>
                            </a:schemeClr>
                          </a:solidFill>
                          <a:latin typeface="Times New Roman" pitchFamily="18" charset="0"/>
                          <a:cs typeface="Times New Roman" pitchFamily="18" charset="0"/>
                        </a:rPr>
                        <a:t>Актуальность прописывается на уровне учащегося (исходя из потребностей ребёнка)</a:t>
                      </a:r>
                      <a:endParaRPr lang="ru-RU" sz="1400" dirty="0">
                        <a:solidFill>
                          <a:schemeClr val="tx1">
                            <a:lumMod val="85000"/>
                            <a:lumOff val="15000"/>
                          </a:schemeClr>
                        </a:solidFill>
                        <a:latin typeface="Times New Roman" pitchFamily="18" charset="0"/>
                        <a:cs typeface="Times New Roman" pitchFamily="18" charset="0"/>
                      </a:endParaRPr>
                    </a:p>
                  </a:txBody>
                  <a:tcPr/>
                </a:tc>
                <a:tc>
                  <a:txBody>
                    <a:bodyPr/>
                    <a:lstStyle/>
                    <a:p>
                      <a:r>
                        <a:rPr lang="ru-RU" sz="1400" dirty="0" smtClean="0">
                          <a:solidFill>
                            <a:schemeClr val="tx1">
                              <a:lumMod val="85000"/>
                              <a:lumOff val="15000"/>
                            </a:schemeClr>
                          </a:solidFill>
                          <a:latin typeface="Times New Roman" pitchFamily="18" charset="0"/>
                          <a:cs typeface="Times New Roman" pitchFamily="18" charset="0"/>
                        </a:rPr>
                        <a:t>Актуальность прописывается на уровне: </a:t>
                      </a:r>
                    </a:p>
                    <a:p>
                      <a:r>
                        <a:rPr lang="ru-RU" sz="1400" b="1" dirty="0" smtClean="0">
                          <a:solidFill>
                            <a:schemeClr val="tx1">
                              <a:lumMod val="85000"/>
                              <a:lumOff val="15000"/>
                            </a:schemeClr>
                          </a:solidFill>
                          <a:latin typeface="Times New Roman" pitchFamily="18" charset="0"/>
                          <a:cs typeface="Times New Roman" pitchFamily="18" charset="0"/>
                        </a:rPr>
                        <a:t>1.</a:t>
                      </a:r>
                      <a:r>
                        <a:rPr lang="ru-RU" sz="1400" dirty="0" smtClean="0">
                          <a:solidFill>
                            <a:schemeClr val="tx1">
                              <a:lumMod val="85000"/>
                              <a:lumOff val="15000"/>
                            </a:schemeClr>
                          </a:solidFill>
                          <a:latin typeface="Times New Roman" pitchFamily="18" charset="0"/>
                          <a:cs typeface="Times New Roman" pitchFamily="18" charset="0"/>
                        </a:rPr>
                        <a:t> Учащихся (исходя из потребностей ребёнка) </a:t>
                      </a:r>
                    </a:p>
                    <a:p>
                      <a:r>
                        <a:rPr lang="ru-RU" sz="1400" b="1" dirty="0" smtClean="0">
                          <a:solidFill>
                            <a:schemeClr val="tx1">
                              <a:lumMod val="85000"/>
                              <a:lumOff val="15000"/>
                            </a:schemeClr>
                          </a:solidFill>
                          <a:latin typeface="Times New Roman" pitchFamily="18" charset="0"/>
                          <a:cs typeface="Times New Roman" pitchFamily="18" charset="0"/>
                        </a:rPr>
                        <a:t>2.</a:t>
                      </a:r>
                      <a:r>
                        <a:rPr lang="ru-RU" sz="1400" dirty="0" smtClean="0">
                          <a:solidFill>
                            <a:schemeClr val="tx1">
                              <a:lumMod val="85000"/>
                              <a:lumOff val="15000"/>
                            </a:schemeClr>
                          </a:solidFill>
                          <a:latin typeface="Times New Roman" pitchFamily="18" charset="0"/>
                          <a:cs typeface="Times New Roman" pitchFamily="18" charset="0"/>
                        </a:rPr>
                        <a:t> По заказу муниципалитета и Государства (исходя из потребностей города)</a:t>
                      </a:r>
                      <a:endParaRPr lang="ru-RU" sz="1400" dirty="0">
                        <a:solidFill>
                          <a:schemeClr val="tx1">
                            <a:lumMod val="85000"/>
                            <a:lumOff val="15000"/>
                          </a:schemeClr>
                        </a:solidFill>
                        <a:latin typeface="Times New Roman" pitchFamily="18" charset="0"/>
                        <a:cs typeface="Times New Roman" pitchFamily="18" charset="0"/>
                      </a:endParaRPr>
                    </a:p>
                  </a:txBody>
                  <a:tcPr/>
                </a:tc>
              </a:tr>
            </a:tbl>
          </a:graphicData>
        </a:graphic>
      </p:graphicFrame>
      <p:sp>
        <p:nvSpPr>
          <p:cNvPr id="6" name="TextBox 5"/>
          <p:cNvSpPr txBox="1"/>
          <p:nvPr/>
        </p:nvSpPr>
        <p:spPr>
          <a:xfrm>
            <a:off x="4067944" y="1844824"/>
            <a:ext cx="4683191" cy="427809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solidFill>
                  <a:schemeClr val="tx1">
                    <a:lumMod val="85000"/>
                    <a:lumOff val="15000"/>
                  </a:schemeClr>
                </a:solidFill>
                <a:latin typeface="Times New Roman" pitchFamily="18" charset="0"/>
                <a:cs typeface="Times New Roman" pitchFamily="18" charset="0"/>
              </a:rPr>
              <a:t>Примеры: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Актуальность программы </a:t>
            </a:r>
            <a:r>
              <a:rPr lang="ru-RU" sz="1600" i="1" dirty="0" smtClean="0">
                <a:solidFill>
                  <a:schemeClr val="tx1">
                    <a:lumMod val="85000"/>
                    <a:lumOff val="15000"/>
                  </a:schemeClr>
                </a:solidFill>
                <a:latin typeface="Times New Roman" pitchFamily="18" charset="0"/>
                <a:cs typeface="Times New Roman" pitchFamily="18" charset="0"/>
              </a:rPr>
              <a:t>«…» </a:t>
            </a:r>
            <a:r>
              <a:rPr lang="ru-RU" sz="1600" i="1" dirty="0">
                <a:solidFill>
                  <a:schemeClr val="tx1">
                    <a:lumMod val="85000"/>
                    <a:lumOff val="15000"/>
                  </a:schemeClr>
                </a:solidFill>
                <a:latin typeface="Times New Roman" pitchFamily="18" charset="0"/>
                <a:cs typeface="Times New Roman" pitchFamily="18" charset="0"/>
              </a:rPr>
              <a:t>заключается в том, что …… и благодаря этому ……. .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Помимо этого, актуальность программы обусловлена также тем, </a:t>
            </a:r>
            <a:r>
              <a:rPr lang="ru-RU" sz="1600" i="1" dirty="0" smtClean="0">
                <a:solidFill>
                  <a:schemeClr val="tx1">
                    <a:lumMod val="85000"/>
                    <a:lumOff val="15000"/>
                  </a:schemeClr>
                </a:solidFill>
                <a:latin typeface="Times New Roman" pitchFamily="18" charset="0"/>
                <a:cs typeface="Times New Roman" pitchFamily="18" charset="0"/>
              </a:rPr>
              <a:t>что</a:t>
            </a:r>
            <a:r>
              <a:rPr lang="ru-RU" sz="1600" i="1" dirty="0">
                <a:solidFill>
                  <a:schemeClr val="tx1">
                    <a:lumMod val="85000"/>
                    <a:lumOff val="15000"/>
                  </a:schemeClr>
                </a:solidFill>
                <a:latin typeface="Times New Roman" pitchFamily="18" charset="0"/>
                <a:cs typeface="Times New Roman" pitchFamily="18" charset="0"/>
              </a:rPr>
              <a:t>... </a:t>
            </a:r>
            <a:endParaRPr lang="ru-RU" sz="1600" dirty="0">
              <a:solidFill>
                <a:schemeClr val="tx1">
                  <a:lumMod val="85000"/>
                  <a:lumOff val="15000"/>
                </a:schemeClr>
              </a:solidFill>
              <a:latin typeface="Times New Roman" pitchFamily="18" charset="0"/>
              <a:cs typeface="Times New Roman" pitchFamily="18" charset="0"/>
            </a:endParaRPr>
          </a:p>
          <a:p>
            <a:endParaRPr lang="ru-RU" sz="1600" i="1" dirty="0" smtClean="0">
              <a:solidFill>
                <a:schemeClr val="tx1">
                  <a:lumMod val="85000"/>
                  <a:lumOff val="15000"/>
                </a:schemeClr>
              </a:solidFill>
              <a:latin typeface="Times New Roman" pitchFamily="18" charset="0"/>
              <a:cs typeface="Times New Roman" pitchFamily="18" charset="0"/>
            </a:endParaRPr>
          </a:p>
          <a:p>
            <a:r>
              <a:rPr lang="ru-RU" sz="1600" i="1" dirty="0" smtClean="0">
                <a:solidFill>
                  <a:schemeClr val="tx1">
                    <a:lumMod val="85000"/>
                    <a:lumOff val="15000"/>
                  </a:schemeClr>
                </a:solidFill>
                <a:latin typeface="Times New Roman" pitchFamily="18" charset="0"/>
                <a:cs typeface="Times New Roman" pitchFamily="18" charset="0"/>
              </a:rPr>
              <a:t>Актуальность </a:t>
            </a:r>
            <a:r>
              <a:rPr lang="ru-RU" sz="1600" i="1" dirty="0">
                <a:solidFill>
                  <a:schemeClr val="tx1">
                    <a:lumMod val="85000"/>
                    <a:lumOff val="15000"/>
                  </a:schemeClr>
                </a:solidFill>
                <a:latin typeface="Times New Roman" pitchFamily="18" charset="0"/>
                <a:cs typeface="Times New Roman" pitchFamily="18" charset="0"/>
              </a:rPr>
              <a:t>программы обусловлена тем, что в настоящее время... К числу наиболее актуальных проблем относится</a:t>
            </a:r>
            <a:r>
              <a:rPr lang="ru-RU" sz="1600" i="1" dirty="0" smtClean="0">
                <a:solidFill>
                  <a:schemeClr val="tx1">
                    <a:lumMod val="85000"/>
                    <a:lumOff val="15000"/>
                  </a:schemeClr>
                </a:solidFill>
                <a:latin typeface="Times New Roman" pitchFamily="18" charset="0"/>
                <a:cs typeface="Times New Roman" pitchFamily="18" charset="0"/>
              </a:rPr>
              <a:t>...</a:t>
            </a:r>
            <a:r>
              <a:rPr lang="ru-RU" sz="1600" dirty="0" smtClean="0">
                <a:solidFill>
                  <a:schemeClr val="tx1">
                    <a:lumMod val="85000"/>
                    <a:lumOff val="15000"/>
                  </a:schemeClr>
                </a:solidFill>
                <a:latin typeface="Times New Roman" pitchFamily="18" charset="0"/>
                <a:cs typeface="Times New Roman" pitchFamily="18" charset="0"/>
              </a:rPr>
              <a:t> </a:t>
            </a:r>
            <a:endParaRPr lang="ru-RU" sz="1600" dirty="0">
              <a:solidFill>
                <a:schemeClr val="tx1">
                  <a:lumMod val="85000"/>
                  <a:lumOff val="15000"/>
                </a:schemeClr>
              </a:solidFill>
              <a:latin typeface="Times New Roman" pitchFamily="18" charset="0"/>
              <a:cs typeface="Times New Roman" pitchFamily="18" charset="0"/>
            </a:endParaRPr>
          </a:p>
          <a:p>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Актуальность предлагаемой программы определяется запросом со стороны детей и их родителей на программы </a:t>
            </a:r>
            <a:r>
              <a:rPr lang="ru-RU" sz="1600" i="1" dirty="0" smtClean="0">
                <a:solidFill>
                  <a:schemeClr val="tx1">
                    <a:lumMod val="85000"/>
                    <a:lumOff val="15000"/>
                  </a:schemeClr>
                </a:solidFill>
                <a:latin typeface="Times New Roman" pitchFamily="18" charset="0"/>
                <a:cs typeface="Times New Roman" pitchFamily="18" charset="0"/>
              </a:rPr>
              <a:t>художественной направленности, </a:t>
            </a:r>
            <a:r>
              <a:rPr lang="ru-RU" sz="1600" i="1" dirty="0">
                <a:solidFill>
                  <a:schemeClr val="tx1">
                    <a:lumMod val="85000"/>
                    <a:lumOff val="15000"/>
                  </a:schemeClr>
                </a:solidFill>
                <a:latin typeface="Times New Roman" pitchFamily="18" charset="0"/>
                <a:cs typeface="Times New Roman" pitchFamily="18" charset="0"/>
              </a:rPr>
              <a:t>материально-технические условия для реализации которых имеются только на базе </a:t>
            </a:r>
            <a:r>
              <a:rPr lang="ru-RU" sz="1600" i="1" dirty="0" smtClean="0">
                <a:solidFill>
                  <a:schemeClr val="tx1">
                    <a:lumMod val="85000"/>
                    <a:lumOff val="15000"/>
                  </a:schemeClr>
                </a:solidFill>
                <a:latin typeface="Times New Roman" pitchFamily="18" charset="0"/>
                <a:cs typeface="Times New Roman" pitchFamily="18" charset="0"/>
              </a:rPr>
              <a:t>ДШИ.</a:t>
            </a:r>
          </a:p>
          <a:p>
            <a:r>
              <a:rPr lang="ru-RU" sz="1600" i="1" dirty="0" smtClean="0">
                <a:solidFill>
                  <a:schemeClr val="tx1">
                    <a:lumMod val="85000"/>
                    <a:lumOff val="15000"/>
                  </a:schemeClr>
                </a:solidFill>
                <a:latin typeface="Times New Roman" pitchFamily="18" charset="0"/>
                <a:cs typeface="Times New Roman" pitchFamily="18" charset="0"/>
              </a:rPr>
              <a:t>  </a:t>
            </a:r>
            <a:endParaRPr lang="ru-RU" sz="1600"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244203766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1"/>
            <a:ext cx="8229600" cy="892695"/>
          </a:xfrm>
        </p:spPr>
        <p:txBody>
          <a:bodyPr>
            <a:normAutofit/>
          </a:bodyPr>
          <a:lstStyle/>
          <a:p>
            <a:pPr marL="0" indent="0" algn="just">
              <a:buNone/>
            </a:pPr>
            <a:r>
              <a:rPr lang="ru-RU" sz="1800" dirty="0" smtClean="0">
                <a:solidFill>
                  <a:schemeClr val="tx1">
                    <a:lumMod val="85000"/>
                    <a:lumOff val="15000"/>
                  </a:schemeClr>
                </a:solidFill>
                <a:latin typeface="Times New Roman" pitchFamily="18" charset="0"/>
                <a:cs typeface="Times New Roman" pitchFamily="18" charset="0"/>
              </a:rPr>
              <a:t>      Характерные </a:t>
            </a:r>
            <a:r>
              <a:rPr lang="ru-RU" sz="1800" dirty="0">
                <a:solidFill>
                  <a:schemeClr val="tx1">
                    <a:lumMod val="85000"/>
                    <a:lumOff val="15000"/>
                  </a:schemeClr>
                </a:solidFill>
                <a:latin typeface="Times New Roman" pitchFamily="18" charset="0"/>
                <a:cs typeface="Times New Roman" pitchFamily="18" charset="0"/>
              </a:rPr>
              <a:t>свойства, отличающие программу от других, </a:t>
            </a:r>
            <a:r>
              <a:rPr lang="ru-RU" sz="1800" dirty="0" smtClean="0">
                <a:solidFill>
                  <a:schemeClr val="tx1">
                    <a:lumMod val="85000"/>
                    <a:lumOff val="15000"/>
                  </a:schemeClr>
                </a:solidFill>
                <a:latin typeface="Times New Roman" pitchFamily="18" charset="0"/>
                <a:cs typeface="Times New Roman" pitchFamily="18" charset="0"/>
              </a:rPr>
              <a:t>остальных. Отличительные черты, </a:t>
            </a:r>
            <a:r>
              <a:rPr lang="ru-RU" sz="1800" dirty="0">
                <a:solidFill>
                  <a:schemeClr val="tx1">
                    <a:lumMod val="85000"/>
                    <a:lumOff val="15000"/>
                  </a:schemeClr>
                </a:solidFill>
                <a:latin typeface="Times New Roman" pitchFamily="18" charset="0"/>
                <a:cs typeface="Times New Roman" pitchFamily="18" charset="0"/>
              </a:rPr>
              <a:t>основные идеи, которые придают программе </a:t>
            </a:r>
            <a:r>
              <a:rPr lang="ru-RU" sz="1800" dirty="0" smtClean="0">
                <a:solidFill>
                  <a:schemeClr val="tx1">
                    <a:lumMod val="85000"/>
                    <a:lumOff val="15000"/>
                  </a:schemeClr>
                </a:solidFill>
                <a:latin typeface="Times New Roman" pitchFamily="18" charset="0"/>
                <a:cs typeface="Times New Roman" pitchFamily="18" charset="0"/>
              </a:rPr>
              <a:t>своеобразие. </a:t>
            </a:r>
            <a:endParaRPr lang="ru-RU" sz="1800" dirty="0">
              <a:solidFill>
                <a:schemeClr val="tx1">
                  <a:lumMod val="85000"/>
                  <a:lumOff val="15000"/>
                </a:schemeClr>
              </a:solidFill>
              <a:latin typeface="Times New Roman" pitchFamily="18" charset="0"/>
              <a:cs typeface="Times New Roman" pitchFamily="18" charset="0"/>
            </a:endParaRPr>
          </a:p>
          <a:p>
            <a:pPr marL="0" indent="0">
              <a:buNone/>
            </a:pPr>
            <a:endParaRPr lang="ru-RU" sz="1800" dirty="0">
              <a:solidFill>
                <a:schemeClr val="tx1">
                  <a:lumMod val="85000"/>
                  <a:lumOff val="15000"/>
                </a:schemeClr>
              </a:solidFill>
            </a:endParaRPr>
          </a:p>
        </p:txBody>
      </p:sp>
      <p:sp>
        <p:nvSpPr>
          <p:cNvPr id="4" name="Заголовок 1"/>
          <p:cNvSpPr>
            <a:spLocks noGrp="1"/>
          </p:cNvSpPr>
          <p:nvPr>
            <p:ph type="title"/>
          </p:nvPr>
        </p:nvSpPr>
        <p:spPr>
          <a:xfrm>
            <a:off x="457200" y="274638"/>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Отличительные особенности </a:t>
            </a:r>
            <a:endParaRPr lang="ru-RU" sz="31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611560" y="2420888"/>
            <a:ext cx="7920880" cy="375487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400" b="1" i="1" dirty="0">
                <a:latin typeface="Times New Roman" pitchFamily="18" charset="0"/>
                <a:cs typeface="Times New Roman" pitchFamily="18" charset="0"/>
              </a:rPr>
              <a:t>Примеры: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К отличительным особенностям программы можно отнести …. . </a:t>
            </a:r>
            <a:endParaRPr lang="ru-RU" sz="1400" i="1" dirty="0" smtClean="0">
              <a:latin typeface="Times New Roman" pitchFamily="18" charset="0"/>
              <a:cs typeface="Times New Roman" pitchFamily="18" charset="0"/>
            </a:endParaRPr>
          </a:p>
          <a:p>
            <a:r>
              <a:rPr lang="ru-RU" sz="1400" i="1" dirty="0" smtClean="0">
                <a:latin typeface="Times New Roman" pitchFamily="18" charset="0"/>
                <a:cs typeface="Times New Roman" pitchFamily="18" charset="0"/>
              </a:rPr>
              <a:t>Программа </a:t>
            </a:r>
            <a:r>
              <a:rPr lang="ru-RU" sz="1400" i="1" dirty="0">
                <a:latin typeface="Times New Roman" pitchFamily="18" charset="0"/>
                <a:cs typeface="Times New Roman" pitchFamily="18" charset="0"/>
              </a:rPr>
              <a:t>построена на основе …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Основные идеи программы, отличающие ее от существующих программ, …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Преимущество данной программы выражено в …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Нельзя не упомянуть о том, что в программе затронуты … , раскрыты…, проработаны …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В ходе разработки программы были проанализированы </a:t>
            </a:r>
            <a:r>
              <a:rPr lang="ru-RU" sz="1400" i="1" dirty="0" smtClean="0">
                <a:latin typeface="Times New Roman" pitchFamily="18" charset="0"/>
                <a:cs typeface="Times New Roman" pitchFamily="18" charset="0"/>
              </a:rPr>
              <a:t>материалы дополнительных </a:t>
            </a:r>
            <a:r>
              <a:rPr lang="ru-RU" sz="1400" i="1" dirty="0">
                <a:latin typeface="Times New Roman" pitchFamily="18" charset="0"/>
                <a:cs typeface="Times New Roman" pitchFamily="18" charset="0"/>
              </a:rPr>
              <a:t>общеобразовательных общеразвивающих программ …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Отличительные особенности данной программы от уже существующих в этой области заключаются в том, что... .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Специфика предполагаемой деятельности детей обусловлена... . </a:t>
            </a:r>
            <a:endParaRPr lang="ru-RU" sz="1400" dirty="0">
              <a:latin typeface="Times New Roman" pitchFamily="18" charset="0"/>
              <a:cs typeface="Times New Roman" pitchFamily="18" charset="0"/>
            </a:endParaRPr>
          </a:p>
          <a:p>
            <a:r>
              <a:rPr lang="ru-RU" sz="1400" i="1" dirty="0" smtClean="0">
                <a:latin typeface="Times New Roman" pitchFamily="18" charset="0"/>
                <a:cs typeface="Times New Roman" pitchFamily="18" charset="0"/>
              </a:rPr>
              <a:t>Программа </a:t>
            </a:r>
            <a:r>
              <a:rPr lang="ru-RU" sz="1400" i="1" dirty="0">
                <a:latin typeface="Times New Roman" pitchFamily="18" charset="0"/>
                <a:cs typeface="Times New Roman" pitchFamily="18" charset="0"/>
              </a:rPr>
              <a:t>ориентирована на применение широкого комплекса... </a:t>
            </a:r>
            <a:endParaRPr lang="ru-RU" sz="1400" dirty="0">
              <a:latin typeface="Times New Roman" pitchFamily="18" charset="0"/>
              <a:cs typeface="Times New Roman" pitchFamily="18" charset="0"/>
            </a:endParaRPr>
          </a:p>
          <a:p>
            <a:r>
              <a:rPr lang="ru-RU" sz="1400" i="1" dirty="0" smtClean="0">
                <a:latin typeface="Times New Roman" pitchFamily="18" charset="0"/>
                <a:cs typeface="Times New Roman" pitchFamily="18" charset="0"/>
              </a:rPr>
              <a:t>Все разделы программы </a:t>
            </a:r>
            <a:r>
              <a:rPr lang="ru-RU" sz="1400" i="1" dirty="0">
                <a:latin typeface="Times New Roman" pitchFamily="18" charset="0"/>
                <a:cs typeface="Times New Roman" pitchFamily="18" charset="0"/>
              </a:rPr>
              <a:t>предусматривают не только усвоение теоретических знаний, но и формирование </a:t>
            </a:r>
            <a:r>
              <a:rPr lang="ru-RU" sz="1400" i="1" dirty="0" err="1" smtClean="0">
                <a:latin typeface="Times New Roman" pitchFamily="18" charset="0"/>
                <a:cs typeface="Times New Roman" pitchFamily="18" charset="0"/>
              </a:rPr>
              <a:t>деятельностно</a:t>
            </a:r>
            <a:r>
              <a:rPr lang="ru-RU" sz="1400" i="1" dirty="0" smtClean="0">
                <a:latin typeface="Times New Roman" pitchFamily="18" charset="0"/>
                <a:cs typeface="Times New Roman" pitchFamily="18" charset="0"/>
              </a:rPr>
              <a:t>-практического </a:t>
            </a:r>
            <a:r>
              <a:rPr lang="ru-RU" sz="1400" i="1" dirty="0">
                <a:latin typeface="Times New Roman" pitchFamily="18" charset="0"/>
                <a:cs typeface="Times New Roman" pitchFamily="18" charset="0"/>
              </a:rPr>
              <a:t>опыта. Практические задания способствуют развитию у детей творческих способностей, умению создавать (авторские </a:t>
            </a:r>
            <a:r>
              <a:rPr lang="ru-RU" sz="1400" i="1" dirty="0" smtClean="0">
                <a:latin typeface="Times New Roman" pitchFamily="18" charset="0"/>
                <a:cs typeface="Times New Roman" pitchFamily="18" charset="0"/>
              </a:rPr>
              <a:t>модели).</a:t>
            </a:r>
          </a:p>
          <a:p>
            <a:r>
              <a:rPr lang="ru-RU" sz="1400" i="1" dirty="0" smtClean="0">
                <a:latin typeface="Times New Roman" pitchFamily="18" charset="0"/>
                <a:cs typeface="Times New Roman" pitchFamily="18" charset="0"/>
              </a:rPr>
              <a:t>Для </a:t>
            </a:r>
            <a:r>
              <a:rPr lang="ru-RU" sz="1400" i="1" dirty="0">
                <a:latin typeface="Times New Roman" pitchFamily="18" charset="0"/>
                <a:cs typeface="Times New Roman" pitchFamily="18" charset="0"/>
              </a:rPr>
              <a:t>того чтобы подвести учащихся …. лет, к освоению … , предлагается метод… </a:t>
            </a:r>
            <a:endParaRPr lang="ru-RU" sz="1400" dirty="0">
              <a:latin typeface="Times New Roman" pitchFamily="18" charset="0"/>
              <a:cs typeface="Times New Roman" pitchFamily="18" charset="0"/>
            </a:endParaRPr>
          </a:p>
          <a:p>
            <a:r>
              <a:rPr lang="ru-RU" sz="1400" i="1" dirty="0">
                <a:latin typeface="Times New Roman" pitchFamily="18" charset="0"/>
                <a:cs typeface="Times New Roman" pitchFamily="18" charset="0"/>
              </a:rPr>
              <a:t>Предлагаемая программа является … . Она построена на основе … . </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17961172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484784"/>
            <a:ext cx="8229600" cy="1296144"/>
          </a:xfrm>
        </p:spPr>
        <p:txBody>
          <a:bodyPr>
            <a:normAutofit/>
          </a:bodyPr>
          <a:lstStyle/>
          <a:p>
            <a:pPr marL="0" indent="0" algn="just">
              <a:buNone/>
            </a:pPr>
            <a:r>
              <a:rPr lang="ru-RU" sz="2400" dirty="0" smtClean="0">
                <a:solidFill>
                  <a:schemeClr val="tx1">
                    <a:lumMod val="85000"/>
                    <a:lumOff val="15000"/>
                  </a:schemeClr>
                </a:solidFill>
              </a:rPr>
              <a:t>      </a:t>
            </a:r>
            <a:r>
              <a:rPr lang="ru-RU" sz="1600" dirty="0" smtClean="0">
                <a:solidFill>
                  <a:schemeClr val="tx1">
                    <a:lumMod val="85000"/>
                    <a:lumOff val="15000"/>
                  </a:schemeClr>
                </a:solidFill>
                <a:latin typeface="Times New Roman" pitchFamily="18" charset="0"/>
                <a:cs typeface="Times New Roman" pitchFamily="18" charset="0"/>
              </a:rPr>
              <a:t>Краткая характеристика обучающихся по программе, возрастные особенности, иные медико-психолого-педагогические характеристики. Примерный </a:t>
            </a:r>
            <a:r>
              <a:rPr lang="ru-RU" sz="1600" dirty="0">
                <a:solidFill>
                  <a:schemeClr val="tx1">
                    <a:lumMod val="85000"/>
                    <a:lumOff val="15000"/>
                  </a:schemeClr>
                </a:solidFill>
                <a:latin typeface="Times New Roman" pitchFamily="18" charset="0"/>
                <a:cs typeface="Times New Roman" pitchFamily="18" charset="0"/>
              </a:rPr>
              <a:t>портрет обучающегося, для которого будет актуальным обучение по данной </a:t>
            </a:r>
            <a:r>
              <a:rPr lang="ru-RU" sz="1600" dirty="0" smtClean="0">
                <a:solidFill>
                  <a:schemeClr val="tx1">
                    <a:lumMod val="85000"/>
                    <a:lumOff val="15000"/>
                  </a:schemeClr>
                </a:solidFill>
                <a:latin typeface="Times New Roman" pitchFamily="18" charset="0"/>
                <a:cs typeface="Times New Roman" pitchFamily="18" charset="0"/>
              </a:rPr>
              <a:t>программе. </a:t>
            </a:r>
            <a:endParaRPr lang="ru-RU" sz="1600" dirty="0">
              <a:solidFill>
                <a:schemeClr val="tx1">
                  <a:lumMod val="85000"/>
                  <a:lumOff val="15000"/>
                </a:schemeClr>
              </a:solidFill>
              <a:latin typeface="Times New Roman" pitchFamily="18" charset="0"/>
              <a:cs typeface="Times New Roman" pitchFamily="18" charset="0"/>
            </a:endParaRPr>
          </a:p>
          <a:p>
            <a:pPr algn="just"/>
            <a:endParaRPr lang="ru-RU" dirty="0">
              <a:solidFill>
                <a:schemeClr val="tx1">
                  <a:lumMod val="85000"/>
                  <a:lumOff val="15000"/>
                </a:schemeClr>
              </a:solidFill>
            </a:endParaRPr>
          </a:p>
        </p:txBody>
      </p:sp>
      <p:sp>
        <p:nvSpPr>
          <p:cNvPr id="4" name="Заголовок 1"/>
          <p:cNvSpPr>
            <a:spLocks noGrp="1"/>
          </p:cNvSpPr>
          <p:nvPr>
            <p:ph type="title"/>
          </p:nvPr>
        </p:nvSpPr>
        <p:spPr>
          <a:xfrm>
            <a:off x="457200" y="274638"/>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Адресат программы</a:t>
            </a:r>
            <a:endParaRPr lang="ru-RU" sz="3100" dirty="0">
              <a:solidFill>
                <a:schemeClr val="tx1">
                  <a:lumMod val="75000"/>
                  <a:lumOff val="25000"/>
                </a:schemeClr>
              </a:solidFill>
              <a:latin typeface="Times New Roman" pitchFamily="18" charset="0"/>
              <a:cs typeface="Times New Roman" pitchFamily="18" charset="0"/>
            </a:endParaRPr>
          </a:p>
        </p:txBody>
      </p:sp>
      <p:sp>
        <p:nvSpPr>
          <p:cNvPr id="6" name="TextBox 5"/>
          <p:cNvSpPr txBox="1"/>
          <p:nvPr/>
        </p:nvSpPr>
        <p:spPr>
          <a:xfrm>
            <a:off x="683568" y="2572725"/>
            <a:ext cx="7776864"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a:solidFill>
                  <a:schemeClr val="tx1">
                    <a:lumMod val="85000"/>
                    <a:lumOff val="15000"/>
                  </a:schemeClr>
                </a:solidFill>
                <a:latin typeface="Times New Roman" pitchFamily="18" charset="0"/>
                <a:cs typeface="Times New Roman" pitchFamily="18" charset="0"/>
              </a:rPr>
              <a:t>Примеры: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Программа адресована детям </a:t>
            </a:r>
            <a:r>
              <a:rPr lang="ru-RU" sz="1600" i="1" dirty="0" smtClean="0">
                <a:solidFill>
                  <a:schemeClr val="tx1">
                    <a:lumMod val="85000"/>
                    <a:lumOff val="15000"/>
                  </a:schemeClr>
                </a:solidFill>
                <a:latin typeface="Times New Roman" pitchFamily="18" charset="0"/>
                <a:cs typeface="Times New Roman" pitchFamily="18" charset="0"/>
              </a:rPr>
              <a:t>от .. </a:t>
            </a:r>
            <a:r>
              <a:rPr lang="ru-RU" sz="1600" i="1" dirty="0">
                <a:solidFill>
                  <a:schemeClr val="tx1">
                    <a:lumMod val="85000"/>
                    <a:lumOff val="15000"/>
                  </a:schemeClr>
                </a:solidFill>
                <a:latin typeface="Times New Roman" pitchFamily="18" charset="0"/>
                <a:cs typeface="Times New Roman" pitchFamily="18" charset="0"/>
              </a:rPr>
              <a:t>д</a:t>
            </a:r>
            <a:r>
              <a:rPr lang="ru-RU" sz="1600" i="1" dirty="0" smtClean="0">
                <a:solidFill>
                  <a:schemeClr val="tx1">
                    <a:lumMod val="85000"/>
                    <a:lumOff val="15000"/>
                  </a:schemeClr>
                </a:solidFill>
                <a:latin typeface="Times New Roman" pitchFamily="18" charset="0"/>
                <a:cs typeface="Times New Roman" pitchFamily="18" charset="0"/>
              </a:rPr>
              <a:t>о.. </a:t>
            </a:r>
            <a:r>
              <a:rPr lang="ru-RU" sz="1600" i="1" dirty="0">
                <a:solidFill>
                  <a:schemeClr val="tx1">
                    <a:lumMod val="85000"/>
                    <a:lumOff val="15000"/>
                  </a:schemeClr>
                </a:solidFill>
                <a:latin typeface="Times New Roman" pitchFamily="18" charset="0"/>
                <a:cs typeface="Times New Roman" pitchFamily="18" charset="0"/>
              </a:rPr>
              <a:t>лет.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smtClean="0">
                <a:solidFill>
                  <a:schemeClr val="tx1">
                    <a:lumMod val="85000"/>
                    <a:lumOff val="15000"/>
                  </a:schemeClr>
                </a:solidFill>
                <a:latin typeface="Times New Roman" pitchFamily="18" charset="0"/>
                <a:cs typeface="Times New Roman" pitchFamily="18" charset="0"/>
              </a:rPr>
              <a:t>Дети .. </a:t>
            </a:r>
            <a:r>
              <a:rPr lang="ru-RU" sz="1600" i="1" dirty="0">
                <a:solidFill>
                  <a:schemeClr val="tx1">
                    <a:lumMod val="85000"/>
                    <a:lumOff val="15000"/>
                  </a:schemeClr>
                </a:solidFill>
                <a:latin typeface="Times New Roman" pitchFamily="18" charset="0"/>
                <a:cs typeface="Times New Roman" pitchFamily="18" charset="0"/>
              </a:rPr>
              <a:t>лет способны на (каком?) уровне выполнять предлагаемые задания...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Программа адресована детям (подросткам, девочкам, мальчикам) </a:t>
            </a:r>
            <a:r>
              <a:rPr lang="ru-RU" sz="1600" dirty="0" smtClean="0">
                <a:solidFill>
                  <a:schemeClr val="tx1">
                    <a:lumMod val="85000"/>
                    <a:lumOff val="15000"/>
                  </a:schemeClr>
                </a:solidFill>
                <a:latin typeface="Times New Roman" pitchFamily="18" charset="0"/>
                <a:cs typeface="Times New Roman" pitchFamily="18" charset="0"/>
              </a:rPr>
              <a:t>… </a:t>
            </a:r>
            <a:r>
              <a:rPr lang="ru-RU" sz="1600" i="1" dirty="0" smtClean="0">
                <a:solidFill>
                  <a:schemeClr val="tx1">
                    <a:lumMod val="85000"/>
                    <a:lumOff val="15000"/>
                  </a:schemeClr>
                </a:solidFill>
                <a:latin typeface="Times New Roman" pitchFamily="18" charset="0"/>
                <a:cs typeface="Times New Roman" pitchFamily="18" charset="0"/>
              </a:rPr>
              <a:t>лет</a:t>
            </a:r>
            <a:r>
              <a:rPr lang="ru-RU" sz="1600" i="1" dirty="0">
                <a:solidFill>
                  <a:schemeClr val="tx1">
                    <a:lumMod val="85000"/>
                    <a:lumOff val="15000"/>
                  </a:schemeClr>
                </a:solidFill>
                <a:latin typeface="Times New Roman" pitchFamily="18" charset="0"/>
                <a:cs typeface="Times New Roman" pitchFamily="18" charset="0"/>
              </a:rPr>
              <a:t>. </a:t>
            </a:r>
            <a:endParaRPr lang="ru-RU" sz="1600"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Программа особенно будет интересна и полезна тем, кто… . </a:t>
            </a:r>
            <a:endParaRPr lang="ru-RU" sz="1600" i="1" dirty="0" smtClean="0">
              <a:solidFill>
                <a:schemeClr val="tx1">
                  <a:lumMod val="85000"/>
                  <a:lumOff val="15000"/>
                </a:schemeClr>
              </a:solidFill>
              <a:latin typeface="Times New Roman" pitchFamily="18" charset="0"/>
              <a:cs typeface="Times New Roman" pitchFamily="18" charset="0"/>
            </a:endParaRPr>
          </a:p>
          <a:p>
            <a:endParaRPr lang="ru-RU" sz="1600" dirty="0">
              <a:solidFill>
                <a:schemeClr val="tx1">
                  <a:lumMod val="85000"/>
                  <a:lumOff val="15000"/>
                </a:schemeClr>
              </a:solidFill>
              <a:latin typeface="Times New Roman" pitchFamily="18" charset="0"/>
              <a:cs typeface="Times New Roman" pitchFamily="18" charset="0"/>
            </a:endParaRPr>
          </a:p>
          <a:p>
            <a:r>
              <a:rPr lang="ru-RU" sz="1600" b="1" i="1" dirty="0">
                <a:solidFill>
                  <a:schemeClr val="tx1">
                    <a:lumMod val="85000"/>
                    <a:lumOff val="15000"/>
                  </a:schemeClr>
                </a:solidFill>
                <a:latin typeface="Times New Roman" pitchFamily="18" charset="0"/>
                <a:cs typeface="Times New Roman" pitchFamily="18" charset="0"/>
              </a:rPr>
              <a:t>Условия набора </a:t>
            </a:r>
            <a:r>
              <a:rPr lang="ru-RU" sz="1600" b="1" i="1" dirty="0" smtClean="0">
                <a:solidFill>
                  <a:schemeClr val="tx1">
                    <a:lumMod val="85000"/>
                    <a:lumOff val="15000"/>
                  </a:schemeClr>
                </a:solidFill>
                <a:latin typeface="Times New Roman" pitchFamily="18" charset="0"/>
                <a:cs typeface="Times New Roman" pitchFamily="18" charset="0"/>
              </a:rPr>
              <a:t>учащихся </a:t>
            </a:r>
            <a:endParaRPr lang="ru-RU" sz="1600" b="1" i="1" dirty="0">
              <a:solidFill>
                <a:schemeClr val="tx1">
                  <a:lumMod val="85000"/>
                  <a:lumOff val="15000"/>
                </a:schemeClr>
              </a:solidFill>
              <a:latin typeface="Times New Roman" pitchFamily="18" charset="0"/>
              <a:cs typeface="Times New Roman" pitchFamily="18" charset="0"/>
            </a:endParaRPr>
          </a:p>
          <a:p>
            <a:r>
              <a:rPr lang="ru-RU" sz="1600" i="1" dirty="0">
                <a:solidFill>
                  <a:schemeClr val="tx1">
                    <a:lumMod val="85000"/>
                    <a:lumOff val="15000"/>
                  </a:schemeClr>
                </a:solidFill>
                <a:latin typeface="Times New Roman" pitchFamily="18" charset="0"/>
                <a:cs typeface="Times New Roman" pitchFamily="18" charset="0"/>
              </a:rPr>
              <a:t>Для обучения принимаются все желающие; </a:t>
            </a:r>
            <a:endParaRPr lang="ru-RU" sz="1600" i="1" dirty="0" smtClean="0">
              <a:solidFill>
                <a:schemeClr val="tx1">
                  <a:lumMod val="85000"/>
                  <a:lumOff val="15000"/>
                </a:schemeClr>
              </a:solidFill>
              <a:latin typeface="Times New Roman" pitchFamily="18" charset="0"/>
              <a:cs typeface="Times New Roman" pitchFamily="18" charset="0"/>
            </a:endParaRPr>
          </a:p>
          <a:p>
            <a:r>
              <a:rPr lang="ru-RU" sz="1600" i="1" dirty="0" smtClean="0">
                <a:solidFill>
                  <a:schemeClr val="tx1">
                    <a:lumMod val="85000"/>
                    <a:lumOff val="15000"/>
                  </a:schemeClr>
                </a:solidFill>
                <a:latin typeface="Times New Roman" pitchFamily="18" charset="0"/>
                <a:cs typeface="Times New Roman" pitchFamily="18" charset="0"/>
              </a:rPr>
              <a:t>Принимаются </a:t>
            </a:r>
            <a:r>
              <a:rPr lang="ru-RU" sz="1600" i="1" dirty="0">
                <a:solidFill>
                  <a:schemeClr val="tx1">
                    <a:lumMod val="85000"/>
                    <a:lumOff val="15000"/>
                  </a:schemeClr>
                </a:solidFill>
                <a:latin typeface="Times New Roman" pitchFamily="18" charset="0"/>
                <a:cs typeface="Times New Roman" pitchFamily="18" charset="0"/>
              </a:rPr>
              <a:t>дети, </a:t>
            </a:r>
            <a:r>
              <a:rPr lang="ru-RU" sz="1600" i="1" dirty="0" smtClean="0">
                <a:solidFill>
                  <a:schemeClr val="tx1">
                    <a:lumMod val="85000"/>
                    <a:lumOff val="15000"/>
                  </a:schemeClr>
                </a:solidFill>
                <a:latin typeface="Times New Roman" pitchFamily="18" charset="0"/>
                <a:cs typeface="Times New Roman" pitchFamily="18" charset="0"/>
              </a:rPr>
              <a:t>имеющие </a:t>
            </a:r>
            <a:r>
              <a:rPr lang="ru-RU" sz="1600" i="1" dirty="0">
                <a:solidFill>
                  <a:schemeClr val="tx1">
                    <a:lumMod val="85000"/>
                    <a:lumOff val="15000"/>
                  </a:schemeClr>
                </a:solidFill>
                <a:latin typeface="Times New Roman" pitchFamily="18" charset="0"/>
                <a:cs typeface="Times New Roman" pitchFamily="18" charset="0"/>
              </a:rPr>
              <a:t>медицинское заключение (для программ физкультурно-спортивной </a:t>
            </a:r>
            <a:r>
              <a:rPr lang="ru-RU" sz="1600" i="1" dirty="0" smtClean="0">
                <a:solidFill>
                  <a:schemeClr val="tx1">
                    <a:lumMod val="85000"/>
                    <a:lumOff val="15000"/>
                  </a:schemeClr>
                </a:solidFill>
                <a:latin typeface="Times New Roman" pitchFamily="18" charset="0"/>
                <a:cs typeface="Times New Roman" pitchFamily="18" charset="0"/>
              </a:rPr>
              <a:t>направленности, хореография, цирковое искусство и т.д.); </a:t>
            </a:r>
          </a:p>
          <a:p>
            <a:endParaRPr lang="ru-RU" sz="1600" i="1" dirty="0" smtClean="0">
              <a:solidFill>
                <a:schemeClr val="tx1">
                  <a:lumMod val="85000"/>
                  <a:lumOff val="15000"/>
                </a:schemeClr>
              </a:solidFill>
              <a:latin typeface="Times New Roman" pitchFamily="18" charset="0"/>
              <a:cs typeface="Times New Roman" pitchFamily="18" charset="0"/>
            </a:endParaRPr>
          </a:p>
          <a:p>
            <a:r>
              <a:rPr lang="ru-RU" sz="1600" b="1" i="1" dirty="0" smtClean="0">
                <a:solidFill>
                  <a:schemeClr val="tx1">
                    <a:lumMod val="85000"/>
                    <a:lumOff val="15000"/>
                  </a:schemeClr>
                </a:solidFill>
                <a:latin typeface="Times New Roman" pitchFamily="18" charset="0"/>
                <a:cs typeface="Times New Roman" pitchFamily="18" charset="0"/>
              </a:rPr>
              <a:t>Входная диагностика</a:t>
            </a:r>
            <a:r>
              <a:rPr lang="ru-RU" sz="1600" i="1" dirty="0" smtClean="0">
                <a:solidFill>
                  <a:schemeClr val="tx1">
                    <a:lumMod val="85000"/>
                    <a:lumOff val="15000"/>
                  </a:schemeClr>
                </a:solidFill>
                <a:latin typeface="Times New Roman" pitchFamily="18" charset="0"/>
                <a:cs typeface="Times New Roman" pitchFamily="18" charset="0"/>
              </a:rPr>
              <a:t> для зачисления на программу со 2-го и последующих лет  существует </a:t>
            </a:r>
            <a:r>
              <a:rPr lang="ru-RU" sz="1600" i="1" dirty="0">
                <a:solidFill>
                  <a:schemeClr val="tx1">
                    <a:lumMod val="85000"/>
                    <a:lumOff val="15000"/>
                  </a:schemeClr>
                </a:solidFill>
                <a:latin typeface="Times New Roman" pitchFamily="18" charset="0"/>
                <a:cs typeface="Times New Roman" pitchFamily="18" charset="0"/>
              </a:rPr>
              <a:t>отбор на основании прослушивания, </a:t>
            </a:r>
            <a:r>
              <a:rPr lang="ru-RU" sz="1600" i="1" dirty="0" smtClean="0">
                <a:solidFill>
                  <a:schemeClr val="tx1">
                    <a:lumMod val="85000"/>
                    <a:lumOff val="15000"/>
                  </a:schemeClr>
                </a:solidFill>
                <a:latin typeface="Times New Roman" pitchFamily="18" charset="0"/>
                <a:cs typeface="Times New Roman" pitchFamily="18" charset="0"/>
              </a:rPr>
              <a:t>тестирования</a:t>
            </a:r>
            <a:r>
              <a:rPr lang="ru-RU" sz="1600" i="1" dirty="0">
                <a:solidFill>
                  <a:schemeClr val="tx1">
                    <a:lumMod val="85000"/>
                    <a:lumOff val="15000"/>
                  </a:schemeClr>
                </a:solidFill>
                <a:latin typeface="Times New Roman" pitchFamily="18" charset="0"/>
                <a:cs typeface="Times New Roman" pitchFamily="18" charset="0"/>
              </a:rPr>
              <a:t>, просмотра работ, наличия базовых знаний в области и т.д. </a:t>
            </a:r>
            <a:endParaRPr lang="ru-RU" sz="1600" dirty="0">
              <a:solidFill>
                <a:schemeClr val="tx1">
                  <a:lumMod val="85000"/>
                  <a:lumOff val="15000"/>
                </a:schemeClr>
              </a:solidFill>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80629258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484784"/>
            <a:ext cx="8229600" cy="2116831"/>
          </a:xfrm>
        </p:spPr>
        <p:txBody>
          <a:bodyPr>
            <a:normAutofit/>
          </a:bodyPr>
          <a:lstStyle/>
          <a:p>
            <a:pPr marL="0" indent="0" algn="just">
              <a:buNone/>
            </a:pPr>
            <a:r>
              <a:rPr lang="ru-RU" sz="2800" dirty="0" smtClean="0">
                <a:solidFill>
                  <a:schemeClr val="tx1">
                    <a:lumMod val="85000"/>
                    <a:lumOff val="15000"/>
                  </a:schemeClr>
                </a:solidFill>
                <a:latin typeface="Times New Roman" pitchFamily="18" charset="0"/>
                <a:cs typeface="Times New Roman" pitchFamily="18" charset="0"/>
              </a:rPr>
              <a:t>      </a:t>
            </a:r>
            <a:r>
              <a:rPr lang="ru-RU" sz="2000" dirty="0" smtClean="0">
                <a:solidFill>
                  <a:schemeClr val="tx1">
                    <a:lumMod val="85000"/>
                    <a:lumOff val="15000"/>
                  </a:schemeClr>
                </a:solidFill>
                <a:latin typeface="Times New Roman" pitchFamily="18" charset="0"/>
                <a:cs typeface="Times New Roman" pitchFamily="18" charset="0"/>
              </a:rPr>
              <a:t>Общее </a:t>
            </a:r>
            <a:r>
              <a:rPr lang="ru-RU" sz="2000" dirty="0">
                <a:solidFill>
                  <a:schemeClr val="tx1">
                    <a:lumMod val="85000"/>
                    <a:lumOff val="15000"/>
                  </a:schemeClr>
                </a:solidFill>
                <a:latin typeface="Times New Roman" pitchFamily="18" charset="0"/>
                <a:cs typeface="Times New Roman" pitchFamily="18" charset="0"/>
              </a:rPr>
              <a:t>количество учебных </a:t>
            </a:r>
            <a:r>
              <a:rPr lang="ru-RU" sz="2000" dirty="0" smtClean="0">
                <a:solidFill>
                  <a:schemeClr val="tx1">
                    <a:lumMod val="85000"/>
                    <a:lumOff val="15000"/>
                  </a:schemeClr>
                </a:solidFill>
                <a:latin typeface="Times New Roman" pitchFamily="18" charset="0"/>
                <a:cs typeface="Times New Roman" pitchFamily="18" charset="0"/>
              </a:rPr>
              <a:t>часов, запланированных </a:t>
            </a:r>
            <a:r>
              <a:rPr lang="ru-RU" sz="2000" dirty="0">
                <a:solidFill>
                  <a:schemeClr val="tx1">
                    <a:lumMod val="85000"/>
                    <a:lumOff val="15000"/>
                  </a:schemeClr>
                </a:solidFill>
                <a:latin typeface="Times New Roman" pitchFamily="18" charset="0"/>
                <a:cs typeface="Times New Roman" pitchFamily="18" charset="0"/>
              </a:rPr>
              <a:t>на весь период обучения, необходимых для освоения программы; </a:t>
            </a:r>
            <a:r>
              <a:rPr lang="ru-RU" sz="2000" dirty="0" smtClean="0">
                <a:solidFill>
                  <a:schemeClr val="tx1">
                    <a:lumMod val="85000"/>
                    <a:lumOff val="15000"/>
                  </a:schemeClr>
                </a:solidFill>
                <a:latin typeface="Times New Roman" pitchFamily="18" charset="0"/>
                <a:cs typeface="Times New Roman" pitchFamily="18" charset="0"/>
              </a:rPr>
              <a:t>определяется содержанием и прогнозируемыми результатами программы; характеризуется продолжительностью программы (количество лет, необходимых для её освоения)</a:t>
            </a:r>
            <a:endParaRPr lang="ru-RU" sz="2000" dirty="0">
              <a:solidFill>
                <a:schemeClr val="tx1">
                  <a:lumMod val="85000"/>
                  <a:lumOff val="15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457200" y="274638"/>
            <a:ext cx="8229600" cy="1143000"/>
          </a:xfrm>
        </p:spPr>
        <p:txBody>
          <a:bodyPr>
            <a:normAutofit fontScale="90000"/>
          </a:bodyPr>
          <a:lstStyle/>
          <a:p>
            <a:r>
              <a:rPr lang="ru-RU" sz="4000" dirty="0" smtClean="0">
                <a:solidFill>
                  <a:schemeClr val="tx1">
                    <a:lumMod val="75000"/>
                    <a:lumOff val="25000"/>
                  </a:schemeClr>
                </a:solidFill>
                <a:latin typeface="Times New Roman" pitchFamily="18" charset="0"/>
                <a:cs typeface="Times New Roman" pitchFamily="18" charset="0"/>
              </a:rPr>
              <a:t>Пояснительная записка</a:t>
            </a:r>
            <a:br>
              <a:rPr lang="ru-RU" sz="4000" dirty="0" smtClean="0">
                <a:solidFill>
                  <a:schemeClr val="tx1">
                    <a:lumMod val="75000"/>
                    <a:lumOff val="25000"/>
                  </a:schemeClr>
                </a:solidFill>
                <a:latin typeface="Times New Roman" pitchFamily="18" charset="0"/>
                <a:cs typeface="Times New Roman" pitchFamily="18" charset="0"/>
              </a:rPr>
            </a:br>
            <a:r>
              <a:rPr lang="ru-RU" sz="3100" dirty="0" smtClean="0">
                <a:solidFill>
                  <a:schemeClr val="tx1">
                    <a:lumMod val="75000"/>
                    <a:lumOff val="25000"/>
                  </a:schemeClr>
                </a:solidFill>
                <a:latin typeface="Times New Roman" pitchFamily="18" charset="0"/>
                <a:cs typeface="Times New Roman" pitchFamily="18" charset="0"/>
              </a:rPr>
              <a:t>Объём и сроки освоения программы</a:t>
            </a:r>
            <a:endParaRPr lang="ru-RU" sz="3100" dirty="0">
              <a:solidFill>
                <a:schemeClr val="tx1">
                  <a:lumMod val="75000"/>
                  <a:lumOff val="25000"/>
                </a:schemeClr>
              </a:solidFill>
              <a:latin typeface="Times New Roman" pitchFamily="18" charset="0"/>
              <a:cs typeface="Times New Roman" pitchFamily="18" charset="0"/>
            </a:endParaRPr>
          </a:p>
        </p:txBody>
      </p:sp>
      <p:sp>
        <p:nvSpPr>
          <p:cNvPr id="5" name="TextBox 4"/>
          <p:cNvSpPr txBox="1"/>
          <p:nvPr/>
        </p:nvSpPr>
        <p:spPr>
          <a:xfrm>
            <a:off x="714348" y="3356992"/>
            <a:ext cx="7632848" cy="304698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b="1" i="1" dirty="0" smtClean="0">
                <a:solidFill>
                  <a:schemeClr val="tx1">
                    <a:lumMod val="85000"/>
                    <a:lumOff val="15000"/>
                  </a:schemeClr>
                </a:solidFill>
                <a:latin typeface="Times New Roman" pitchFamily="18" charset="0"/>
                <a:cs typeface="Times New Roman" pitchFamily="18" charset="0"/>
              </a:rPr>
              <a:t>Пример:</a:t>
            </a:r>
          </a:p>
          <a:p>
            <a:pPr algn="just"/>
            <a:r>
              <a:rPr lang="ru-RU" sz="1600" i="1" dirty="0">
                <a:solidFill>
                  <a:schemeClr val="tx1">
                    <a:lumMod val="85000"/>
                    <a:lumOff val="15000"/>
                  </a:schemeClr>
                </a:solidFill>
                <a:latin typeface="Times New Roman" pitchFamily="18" charset="0"/>
                <a:cs typeface="Times New Roman" pitchFamily="18" charset="0"/>
              </a:rPr>
              <a:t>Программа рассчитана на </a:t>
            </a:r>
            <a:r>
              <a:rPr lang="ru-RU" sz="1600" b="1" i="1" dirty="0">
                <a:solidFill>
                  <a:schemeClr val="tx1">
                    <a:lumMod val="85000"/>
                    <a:lumOff val="15000"/>
                  </a:schemeClr>
                </a:solidFill>
                <a:latin typeface="Times New Roman" pitchFamily="18" charset="0"/>
                <a:cs typeface="Times New Roman" pitchFamily="18" charset="0"/>
              </a:rPr>
              <a:t>5 лет</a:t>
            </a:r>
            <a:r>
              <a:rPr lang="ru-RU" sz="1600" i="1" dirty="0">
                <a:solidFill>
                  <a:schemeClr val="tx1">
                    <a:lumMod val="85000"/>
                    <a:lumOff val="15000"/>
                  </a:schemeClr>
                </a:solidFill>
                <a:latin typeface="Times New Roman" pitchFamily="18" charset="0"/>
                <a:cs typeface="Times New Roman" pitchFamily="18" charset="0"/>
              </a:rPr>
              <a:t> обучения </a:t>
            </a:r>
            <a:r>
              <a:rPr lang="ru-RU" sz="1600" i="1" dirty="0" smtClean="0">
                <a:solidFill>
                  <a:schemeClr val="tx1">
                    <a:lumMod val="85000"/>
                    <a:lumOff val="15000"/>
                  </a:schemeClr>
                </a:solidFill>
                <a:latin typeface="Times New Roman" pitchFamily="18" charset="0"/>
                <a:cs typeface="Times New Roman" pitchFamily="18" charset="0"/>
              </a:rPr>
              <a:t>(936 </a:t>
            </a:r>
            <a:r>
              <a:rPr lang="ru-RU" sz="1600" i="1" dirty="0">
                <a:solidFill>
                  <a:schemeClr val="tx1">
                    <a:lumMod val="85000"/>
                    <a:lumOff val="15000"/>
                  </a:schemeClr>
                </a:solidFill>
                <a:latin typeface="Times New Roman" pitchFamily="18" charset="0"/>
                <a:cs typeface="Times New Roman" pitchFamily="18" charset="0"/>
              </a:rPr>
              <a:t>учебных </a:t>
            </a:r>
            <a:r>
              <a:rPr lang="ru-RU" sz="1600" i="1" dirty="0" smtClean="0">
                <a:solidFill>
                  <a:schemeClr val="tx1">
                    <a:lumMod val="85000"/>
                    <a:lumOff val="15000"/>
                  </a:schemeClr>
                </a:solidFill>
                <a:latin typeface="Times New Roman" pitchFamily="18" charset="0"/>
                <a:cs typeface="Times New Roman" pitchFamily="18" charset="0"/>
              </a:rPr>
              <a:t>часа) </a:t>
            </a:r>
            <a:r>
              <a:rPr lang="ru-RU" sz="1600" i="1" dirty="0">
                <a:solidFill>
                  <a:schemeClr val="tx1">
                    <a:lumMod val="85000"/>
                    <a:lumOff val="15000"/>
                  </a:schemeClr>
                </a:solidFill>
                <a:latin typeface="Times New Roman" pitchFamily="18" charset="0"/>
                <a:cs typeface="Times New Roman" pitchFamily="18" charset="0"/>
              </a:rPr>
              <a:t>и реализуется в течение всего календарного года, включая каникулярное время. При наличии отставания, программа может быть реализована в полном объеме за счет укрупнения дидактических единиц. </a:t>
            </a:r>
          </a:p>
          <a:p>
            <a:endParaRPr lang="ru-RU" sz="1600" b="1" i="1" dirty="0" smtClean="0">
              <a:solidFill>
                <a:schemeClr val="tx1">
                  <a:lumMod val="85000"/>
                  <a:lumOff val="15000"/>
                </a:schemeClr>
              </a:solidFill>
              <a:latin typeface="Times New Roman" pitchFamily="18" charset="0"/>
              <a:cs typeface="Times New Roman" pitchFamily="18" charset="0"/>
            </a:endParaRPr>
          </a:p>
          <a:p>
            <a:r>
              <a:rPr lang="ru-RU" sz="1600" b="1" i="1" dirty="0" smtClean="0">
                <a:solidFill>
                  <a:schemeClr val="tx1">
                    <a:lumMod val="85000"/>
                    <a:lumOff val="15000"/>
                  </a:schemeClr>
                </a:solidFill>
                <a:latin typeface="Times New Roman" pitchFamily="18" charset="0"/>
                <a:cs typeface="Times New Roman" pitchFamily="18" charset="0"/>
              </a:rPr>
              <a:t>Режим </a:t>
            </a:r>
            <a:r>
              <a:rPr lang="ru-RU" sz="1600" b="1" i="1" dirty="0">
                <a:solidFill>
                  <a:schemeClr val="tx1">
                    <a:lumMod val="85000"/>
                    <a:lumOff val="15000"/>
                  </a:schemeClr>
                </a:solidFill>
                <a:latin typeface="Times New Roman" pitchFamily="18" charset="0"/>
                <a:cs typeface="Times New Roman" pitchFamily="18" charset="0"/>
              </a:rPr>
              <a:t>занятий</a:t>
            </a:r>
            <a:r>
              <a:rPr lang="ru-RU" sz="1600" i="1" dirty="0">
                <a:solidFill>
                  <a:schemeClr val="tx1">
                    <a:lumMod val="85000"/>
                    <a:lumOff val="15000"/>
                  </a:schemeClr>
                </a:solidFill>
                <a:latin typeface="Times New Roman" pitchFamily="18" charset="0"/>
                <a:cs typeface="Times New Roman" pitchFamily="18" charset="0"/>
              </a:rPr>
              <a:t>. Занятия по программе проводятся:</a:t>
            </a:r>
          </a:p>
          <a:p>
            <a:pPr lvl="0"/>
            <a:r>
              <a:rPr lang="ru-RU" sz="1600" i="1" dirty="0">
                <a:solidFill>
                  <a:schemeClr val="tx1">
                    <a:lumMod val="85000"/>
                    <a:lumOff val="15000"/>
                  </a:schemeClr>
                </a:solidFill>
                <a:latin typeface="Times New Roman" pitchFamily="18" charset="0"/>
                <a:cs typeface="Times New Roman" pitchFamily="18" charset="0"/>
              </a:rPr>
              <a:t>1-2-ой годы обучения – три раза в неделю по два академических часа</a:t>
            </a:r>
          </a:p>
          <a:p>
            <a:r>
              <a:rPr lang="ru-RU" sz="1600" i="1" dirty="0" smtClean="0">
                <a:solidFill>
                  <a:schemeClr val="tx1">
                    <a:lumMod val="85000"/>
                    <a:lumOff val="15000"/>
                  </a:schemeClr>
                </a:solidFill>
                <a:latin typeface="Times New Roman" pitchFamily="18" charset="0"/>
                <a:cs typeface="Times New Roman" pitchFamily="18" charset="0"/>
              </a:rPr>
              <a:t>(4 часа </a:t>
            </a:r>
            <a:r>
              <a:rPr lang="ru-RU" sz="1600" i="1" dirty="0">
                <a:solidFill>
                  <a:schemeClr val="tx1">
                    <a:lumMod val="85000"/>
                    <a:lumOff val="15000"/>
                  </a:schemeClr>
                </a:solidFill>
                <a:latin typeface="Times New Roman" pitchFamily="18" charset="0"/>
                <a:cs typeface="Times New Roman" pitchFamily="18" charset="0"/>
              </a:rPr>
              <a:t>в неделю, </a:t>
            </a:r>
            <a:r>
              <a:rPr lang="ru-RU" sz="1600" i="1" dirty="0" smtClean="0">
                <a:solidFill>
                  <a:schemeClr val="tx1">
                    <a:lumMod val="85000"/>
                    <a:lumOff val="15000"/>
                  </a:schemeClr>
                </a:solidFill>
                <a:latin typeface="Times New Roman" pitchFamily="18" charset="0"/>
                <a:cs typeface="Times New Roman" pitchFamily="18" charset="0"/>
              </a:rPr>
              <a:t>144 часа </a:t>
            </a:r>
            <a:r>
              <a:rPr lang="ru-RU" sz="1600" i="1" dirty="0">
                <a:solidFill>
                  <a:schemeClr val="tx1">
                    <a:lumMod val="85000"/>
                    <a:lumOff val="15000"/>
                  </a:schemeClr>
                </a:solidFill>
                <a:latin typeface="Times New Roman" pitchFamily="18" charset="0"/>
                <a:cs typeface="Times New Roman" pitchFamily="18" charset="0"/>
              </a:rPr>
              <a:t>в год);</a:t>
            </a:r>
          </a:p>
          <a:p>
            <a:pPr lvl="0"/>
            <a:r>
              <a:rPr lang="ru-RU" sz="1600" i="1" dirty="0">
                <a:solidFill>
                  <a:schemeClr val="tx1">
                    <a:lumMod val="85000"/>
                    <a:lumOff val="15000"/>
                  </a:schemeClr>
                </a:solidFill>
                <a:latin typeface="Times New Roman" pitchFamily="18" charset="0"/>
                <a:cs typeface="Times New Roman" pitchFamily="18" charset="0"/>
              </a:rPr>
              <a:t>3-5-ый  годы обучения – два раза в неделю по три академических часа</a:t>
            </a:r>
          </a:p>
          <a:p>
            <a:pPr hangingPunct="0"/>
            <a:r>
              <a:rPr lang="ru-RU" sz="1600" i="1" dirty="0">
                <a:solidFill>
                  <a:schemeClr val="tx1">
                    <a:lumMod val="85000"/>
                    <a:lumOff val="15000"/>
                  </a:schemeClr>
                </a:solidFill>
                <a:latin typeface="Times New Roman" pitchFamily="18" charset="0"/>
                <a:cs typeface="Times New Roman" pitchFamily="18" charset="0"/>
              </a:rPr>
              <a:t>(6 часов в неделю, 216 часов в год).</a:t>
            </a:r>
          </a:p>
          <a:p>
            <a:endParaRPr lang="ru-RU" sz="1600" i="1"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01050850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888</TotalTime>
  <Words>4013</Words>
  <Application>Microsoft Office PowerPoint</Application>
  <PresentationFormat>Экран (4:3)</PresentationFormat>
  <Paragraphs>410</Paragraphs>
  <Slides>30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30</vt:i4>
      </vt:variant>
    </vt:vector>
  </HeadingPairs>
  <TitlesOfParts>
    <vt:vector size="34" baseType="lpstr">
      <vt:lpstr>Arial</vt:lpstr>
      <vt:lpstr>Calibri</vt:lpstr>
      <vt:lpstr>Times New Roman</vt:lpstr>
      <vt:lpstr>Тема Office</vt:lpstr>
      <vt:lpstr>Презентация PowerPoint</vt:lpstr>
      <vt:lpstr>Презентация PowerPoint</vt:lpstr>
      <vt:lpstr>Презентация PowerPoint</vt:lpstr>
      <vt:lpstr>Презентация PowerPoint</vt:lpstr>
      <vt:lpstr>Пояснительная записка Нормативно-правовая база программы</vt:lpstr>
      <vt:lpstr>Пояснительная записка Актуальность</vt:lpstr>
      <vt:lpstr>Пояснительная записка Отличительные особенности </vt:lpstr>
      <vt:lpstr>Пояснительная записка Адресат программы</vt:lpstr>
      <vt:lpstr>Пояснительная записка Объём и сроки освоения программы</vt:lpstr>
      <vt:lpstr>Пояснительная записка Формы обучения</vt:lpstr>
      <vt:lpstr>Пояснительная записка Уровни программы</vt:lpstr>
      <vt:lpstr>Презентация PowerPoint</vt:lpstr>
      <vt:lpstr>Пояснительная записка Особенности реализации образовательного процесса</vt:lpstr>
      <vt:lpstr>Пояснительная записка Особенности реализации образовательного процесса I. Сетевая форма </vt:lpstr>
      <vt:lpstr>Пояснительная записка Особенности реализации образовательного процесса II. С применением:</vt:lpstr>
      <vt:lpstr>Цель программы</vt:lpstr>
      <vt:lpstr>Задачи программы</vt:lpstr>
      <vt:lpstr>Учебный план</vt:lpstr>
      <vt:lpstr>Учебно-тематический план _____ года обучения</vt:lpstr>
      <vt:lpstr>Содержание учебно-тематического  плана программы </vt:lpstr>
      <vt:lpstr>Планируемые результаты</vt:lpstr>
      <vt:lpstr>Презентация PowerPoint</vt:lpstr>
      <vt:lpstr>Условия реализации программы</vt:lpstr>
      <vt:lpstr>Формы аттестации (формы контроля)</vt:lpstr>
      <vt:lpstr>Оценочные материалы</vt:lpstr>
      <vt:lpstr>Методические материалы</vt:lpstr>
      <vt:lpstr>Список литературы</vt:lpstr>
      <vt:lpstr>Лист изменений в программе</vt:lpstr>
      <vt:lpstr>Приложение</vt:lpstr>
      <vt:lpstr>ПЕНЗА – 2025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Metodist</dc:creator>
  <cp:lastModifiedBy>Sekretarb</cp:lastModifiedBy>
  <cp:revision>108</cp:revision>
  <cp:lastPrinted>2022-04-25T07:51:22Z</cp:lastPrinted>
  <dcterms:created xsi:type="dcterms:W3CDTF">2022-04-21T04:47:25Z</dcterms:created>
  <dcterms:modified xsi:type="dcterms:W3CDTF">2025-02-28T11:34:07Z</dcterms:modified>
</cp:coreProperties>
</file>