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8" r:id="rId2"/>
    <p:sldId id="256" r:id="rId3"/>
    <p:sldId id="257" r:id="rId4"/>
    <p:sldId id="263" r:id="rId5"/>
    <p:sldId id="259" r:id="rId6"/>
    <p:sldId id="280" r:id="rId7"/>
    <p:sldId id="265" r:id="rId8"/>
    <p:sldId id="260" r:id="rId9"/>
    <p:sldId id="266" r:id="rId10"/>
    <p:sldId id="262" r:id="rId11"/>
    <p:sldId id="279" r:id="rId12"/>
    <p:sldId id="261" r:id="rId13"/>
    <p:sldId id="287" r:id="rId14"/>
    <p:sldId id="288" r:id="rId15"/>
    <p:sldId id="289" r:id="rId16"/>
    <p:sldId id="264" r:id="rId17"/>
    <p:sldId id="281" r:id="rId18"/>
    <p:sldId id="282" r:id="rId19"/>
    <p:sldId id="269" r:id="rId20"/>
    <p:sldId id="27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CB13"/>
    <a:srgbClr val="FDFFF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2FE7C-BDA2-41BF-860A-CF0BC666427B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B9C9F-0236-48FD-8FAF-456CA55D0A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B9C9F-0236-48FD-8FAF-456CA55D0AE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9A7C-E7DD-4841-A8E4-3E58DB8CD7EB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8F4A1-0201-42A2-8D43-94E6E99B9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9A7C-E7DD-4841-A8E4-3E58DB8CD7EB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8F4A1-0201-42A2-8D43-94E6E99B9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9A7C-E7DD-4841-A8E4-3E58DB8CD7EB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8F4A1-0201-42A2-8D43-94E6E99B9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9A7C-E7DD-4841-A8E4-3E58DB8CD7EB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8F4A1-0201-42A2-8D43-94E6E99B9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9A7C-E7DD-4841-A8E4-3E58DB8CD7EB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8F4A1-0201-42A2-8D43-94E6E99B9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9A7C-E7DD-4841-A8E4-3E58DB8CD7EB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8F4A1-0201-42A2-8D43-94E6E99B9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9A7C-E7DD-4841-A8E4-3E58DB8CD7EB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8F4A1-0201-42A2-8D43-94E6E99B9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9A7C-E7DD-4841-A8E4-3E58DB8CD7EB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8F4A1-0201-42A2-8D43-94E6E99B9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9A7C-E7DD-4841-A8E4-3E58DB8CD7EB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8F4A1-0201-42A2-8D43-94E6E99B9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9A7C-E7DD-4841-A8E4-3E58DB8CD7EB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8F4A1-0201-42A2-8D43-94E6E99B9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89A7C-E7DD-4841-A8E4-3E58DB8CD7EB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8F4A1-0201-42A2-8D43-94E6E99B9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89A7C-E7DD-4841-A8E4-3E58DB8CD7EB}" type="datetimeFigureOut">
              <a:rPr lang="ru-RU" smtClean="0"/>
              <a:pPr/>
              <a:t>03.03.2021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8F4A1-0201-42A2-8D43-94E6E99B94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3.gi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12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11" Type="http://schemas.openxmlformats.org/officeDocument/2006/relationships/image" Target="../media/image11.gif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4.png"/><Relationship Id="rId9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17.gif"/><Relationship Id="rId7" Type="http://schemas.openxmlformats.org/officeDocument/2006/relationships/image" Target="../media/image2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10" Type="http://schemas.openxmlformats.org/officeDocument/2006/relationships/image" Target="../media/image24.gif"/><Relationship Id="rId4" Type="http://schemas.openxmlformats.org/officeDocument/2006/relationships/image" Target="../media/image18.gif"/><Relationship Id="rId9" Type="http://schemas.openxmlformats.org/officeDocument/2006/relationships/image" Target="../media/image2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http://900igr.net/up/datai/158886/0001-001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3528" y="2060848"/>
            <a:ext cx="897393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 Antiqua" pitchFamily="18" charset="0"/>
              </a:rPr>
              <a:t>АРГУМЕНТЫ В ПОЛЬЗУ ЧТЕНИЯ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1382" y="3284984"/>
            <a:ext cx="464261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000" b="1" i="1" cap="none" spc="0" dirty="0" smtClean="0">
                <a:ln w="19050">
                  <a:solidFill>
                    <a:schemeClr val="accent3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 Antiqua" pitchFamily="18" charset="0"/>
              </a:rPr>
              <a:t>Чтение – это окошко, через</a:t>
            </a:r>
          </a:p>
          <a:p>
            <a:pPr algn="r"/>
            <a:r>
              <a:rPr lang="ru-RU" sz="2000" b="1" i="1" dirty="0">
                <a:ln w="19050">
                  <a:solidFill>
                    <a:schemeClr val="accent3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 Antiqua" pitchFamily="18" charset="0"/>
              </a:rPr>
              <a:t>к</a:t>
            </a:r>
            <a:r>
              <a:rPr lang="ru-RU" sz="2000" b="1" i="1" dirty="0" smtClean="0">
                <a:ln w="19050">
                  <a:solidFill>
                    <a:schemeClr val="accent3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 Antiqua" pitchFamily="18" charset="0"/>
              </a:rPr>
              <a:t>оторое люди видят и познают мир</a:t>
            </a:r>
          </a:p>
          <a:p>
            <a:pPr algn="r"/>
            <a:r>
              <a:rPr lang="ru-RU" sz="2000" b="1" i="1" dirty="0" smtClean="0">
                <a:ln w="19050">
                  <a:solidFill>
                    <a:schemeClr val="accent3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 Antiqua" pitchFamily="18" charset="0"/>
              </a:rPr>
              <a:t> и самих себя…</a:t>
            </a:r>
          </a:p>
          <a:p>
            <a:pPr algn="r"/>
            <a:r>
              <a:rPr lang="ru-RU" sz="2000" b="1" i="1" dirty="0" smtClean="0">
                <a:ln w="19050">
                  <a:solidFill>
                    <a:schemeClr val="accent3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 Antiqua" pitchFamily="18" charset="0"/>
              </a:rPr>
              <a:t>В.А. Сухомлинский </a:t>
            </a:r>
            <a:endParaRPr lang="ru-RU" sz="2000" b="1" i="1" cap="none" spc="0" dirty="0">
              <a:ln w="19050">
                <a:solidFill>
                  <a:schemeClr val="accent3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37190" y="6165304"/>
            <a:ext cx="28232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МКОУ Северная СШ</a:t>
            </a:r>
          </a:p>
          <a:p>
            <a:pPr algn="ctr"/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Библиотекарь:  Яковлева Т.П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8024" y="764704"/>
            <a:ext cx="2770310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1600" b="1" cap="all" spc="0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Библиотечный урок</a:t>
            </a:r>
            <a:endParaRPr lang="ru-RU" sz="1600" b="1" cap="all" spc="0" dirty="0">
              <a:ln/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http://900igr.net/up/datai/158886/0001-001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15816" y="6396335"/>
            <a:ext cx="93647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Аура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 Antiqua" pitchFamily="18" charset="0"/>
            </a:endParaRPr>
          </a:p>
        </p:txBody>
      </p:sp>
      <p:pic>
        <p:nvPicPr>
          <p:cNvPr id="1026" name="Picture 2" descr="C:\Users\Библиотека Главный\Desktop\preview Достоевски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24744"/>
            <a:ext cx="7053450" cy="475252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775623" y="188640"/>
            <a:ext cx="338586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Достоевский Ф.М.</a:t>
            </a:r>
          </a:p>
          <a:p>
            <a:pPr algn="ctr"/>
            <a:r>
              <a:rPr lang="ru-RU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</a:rPr>
              <a:t>«Преступление и наказание»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 Antiqua" pitchFamily="18" charset="0"/>
            </a:endParaRPr>
          </a:p>
        </p:txBody>
      </p:sp>
      <p:pic>
        <p:nvPicPr>
          <p:cNvPr id="9" name="Picture 8" descr="http://4.bp.blogspot.com/-CQpQm05-_M4/T8nhBml0lSI/AAAAAAAAAYU/RiO_W3wjmT8/s1600/Speech_bubble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0"/>
            <a:ext cx="3275856" cy="1340768"/>
          </a:xfrm>
          <a:prstGeom prst="rect">
            <a:avLst/>
          </a:prstGeom>
          <a:noFill/>
        </p:spPr>
      </p:pic>
      <p:pic>
        <p:nvPicPr>
          <p:cNvPr id="10" name="Picture 6" descr="http://www.oridis.ru/cms/cms-images/oridis_seo/why_optimisati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0"/>
            <a:ext cx="1224136" cy="12241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http://900igr.net/up/datai/158886/0001-001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pic>
        <p:nvPicPr>
          <p:cNvPr id="4" name="Picture 4" descr="http://www.pngpix.com/wp-content/uploads/2016/03/Paper-With-Clip-PNG-Imag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08720"/>
            <a:ext cx="8244408" cy="5192570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 rot="21427177">
            <a:off x="971600" y="2780928"/>
            <a:ext cx="7344816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Софья Фамусова любила читать романы,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особенно про неравную любовь. Начитавшись таких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историй, она выбирает в возлюбленные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секретаря своего отца…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"...Всё по-французски, вслух, читает запершись..."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http://900igr.net/up/datai/158886/0001-001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31840" y="6237312"/>
            <a:ext cx="93647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Аура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 Antiqua" pitchFamily="18" charset="0"/>
            </a:endParaRPr>
          </a:p>
        </p:txBody>
      </p:sp>
      <p:pic>
        <p:nvPicPr>
          <p:cNvPr id="2" name="Picture 2" descr="C:\Users\Библиотека Главный\Desktop\preview Грибоедо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268760"/>
            <a:ext cx="5904656" cy="4786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788024" y="188640"/>
            <a:ext cx="3603871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Грибоедов А.С.</a:t>
            </a:r>
          </a:p>
          <a:p>
            <a:pPr algn="ctr"/>
            <a:r>
              <a:rPr lang="ru-RU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</a:rPr>
              <a:t>«Горе от ума»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 Antiqua" pitchFamily="18" charset="0"/>
            </a:endParaRPr>
          </a:p>
        </p:txBody>
      </p:sp>
      <p:pic>
        <p:nvPicPr>
          <p:cNvPr id="8" name="Picture 8" descr="http://4.bp.blogspot.com/-CQpQm05-_M4/T8nhBml0lSI/AAAAAAAAAYU/RiO_W3wjmT8/s1600/Speech_bubble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16632"/>
            <a:ext cx="3528392" cy="1124744"/>
          </a:xfrm>
          <a:prstGeom prst="rect">
            <a:avLst/>
          </a:prstGeom>
          <a:noFill/>
        </p:spPr>
      </p:pic>
      <p:pic>
        <p:nvPicPr>
          <p:cNvPr id="1030" name="Picture 6" descr="http://www.oridis.ru/cms/cms-images/oridis_seo/why_optimisati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0"/>
            <a:ext cx="1224136" cy="12241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sp>
        <p:nvSpPr>
          <p:cNvPr id="37890" name="AutoShape 2" descr="https://studio.hpreveal.com/world/getPreview?worldId=b77f81dd1450f122847ae68f1339e71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2" name="AutoShape 4" descr="https://studio.hpreveal.com/world/getPreview?worldId=10e41ec8fb1c3442e7d0aee776cd232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4" name="AutoShape 6" descr="https://studio.hpreveal.com/world/getPreview?worldId=10e41ec8fb1c3442e7d0aee776cd232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Picture 4" descr="http://www.pngpix.com/wp-content/uploads/2016/03/Paper-With-Clip-PNG-Imag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24744"/>
            <a:ext cx="8244408" cy="519257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 rot="21431776">
            <a:off x="1074453" y="1904380"/>
            <a:ext cx="5485517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Николай Петрович любит читать: "...читал охотно..." "...Стало быть, напрасно он, бывало, зимою в Петербурге по целым дням просиживал над новейшими сочинениями..." Помимо Пушкина ("Евгений Онегин", "Цыгане") упоминаются "французские романы", их читает Одинцова, но холодно, засыпая; Гейне, его читает Катя Одинцова; много читает отец Базарова, его чтение состоит из просветительской и научной литературы 18 столетия 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/>
            </a:r>
            <a:b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sp>
        <p:nvSpPr>
          <p:cNvPr id="38914" name="AutoShape 2" descr="https://studio.hpreveal.com/world/getPreview?worldId=53736c38a7556034d514e6217759152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15" name="Picture 3" descr="C:\Users\Библиотека Главный\Desktop\preview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628800"/>
            <a:ext cx="7027509" cy="3952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716016" y="0"/>
            <a:ext cx="35285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</a:rPr>
              <a:t>И. С. Тургенев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«Отцы и дети»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 Antiqua" pitchFamily="18" charset="0"/>
            </a:endParaRPr>
          </a:p>
        </p:txBody>
      </p:sp>
      <p:pic>
        <p:nvPicPr>
          <p:cNvPr id="9" name="Picture 8" descr="http://4.bp.blogspot.com/-CQpQm05-_M4/T8nhBml0lSI/AAAAAAAAAYU/RiO_W3wjmT8/s1600/Speech_bubble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3" y="0"/>
            <a:ext cx="4206073" cy="1340768"/>
          </a:xfrm>
          <a:prstGeom prst="rect">
            <a:avLst/>
          </a:prstGeom>
          <a:noFill/>
        </p:spPr>
      </p:pic>
      <p:pic>
        <p:nvPicPr>
          <p:cNvPr id="7" name="Picture 6" descr="http://www.oridis.ru/cms/cms-images/oridis_seo/why_optimisati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0"/>
            <a:ext cx="1224136" cy="12241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pic>
        <p:nvPicPr>
          <p:cNvPr id="39938" name="Picture 2" descr="C:\Users\Библиотека Главный\Desktop\preview 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7706548" cy="461766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723318" y="260648"/>
            <a:ext cx="469070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man Old Style" pitchFamily="18" charset="0"/>
              </a:rPr>
              <a:t>Лёд и пламень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http://900igr.net/up/datai/158886/0001-001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83568" y="1196752"/>
            <a:ext cx="75312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 Antiqua" pitchFamily="18" charset="0"/>
              </a:rPr>
              <a:t>Дмитрий Сергеевич Лихачев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7410" name="Picture 2" descr="http://lib26.ru/bimg/39/526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492896"/>
            <a:ext cx="2448272" cy="3886146"/>
          </a:xfrm>
          <a:prstGeom prst="rect">
            <a:avLst/>
          </a:prstGeom>
          <a:noFill/>
        </p:spPr>
      </p:pic>
      <p:pic>
        <p:nvPicPr>
          <p:cNvPr id="17412" name="Picture 4" descr="https://konspekta.net/lektsiiorgimg/baza14/70320031011.files/image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916832"/>
            <a:ext cx="3103544" cy="432048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851920" y="1916832"/>
            <a:ext cx="198163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(1906-1999)</a:t>
            </a:r>
            <a:endParaRPr lang="ru-RU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16016" y="4046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Аргумент из книги Д.С. Лихачева «Письма о добром и прекрасном»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916832"/>
            <a:ext cx="9163086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Чтение, для того чтобы оно было эффективным, должно интересовать читающего.</a:t>
            </a:r>
            <a:endParaRPr lang="en-US" sz="1600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Интерес к чтению необходимо </a:t>
            </a:r>
            <a:r>
              <a:rPr lang="ru-RU" sz="1600" i="1" dirty="0" smtClean="0">
                <a:solidFill>
                  <a:srgbClr val="C00000"/>
                </a:solidFill>
                <a:latin typeface="Bookman Old Style" pitchFamily="18" charset="0"/>
              </a:rPr>
              <a:t>развивать</a:t>
            </a:r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в себе. Интерес может быть в </a:t>
            </a:r>
          </a:p>
          <a:p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значительной мере результатом самовоспитания. Литература дает нам</a:t>
            </a:r>
          </a:p>
          <a:p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колоссальный, обширнейший и глубочайший опыт жизни, делает вас </a:t>
            </a:r>
            <a:r>
              <a:rPr lang="ru-RU" sz="1600" i="1" dirty="0" smtClean="0">
                <a:solidFill>
                  <a:srgbClr val="C00000"/>
                </a:solidFill>
                <a:latin typeface="Bookman Old Style" pitchFamily="18" charset="0"/>
              </a:rPr>
              <a:t>мудрыми</a:t>
            </a:r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.</a:t>
            </a:r>
            <a:endParaRPr lang="en-US" sz="1600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Но все это дается только тогда, когда вы читаете, вникая во все мелочи.</a:t>
            </a:r>
            <a:endParaRPr lang="en-US" sz="1600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Ибо самое главное часто кроется именно в мелочах. А такое чтение возможно </a:t>
            </a:r>
          </a:p>
          <a:p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только тогда, когда вы читаете с удовольствием, не потому, что то или иное </a:t>
            </a:r>
          </a:p>
          <a:p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произведение надо прочесть, а потому, что оно вам нравится.</a:t>
            </a:r>
            <a:endParaRPr lang="en-US" sz="1600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У человека должны быть любимые произведения, к которым он обращается </a:t>
            </a:r>
          </a:p>
          <a:p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неоднократно.</a:t>
            </a:r>
            <a:endParaRPr lang="en-US" sz="1600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«Незаинтересованное», но интересное чтение – </a:t>
            </a:r>
            <a:endParaRPr lang="en-US" sz="1600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вот что заставляет любить литературу.</a:t>
            </a:r>
            <a:endParaRPr lang="ru-RU" sz="16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  <a:latin typeface="Bookman Old Style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475656" y="1340768"/>
            <a:ext cx="47420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50CB13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Как полюбить чтение?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rgbClr val="50CB13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6" name="Picture 7" descr="https://cdn2.arhivurokov.ru/multiurok/html/2017/10/12/s_59def8fe2eb9b/709489_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869160"/>
            <a:ext cx="1800200" cy="18002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355976" y="5517232"/>
            <a:ext cx="468269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1200" dirty="0" smtClean="0">
                <a:latin typeface="Bookman Old Style" pitchFamily="18" charset="0"/>
              </a:rPr>
              <a:t>Поделитесь, пожалуйста, вашим личным опытом чтения.</a:t>
            </a:r>
          </a:p>
          <a:p>
            <a:r>
              <a:rPr lang="ru-RU" sz="1200" dirty="0" smtClean="0">
                <a:latin typeface="Bookman Old Style" pitchFamily="18" charset="0"/>
              </a:rPr>
              <a:t> Каковы ваши мотивации к чтению? </a:t>
            </a:r>
          </a:p>
          <a:p>
            <a:r>
              <a:rPr lang="ru-RU" sz="1200" dirty="0" smtClean="0">
                <a:latin typeface="Bookman Old Style" pitchFamily="18" charset="0"/>
              </a:rPr>
              <a:t>Что преобладает: кнут, пряник или что-то другое?</a:t>
            </a:r>
            <a:endParaRPr lang="ru-RU" sz="1200" dirty="0"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9" y="1360759"/>
            <a:ext cx="8496943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Какова роль чтения в жизни человека?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Каждый человек обязан заботиться о своем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интеллектуальном развитии. Это его обязанность перед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обществом, в котором он живет, и перед самим собой.</a:t>
            </a:r>
            <a:endParaRPr kumimoji="0" lang="en-US" b="1" i="1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Основной способ своего интеллектуального развития – чтение.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u="sng" dirty="0" smtClean="0">
              <a:solidFill>
                <a:srgbClr val="3C3C3C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u="sng" dirty="0" smtClean="0">
              <a:solidFill>
                <a:srgbClr val="3C3C3C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sng" strike="noStrike" cap="none" normalizeH="0" baseline="0" dirty="0" smtClean="0">
              <a:ln>
                <a:noFill/>
              </a:ln>
              <a:solidFill>
                <a:srgbClr val="3C3C3C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u="sng" dirty="0" smtClean="0">
              <a:solidFill>
                <a:srgbClr val="3C3C3C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sng" strike="noStrike" cap="none" normalizeH="0" baseline="0" dirty="0" smtClean="0">
              <a:ln>
                <a:noFill/>
              </a:ln>
              <a:solidFill>
                <a:srgbClr val="3C3C3C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Почему  интеллектуальное развитие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каждого человека – это  его обязанность не только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перед собой,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но и перед обществом, в котором он живет?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4046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rgbClr val="333333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Аргумент из книги Д.С. Лихачева «Письма о добром и прекрасном»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31" name="Picture 7" descr="https://cdn2.arhivurokov.ru/multiurok/html/2017/10/12/s_59def8fe2eb9b/709489_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933056"/>
            <a:ext cx="1800200" cy="1800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http://900igr.net/up/datai/158886/0001-001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pic>
        <p:nvPicPr>
          <p:cNvPr id="10248" name="Picture 8" descr="https://openclipart.org/image/2400px/svg_to_png/26272/Pill-Button-Yello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1" y="4857806"/>
            <a:ext cx="2736304" cy="875617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</p:pic>
      <p:pic>
        <p:nvPicPr>
          <p:cNvPr id="8" name="Picture 8" descr="https://openclipart.org/image/2400px/svg_to_png/26272/Pill-Button-Yello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717032"/>
            <a:ext cx="3096344" cy="990830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</p:pic>
      <p:pic>
        <p:nvPicPr>
          <p:cNvPr id="9" name="Picture 8" descr="https://openclipart.org/image/2400px/svg_to_png/26272/Pill-Button-Yellow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2636912"/>
            <a:ext cx="3312368" cy="1059957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</p:pic>
      <p:sp>
        <p:nvSpPr>
          <p:cNvPr id="10" name="Прямоугольник 9"/>
          <p:cNvSpPr/>
          <p:nvPr/>
        </p:nvSpPr>
        <p:spPr>
          <a:xfrm rot="19831895">
            <a:off x="5394229" y="5047748"/>
            <a:ext cx="174919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ЧТЕНИЕ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 Antiqu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9877930">
            <a:off x="3749937" y="3933090"/>
            <a:ext cx="253306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ИНТЕЛЛЕКТ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9873992">
            <a:off x="2440622" y="2784845"/>
            <a:ext cx="229261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</a:rPr>
              <a:t>УСПЕХ !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 Antiqua" pitchFamily="18" charset="0"/>
            </a:endParaRPr>
          </a:p>
        </p:txBody>
      </p:sp>
      <p:pic>
        <p:nvPicPr>
          <p:cNvPr id="10252" name="Picture 12" descr="https://openclipart.org/image/800px/svg_to_png/27063/egore911-Pointe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4293096"/>
            <a:ext cx="862386" cy="936104"/>
          </a:xfrm>
          <a:prstGeom prst="rect">
            <a:avLst/>
          </a:prstGeom>
          <a:noFill/>
        </p:spPr>
      </p:pic>
      <p:pic>
        <p:nvPicPr>
          <p:cNvPr id="17" name="Picture 12" descr="https://openclipart.org/image/800px/svg_to_png/27063/egore911-Pointe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3212976"/>
            <a:ext cx="862386" cy="936104"/>
          </a:xfrm>
          <a:prstGeom prst="rect">
            <a:avLst/>
          </a:prstGeom>
          <a:noFill/>
        </p:spPr>
      </p:pic>
      <p:pic>
        <p:nvPicPr>
          <p:cNvPr id="10260" name="Picture 20" descr="http://novipart.ru/uploads/images/17-46-24-01_____________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3068960"/>
            <a:ext cx="3024336" cy="3024336"/>
          </a:xfrm>
          <a:prstGeom prst="rect">
            <a:avLst/>
          </a:prstGeom>
          <a:noFill/>
        </p:spPr>
      </p:pic>
      <p:pic>
        <p:nvPicPr>
          <p:cNvPr id="26" name="Picture 28" descr="http://apc22.ru/wp-content/uploads/2016/09/man-with-symbol-01-e1484705796273-1024x97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9988880">
            <a:off x="1547664" y="1052736"/>
            <a:ext cx="2168822" cy="2060804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4716016" y="404664"/>
            <a:ext cx="486062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</a:rPr>
              <a:t>ФОРМУЛА УСПЕХА           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 Antiqua" pitchFamily="18" charset="0"/>
            </a:endParaRPr>
          </a:p>
        </p:txBody>
      </p:sp>
      <p:pic>
        <p:nvPicPr>
          <p:cNvPr id="10242" name="Picture 2" descr="https://img-fotki.yandex.ru/get/4707/47407354.293/0_8f5a8_d99d3d86_orig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52320" y="5661248"/>
            <a:ext cx="875056" cy="7243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7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70" decel="100000"/>
                                        <p:tgtEl>
                                          <p:spTgt spid="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http://900igr.net/up/datai/158886/0001-001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pic>
        <p:nvPicPr>
          <p:cNvPr id="11275" name="Picture 11" descr="https://static.wixstatic.com/media/29a9cb_653722aa1c044c82a92ebe6ae27eb36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284984"/>
            <a:ext cx="7100695" cy="315537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-354126" y="2348880"/>
            <a:ext cx="951901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spc="0" normalizeH="0" baseline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 Antiqua" pitchFamily="18" charset="0"/>
                <a:ea typeface="Calibri" pitchFamily="34" charset="0"/>
                <a:cs typeface="Times New Roman" pitchFamily="18" charset="0"/>
              </a:rPr>
              <a:t>«ЧИТАТЬ ВСЕГО СОВСЕМ НЕ НУЖНО; НУЖНО ЧИТАТЬ ТО,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spc="0" normalizeH="0" baseline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 Antiqua" pitchFamily="18" charset="0"/>
                <a:ea typeface="Calibri" pitchFamily="34" charset="0"/>
                <a:cs typeface="Times New Roman" pitchFamily="18" charset="0"/>
              </a:rPr>
              <a:t>ЧТО ОТВЕЧАЕТ НА ВОЗНИКШИЕ В ДУШЕ ВОПРОСЫ»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spc="0" normalizeH="0" baseline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Book Antiqua" pitchFamily="18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0" normalizeH="0" baseline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 Antiqua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</a:t>
            </a:r>
            <a:r>
              <a:rPr kumimoji="0" lang="ru-RU" sz="2000" b="1" i="1" u="none" strike="noStrike" cap="none" spc="0" normalizeH="0" baseline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 Antiqua" pitchFamily="18" charset="0"/>
                <a:ea typeface="Calibri" pitchFamily="34" charset="0"/>
                <a:cs typeface="Times New Roman" pitchFamily="18" charset="0"/>
              </a:rPr>
              <a:t>ЛЕВ ТОЛСТОЙ</a:t>
            </a:r>
            <a:endParaRPr lang="ru-RU" sz="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http://900igr.net/up/datai/158886/0001-001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95736" y="1844824"/>
            <a:ext cx="71287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«Читатель,  книга» - Вот  прекрасные  слова.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Их  просто  слышать, и  приятно  говорить,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Их  не  обтреплет  в  суете  молва,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И  их  не  спутать  и  не  позабыть!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4098" name="Picture 2" descr="https://arhivurokov.ru/kopilka/up/html/2017/06/13/k_59400f84916cc/421617_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3588462" cy="4925340"/>
          </a:xfrm>
          <a:prstGeom prst="rect">
            <a:avLst/>
          </a:prstGeom>
          <a:noFill/>
        </p:spPr>
      </p:pic>
      <p:pic>
        <p:nvPicPr>
          <p:cNvPr id="4100" name="Picture 4" descr="https://pixy.org/src/435/4354626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4664"/>
            <a:ext cx="1440160" cy="13288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http://900igr.net/up/datai/158886/0001-001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pic>
        <p:nvPicPr>
          <p:cNvPr id="17416" name="Picture 8" descr="http://www.playcast.ru/uploads/2017/02/13/216335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20688"/>
            <a:ext cx="4183932" cy="532859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 rot="21338871">
            <a:off x="430782" y="993871"/>
            <a:ext cx="228276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Аргументы</a:t>
            </a:r>
          </a:p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в</a:t>
            </a:r>
          </a:p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пользу чтения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1043608" y="2204864"/>
            <a:ext cx="28944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Интеллектуальное стимулирование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1043608" y="2636912"/>
            <a:ext cx="185102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Расширение кругозора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1043608" y="3068960"/>
            <a:ext cx="161993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Развитие памяти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971600" y="3356992"/>
            <a:ext cx="24401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Грамотная речь и расширение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словарного запаса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971600" y="3861048"/>
            <a:ext cx="28421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Развитие воображения и фантазии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899592" y="4221088"/>
            <a:ext cx="279967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Формирование эстетического вкуса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971600" y="4653136"/>
            <a:ext cx="248382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Повышение уверенности в себе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71600" y="5013176"/>
            <a:ext cx="25633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 Книги </a:t>
            </a: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учат вас сопереживанию 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71600" y="5445224"/>
            <a:ext cx="27135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 Снижение </a:t>
            </a: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стресса и расслабление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1.bp.blogspot.com/-pkG5bdixBaA/UjHTYN6aO6I/AAAAAAAAAww/YB-l3yAflBg/s1600/masko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700808"/>
            <a:ext cx="3070423" cy="4251127"/>
          </a:xfrm>
          <a:prstGeom prst="rect">
            <a:avLst/>
          </a:prstGeom>
          <a:noFill/>
        </p:spPr>
      </p:pic>
      <p:pic>
        <p:nvPicPr>
          <p:cNvPr id="1026" name="Picture 2" descr="C:\Users\Библиотека Главный\Desktop\мозг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188640"/>
            <a:ext cx="3200400" cy="3238500"/>
          </a:xfrm>
          <a:prstGeom prst="rect">
            <a:avLst/>
          </a:prstGeom>
          <a:noFill/>
        </p:spPr>
      </p:pic>
      <p:pic>
        <p:nvPicPr>
          <p:cNvPr id="1027" name="Picture 3" descr="C:\Users\Библиотека Главный\Desktop\кругозор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908720"/>
            <a:ext cx="2448272" cy="3497531"/>
          </a:xfrm>
          <a:prstGeom prst="rect">
            <a:avLst/>
          </a:prstGeom>
          <a:noFill/>
        </p:spPr>
      </p:pic>
      <p:pic>
        <p:nvPicPr>
          <p:cNvPr id="1029" name="Picture 5" descr="C:\Users\Библиотека Главный\Desktop\говорун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1556792"/>
            <a:ext cx="3218505" cy="4624288"/>
          </a:xfrm>
          <a:prstGeom prst="rect">
            <a:avLst/>
          </a:prstGeom>
          <a:noFill/>
        </p:spPr>
      </p:pic>
      <p:pic>
        <p:nvPicPr>
          <p:cNvPr id="1030" name="Picture 6" descr="C:\Users\Библиотека Главный\Desktop\фантазер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79712" y="2348880"/>
            <a:ext cx="4266056" cy="3626148"/>
          </a:xfrm>
          <a:prstGeom prst="rect">
            <a:avLst/>
          </a:prstGeom>
          <a:noFill/>
        </p:spPr>
      </p:pic>
      <p:pic>
        <p:nvPicPr>
          <p:cNvPr id="1032" name="Picture 8" descr="C:\Users\Библиотека Главный\Desktop\уверенность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99792" y="1772816"/>
            <a:ext cx="3571875" cy="4762500"/>
          </a:xfrm>
          <a:prstGeom prst="rect">
            <a:avLst/>
          </a:prstGeom>
          <a:noFill/>
        </p:spPr>
      </p:pic>
      <p:pic>
        <p:nvPicPr>
          <p:cNvPr id="1033" name="Picture 9" descr="C:\Users\Библиотека Главный\Desktop\сопереживание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1560" y="2492896"/>
            <a:ext cx="5519341" cy="3675881"/>
          </a:xfrm>
          <a:prstGeom prst="rect">
            <a:avLst/>
          </a:prstGeom>
          <a:noFill/>
        </p:spPr>
      </p:pic>
      <p:pic>
        <p:nvPicPr>
          <p:cNvPr id="1034" name="Picture 10" descr="C:\Users\Библиотека Главный\Desktop\отдых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19672" y="3284984"/>
            <a:ext cx="4043475" cy="2587824"/>
          </a:xfrm>
          <a:prstGeom prst="rect">
            <a:avLst/>
          </a:prstGeom>
          <a:noFill/>
        </p:spPr>
      </p:pic>
      <p:pic>
        <p:nvPicPr>
          <p:cNvPr id="1035" name="Picture 11" descr="C:\Users\Библиотека Главный\Desktop\память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95563" y="1340768"/>
            <a:ext cx="2333020" cy="4050382"/>
          </a:xfrm>
          <a:prstGeom prst="rect">
            <a:avLst/>
          </a:prstGeom>
          <a:noFill/>
        </p:spPr>
      </p:pic>
      <p:pic>
        <p:nvPicPr>
          <p:cNvPr id="1036" name="Picture 12" descr="C:\Users\Библиотека Главный\Desktop\эстет.gif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825625" y="1331913"/>
            <a:ext cx="4762500" cy="4762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http://900igr.net/up/datai/158886/0001-001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pic>
        <p:nvPicPr>
          <p:cNvPr id="4" name="Picture 18" descr="http://900igr.net/datai/obschestvoznanie/Problemy-vospitanija-detej-v-seme/0007-003-Kto-mozhet-pomoch-trudnomu-podrostku-ispravitsj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988840"/>
            <a:ext cx="3824941" cy="4680520"/>
          </a:xfrm>
          <a:prstGeom prst="rect">
            <a:avLst/>
          </a:prstGeom>
          <a:noFill/>
        </p:spPr>
      </p:pic>
      <p:pic>
        <p:nvPicPr>
          <p:cNvPr id="18434" name="Picture 2" descr="https://openclipart.org/image/2400px/svg_to_png/76087/Speach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39710">
            <a:off x="13236" y="380838"/>
            <a:ext cx="4995000" cy="36838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298693">
            <a:off x="533554" y="1342872"/>
            <a:ext cx="226055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Читать</a:t>
            </a:r>
          </a:p>
          <a:p>
            <a:pPr algn="ctr"/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и</a:t>
            </a:r>
            <a:r>
              <a:rPr lang="ru-RU" sz="32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</a:rPr>
              <a:t>ль</a:t>
            </a:r>
          </a:p>
          <a:p>
            <a:pPr algn="ctr"/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не читать</a:t>
            </a:r>
            <a:endParaRPr lang="ru-RU" sz="32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 Antiqua" pitchFamily="18" charset="0"/>
            </a:endParaRPr>
          </a:p>
        </p:txBody>
      </p:sp>
      <p:pic>
        <p:nvPicPr>
          <p:cNvPr id="18436" name="Picture 4" descr="http://wiki-sibiriada.ru/images/8/8f/%D0%97%D0%BD%D0%B0%D0%BA_%D0%B2%D0%BE%D0%BF%D1%80%D0%BE%D1%81%D0%B0_6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714791">
            <a:off x="2499204" y="494583"/>
            <a:ext cx="1532741" cy="20162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http://900igr.net/up/datai/158886/0001-001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pic>
        <p:nvPicPr>
          <p:cNvPr id="37890" name="Picture 2" descr="http://qrcoder.ru/code/?%D7%E8%F2%E0%FF%2C+%E2%FB+%EF%F0%E8%EE%E1%F0%E5%F2%E0%E5%F2%E5+%E7%ED%E0%ED%E8%FF%2C+%EA%EE%F2%EE%F0%FB%E5+%EE%F1%F2%E0%E2%E8%EB%E8+%E4%EB%FF+%ED%E0%F1+%ED%E0%F8%E8+%EF%F0%E5%E4%EA%E8...&amp;4&amp;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92696"/>
            <a:ext cx="1451620" cy="1451621"/>
          </a:xfrm>
          <a:prstGeom prst="rect">
            <a:avLst/>
          </a:prstGeom>
          <a:noFill/>
        </p:spPr>
      </p:pic>
      <p:pic>
        <p:nvPicPr>
          <p:cNvPr id="37892" name="Picture 4" descr="http://qrcoder.ru/code/?%D1+%EA%ED%E8%E3%E0%EC%E8+%E2%FB+%E2%F1%E5%E3%E4%E0+%E7%E0%ED%FF%F2%FB+%EF%EE%EB%E5%E7%ED%FB%EC+%E4%E5%EB%EE%EC&amp;4&amp;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980728"/>
            <a:ext cx="1512168" cy="1512168"/>
          </a:xfrm>
          <a:prstGeom prst="rect">
            <a:avLst/>
          </a:prstGeom>
          <a:noFill/>
        </p:spPr>
      </p:pic>
      <p:pic>
        <p:nvPicPr>
          <p:cNvPr id="37894" name="Picture 6" descr="http://qrcoder.ru/code/?%C2%FB+%F0%E0%F1%F8%E8%F0%FF%E5%F2%E5+%EA%F0%F3%E3%EE%E7%EE%F0+%E8+%EF%EE%EF%EE%EB%ED%FF%E5%F2%E5+%E1%E0%E7%F3+%E7%ED%E0%ED%E8%E9&amp;4&amp;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1628800"/>
            <a:ext cx="1728192" cy="1728193"/>
          </a:xfrm>
          <a:prstGeom prst="rect">
            <a:avLst/>
          </a:prstGeom>
          <a:noFill/>
        </p:spPr>
      </p:pic>
      <p:pic>
        <p:nvPicPr>
          <p:cNvPr id="37896" name="Picture 8" descr="http://qrcoder.ru/code/?%D7%E8%F2%E0%F2%FC+-+%FD%F2%EE+%ED%E5+%F1%EA%F3%F7%ED%EE.&amp;4&amp;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5076" y="2708920"/>
            <a:ext cx="1584176" cy="1584176"/>
          </a:xfrm>
          <a:prstGeom prst="rect">
            <a:avLst/>
          </a:prstGeom>
          <a:noFill/>
        </p:spPr>
      </p:pic>
      <p:pic>
        <p:nvPicPr>
          <p:cNvPr id="37898" name="Picture 10" descr="http://qrcoder.ru/code/?%D7%F2%E5%ED%E8%E5+%96+%F5%EE%F0%EE%F8%E8%E9++%EC%EE%F2%E8%E2%E0%F2%EE%F0+++++%EA+%E4%E5%E9%F1%F2%E2%E8%FE&amp;4&amp;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3284984"/>
            <a:ext cx="1714500" cy="1714500"/>
          </a:xfrm>
          <a:prstGeom prst="rect">
            <a:avLst/>
          </a:prstGeom>
          <a:noFill/>
        </p:spPr>
      </p:pic>
      <p:pic>
        <p:nvPicPr>
          <p:cNvPr id="37900" name="Picture 12" descr="http://qrcoder.ru/code/?%C2%FB+%EE%E1%EE%E3%E0%F9%E0%E5%F2%E5+%F1%EB%EE%E2%E0%F0%ED%FB%E9+%E7%E0%EF%E0%F1+%E8+%F3%EB%F3%F7%F8%E0%E5%F2%E5+%F3%F1%F2%ED%F3%FE+%E8+%EF%E8%F1%FC%EC%E5%ED%ED%F3%FE+%F0%E5%F7%FC&amp;4&amp;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8024" y="4437112"/>
            <a:ext cx="1872208" cy="1872209"/>
          </a:xfrm>
          <a:prstGeom prst="rect">
            <a:avLst/>
          </a:prstGeom>
          <a:noFill/>
        </p:spPr>
      </p:pic>
      <p:pic>
        <p:nvPicPr>
          <p:cNvPr id="37902" name="Picture 14" descr="http://qrcoder.ru/code/?%D7%F2%E5%ED%E8%E5+%F1%EF%EE%F1%EE%E1%F1%F2%E2%F3%E5%F2+%F0%E0%E7%E2%E8%F2%E8%FE+%E2%EE%EE%E1%F0%E0%E6%E5%ED%E8%FF&amp;4&amp;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64288" y="2060848"/>
            <a:ext cx="1714500" cy="1714500"/>
          </a:xfrm>
          <a:prstGeom prst="rect">
            <a:avLst/>
          </a:prstGeom>
          <a:noFill/>
        </p:spPr>
      </p:pic>
      <p:pic>
        <p:nvPicPr>
          <p:cNvPr id="37904" name="Picture 16" descr="http://qrcoder.ru/code/?%D7%E8%F2%E0%FF%2C+%E2%FB+%EF%F0%E8%E2%EB%E5%EA%E0%E5%F2%E5+%E2+%F1%EE%E1%E5%F1%E5%E4%ED%E8%EA%E8+%F3%EC%ED%FB%F5+%EB%FE%E4%E5%E9&amp;4&amp;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92280" y="4437112"/>
            <a:ext cx="1866900" cy="1866901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735422" y="476672"/>
            <a:ext cx="440857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</a:rPr>
              <a:t>Поищем умные мысли?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http://900igr.net/up/datai/158886/0001-001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411760" y="2492896"/>
            <a:ext cx="630332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Скажи мне, что ты читаешь,</a:t>
            </a:r>
          </a:p>
          <a:p>
            <a:pPr algn="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и я скажу кто ты…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 Antiqua" pitchFamily="18" charset="0"/>
            </a:endParaRPr>
          </a:p>
        </p:txBody>
      </p:sp>
      <p:pic>
        <p:nvPicPr>
          <p:cNvPr id="1036" name="Picture 12" descr="http://www.thorpehouse.co.uk/wp-content/uploads/2015/08/thorpe_house_school_dram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384376" cy="3384376"/>
          </a:xfrm>
          <a:prstGeom prst="rect">
            <a:avLst/>
          </a:prstGeom>
          <a:noFill/>
        </p:spPr>
      </p:pic>
      <p:pic>
        <p:nvPicPr>
          <p:cNvPr id="1038" name="Picture 14" descr="http://pngimg.com/uploads/carnival_mask/carnival_mask_PNG15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789040"/>
            <a:ext cx="4160845" cy="269761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http://900igr.net/up/datai/158886/0001-001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pic>
        <p:nvPicPr>
          <p:cNvPr id="16388" name="Picture 4" descr="http://www.pngpix.com/wp-content/uploads/2016/03/Paper-With-Clip-PNG-Imag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08720"/>
            <a:ext cx="8244408" cy="51925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 rot="21440255">
            <a:off x="1757830" y="1985534"/>
            <a:ext cx="483270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Татьяна Ларина любила читать романы.</a:t>
            </a:r>
          </a:p>
          <a:p>
            <a:pPr lvl="0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Они пользовались невероятным успехом у русских барышень в начале </a:t>
            </a:r>
          </a:p>
          <a:p>
            <a:pPr lvl="0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девятнадцатого века….</a:t>
            </a:r>
          </a:p>
          <a:p>
            <a:endParaRPr lang="ru-RU" b="1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Теперь с каким она вниманьем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Читает сладостный роман,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С каким живым очарованьем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Пьет обольстительный обман!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http://900igr.net/up/datai/158886/0001-001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43808" y="6237312"/>
            <a:ext cx="93647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Аура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 Antiqu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188640"/>
            <a:ext cx="35221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Пушкин А.С.</a:t>
            </a:r>
          </a:p>
          <a:p>
            <a:pPr algn="ctr"/>
            <a:r>
              <a:rPr lang="ru-RU" sz="1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</a:rPr>
              <a:t>«Евгений Онегин»</a:t>
            </a:r>
            <a:endParaRPr lang="ru-RU" sz="1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 Antiqua" pitchFamily="18" charset="0"/>
            </a:endParaRPr>
          </a:p>
        </p:txBody>
      </p:sp>
      <p:pic>
        <p:nvPicPr>
          <p:cNvPr id="6" name="Picture 8" descr="http://4.bp.blogspot.com/-CQpQm05-_M4/T8nhBml0lSI/AAAAAAAAAYU/RiO_W3wjmT8/s1600/Speech_bubble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0"/>
            <a:ext cx="3528392" cy="1340768"/>
          </a:xfrm>
          <a:prstGeom prst="rect">
            <a:avLst/>
          </a:prstGeom>
          <a:noFill/>
        </p:spPr>
      </p:pic>
      <p:pic>
        <p:nvPicPr>
          <p:cNvPr id="9" name="Picture 6" descr="http://www.oridis.ru/cms/cms-images/oridis_seo/why_optimisati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0"/>
            <a:ext cx="1224136" cy="1224136"/>
          </a:xfrm>
          <a:prstGeom prst="rect">
            <a:avLst/>
          </a:prstGeom>
          <a:noFill/>
        </p:spPr>
      </p:pic>
      <p:pic>
        <p:nvPicPr>
          <p:cNvPr id="8" name="Picture 2" descr="C:\Users\Библиотека Главный\Desktop\previe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1268760"/>
            <a:ext cx="5616624" cy="4706117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 descr="http://900igr.net/up/datai/158886/0001-001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://900igr.net/up/datai/158886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067" cy="7200800"/>
          </a:xfrm>
          <a:prstGeom prst="rect">
            <a:avLst/>
          </a:prstGeom>
          <a:noFill/>
        </p:spPr>
      </p:pic>
      <p:pic>
        <p:nvPicPr>
          <p:cNvPr id="4" name="Picture 4" descr="http://www.pngpix.com/wp-content/uploads/2016/03/Paper-With-Clip-PNG-Imag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08720"/>
            <a:ext cx="8244408" cy="519257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 rot="21409181">
            <a:off x="1041906" y="2623287"/>
            <a:ext cx="7372531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У Сони Мармеладовой, как у человека верующего,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настольной книгой была Библия.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В этой книге она искала ответы на множество вопросов,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возникающих в ее жизни.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Читала она Библию и при встрече с Раскольниковым…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Book Antiqu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«…она вся дрожала в действительной,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настоящей лихорадке, читая Библию…»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2764</TotalTime>
  <Words>570</Words>
  <Application>Microsoft Office PowerPoint</Application>
  <PresentationFormat>Экран (4:3)</PresentationFormat>
  <Paragraphs>107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LibraryG</cp:lastModifiedBy>
  <cp:revision>258</cp:revision>
  <dcterms:created xsi:type="dcterms:W3CDTF">2018-09-21T06:23:38Z</dcterms:created>
  <dcterms:modified xsi:type="dcterms:W3CDTF">2021-03-03T07:50:46Z</dcterms:modified>
</cp:coreProperties>
</file>