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8"/>
  </p:notesMasterIdLst>
  <p:sldIdLst>
    <p:sldId id="271" r:id="rId2"/>
    <p:sldId id="279" r:id="rId3"/>
    <p:sldId id="295" r:id="rId4"/>
    <p:sldId id="281" r:id="rId5"/>
    <p:sldId id="288" r:id="rId6"/>
    <p:sldId id="258" r:id="rId7"/>
    <p:sldId id="262" r:id="rId8"/>
    <p:sldId id="296" r:id="rId9"/>
    <p:sldId id="261" r:id="rId10"/>
    <p:sldId id="269" r:id="rId11"/>
    <p:sldId id="260" r:id="rId12"/>
    <p:sldId id="287" r:id="rId13"/>
    <p:sldId id="290" r:id="rId14"/>
    <p:sldId id="293" r:id="rId15"/>
    <p:sldId id="289" r:id="rId16"/>
    <p:sldId id="256" r:id="rId17"/>
    <p:sldId id="292" r:id="rId18"/>
    <p:sldId id="266" r:id="rId19"/>
    <p:sldId id="297" r:id="rId20"/>
    <p:sldId id="264" r:id="rId21"/>
    <p:sldId id="268" r:id="rId22"/>
    <p:sldId id="267" r:id="rId23"/>
    <p:sldId id="265" r:id="rId24"/>
    <p:sldId id="298" r:id="rId25"/>
    <p:sldId id="272" r:id="rId26"/>
    <p:sldId id="273" r:id="rId27"/>
    <p:sldId id="277" r:id="rId28"/>
    <p:sldId id="282" r:id="rId29"/>
    <p:sldId id="284" r:id="rId30"/>
    <p:sldId id="278" r:id="rId31"/>
    <p:sldId id="283" r:id="rId32"/>
    <p:sldId id="286" r:id="rId33"/>
    <p:sldId id="285" r:id="rId34"/>
    <p:sldId id="275" r:id="rId35"/>
    <p:sldId id="276" r:id="rId36"/>
    <p:sldId id="294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02" autoAdjust="0"/>
  </p:normalViewPr>
  <p:slideViewPr>
    <p:cSldViewPr snapToGrid="0">
      <p:cViewPr varScale="1">
        <p:scale>
          <a:sx n="67" d="100"/>
          <a:sy n="67" d="100"/>
        </p:scale>
        <p:origin x="14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5C160-BE29-40AF-8AD8-26E9449E1B5F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D0F36-49C4-42A9-AE36-7CD93BE36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442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4D0F36-49C4-42A9-AE36-7CD93BE36E0A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846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5771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818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232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0268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0994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565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64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703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201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9060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671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DCB2E-3910-4B78-8C85-AD2635C5CF69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1D24EDA7-968B-482B-B8FD-FBA1A9666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11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04892C-D3B0-453D-AA6F-9A4E41857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E79FC9-EE3E-42A9-8149-5E22A8AF2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1" y="214312"/>
            <a:ext cx="7515224" cy="63722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/>
              <a:t>Муниципальное бюджетное общеобразовательное учреждение Сямженского муниципального района «</a:t>
            </a:r>
            <a:r>
              <a:rPr lang="ru-RU" sz="1800" dirty="0" err="1"/>
              <a:t>Коробицынская</a:t>
            </a:r>
            <a:r>
              <a:rPr lang="ru-RU" sz="1800" dirty="0"/>
              <a:t> основная  школа»</a:t>
            </a:r>
            <a:br>
              <a:rPr lang="ru-RU" sz="1800" dirty="0"/>
            </a:br>
            <a:br>
              <a:rPr lang="ru-RU" sz="1800" dirty="0"/>
            </a:br>
            <a:br>
              <a:rPr lang="ru-RU" sz="1800" dirty="0"/>
            </a:br>
            <a:br>
              <a:rPr lang="ru-RU" sz="18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r>
              <a:rPr lang="ru-RU" sz="3600" b="1" i="1" dirty="0">
                <a:solidFill>
                  <a:srgbClr val="FF0000"/>
                </a:solidFill>
              </a:rPr>
              <a:t>Устный журнал </a:t>
            </a:r>
            <a:br>
              <a:rPr lang="ru-RU" sz="3600" b="1" i="1" dirty="0">
                <a:solidFill>
                  <a:srgbClr val="FF0000"/>
                </a:solidFill>
              </a:rPr>
            </a:br>
            <a:r>
              <a:rPr lang="ru-RU" sz="3600" b="1" i="1" dirty="0">
                <a:solidFill>
                  <a:srgbClr val="FF0000"/>
                </a:solidFill>
              </a:rPr>
              <a:t>« Подвигом славны мои земляки »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/>
              <a:t> </a:t>
            </a:r>
            <a:br>
              <a:rPr lang="ru-RU" sz="3600" dirty="0"/>
            </a:b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    </a:t>
            </a:r>
            <a:r>
              <a:rPr lang="ru-RU" dirty="0"/>
              <a:t> 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sz="1800" dirty="0"/>
              <a:t>Автор  работы:</a:t>
            </a:r>
            <a:br>
              <a:rPr lang="ru-RU" sz="1800" dirty="0"/>
            </a:br>
            <a:r>
              <a:rPr lang="ru-RU" sz="1800" dirty="0"/>
              <a:t> </a:t>
            </a:r>
            <a:r>
              <a:rPr lang="ru-RU" sz="1800" i="1" dirty="0"/>
              <a:t>Егорова Вера Алексеевна,</a:t>
            </a:r>
            <a:r>
              <a:rPr lang="ru-RU" sz="1800" dirty="0"/>
              <a:t> учитель</a:t>
            </a:r>
            <a:br>
              <a:rPr lang="ru-RU" sz="1800" dirty="0"/>
            </a:br>
            <a:r>
              <a:rPr lang="ru-RU" sz="1800" dirty="0"/>
              <a:t> начальных классов</a:t>
            </a:r>
            <a:br>
              <a:rPr lang="ru-RU" sz="1800" b="1" dirty="0">
                <a:solidFill>
                  <a:srgbClr val="FF0000"/>
                </a:solidFill>
              </a:rPr>
            </a:br>
            <a:br>
              <a:rPr lang="ru-RU" sz="1800" b="1" dirty="0">
                <a:solidFill>
                  <a:srgbClr val="FF0000"/>
                </a:solidFill>
              </a:rPr>
            </a:br>
            <a:r>
              <a:rPr lang="ru-RU" sz="1800" dirty="0"/>
              <a:t>2020 г.</a:t>
            </a:r>
            <a:br>
              <a:rPr lang="ru-RU" sz="2400" b="1" dirty="0">
                <a:solidFill>
                  <a:srgbClr val="FF0000"/>
                </a:solidFill>
              </a:rPr>
            </a:br>
            <a:br>
              <a:rPr lang="ru-RU" altLang="ru-RU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66464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893218-D46D-453E-9002-022F7B261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701516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43A9DB-5832-44EF-963B-49A5472C9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451" y="397040"/>
            <a:ext cx="7643812" cy="1051931"/>
          </a:xfrm>
        </p:spPr>
        <p:txBody>
          <a:bodyPr>
            <a:noAutofit/>
          </a:bodyPr>
          <a:lstStyle/>
          <a:p>
            <a:r>
              <a:rPr lang="ru-RU" sz="2800" b="1" dirty="0"/>
              <a:t>В 1941 году поступил приказ:   </a:t>
            </a:r>
            <a:br>
              <a:rPr lang="ru-RU" sz="2800" b="1" dirty="0"/>
            </a:br>
            <a:r>
              <a:rPr lang="ru-RU" sz="2800" b="1" i="1" dirty="0"/>
              <a:t>« Выделить людей на  заготовку торфа для нужд страны ».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5740DB4-F458-4CD1-AE7F-84BFC44D92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4097" y="1931070"/>
            <a:ext cx="5176623" cy="32458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59CF42-7E69-4782-8021-1189CFCA4E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097" y="2045368"/>
            <a:ext cx="5176624" cy="374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08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8D2BDA-BAE9-41CA-8A37-30ECF5175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9FC4F787-E2A6-4584-A5ED-2EE8C9C9389C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820530" y="237905"/>
            <a:ext cx="6066169" cy="331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sz="2800" b="1" dirty="0"/>
              <a:t>Женщины-трактористки выполняют с/х работы в поле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4EEE9F-5DAF-4E32-B97D-D5DEBF9270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270" y="1205607"/>
            <a:ext cx="4757737" cy="282619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AB772A0-9279-4B70-BBAF-3E0A0DBFA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406" y="4031803"/>
            <a:ext cx="3812608" cy="282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792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3013" y="573214"/>
            <a:ext cx="7715250" cy="912686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 </a:t>
            </a:r>
            <a:r>
              <a:rPr lang="ru-RU" sz="2800" b="1" dirty="0"/>
              <a:t>Довоенный Трактор «Владимирец»  </a:t>
            </a:r>
            <a:br>
              <a:rPr lang="ru-RU" sz="2800" b="1" dirty="0"/>
            </a:br>
            <a:r>
              <a:rPr lang="ru-RU" sz="2800" b="1" dirty="0"/>
              <a:t> колхоз  «</a:t>
            </a:r>
            <a:r>
              <a:rPr lang="ru-RU" sz="2800" b="1" dirty="0" err="1"/>
              <a:t>коростелево</a:t>
            </a:r>
            <a:r>
              <a:rPr lang="ru-RU" sz="2800" b="1" dirty="0"/>
              <a:t>»</a:t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F66287-4F34-4C3D-8CCF-E88EDC1DE0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869" y="4032504"/>
            <a:ext cx="3735324" cy="28254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F3BBFA-6FAD-4F6C-94DF-B65CB76B31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909" y="1596529"/>
            <a:ext cx="3081337" cy="234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587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038" y="288705"/>
            <a:ext cx="6243637" cy="656929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Дети в годы войны</a:t>
            </a:r>
            <a:br>
              <a:rPr lang="ru-RU" sz="2000" b="1" dirty="0">
                <a:solidFill>
                  <a:srgbClr val="0070C0"/>
                </a:solidFill>
              </a:rPr>
            </a:br>
            <a:br>
              <a:rPr lang="ru-RU" sz="2000" b="1" dirty="0">
                <a:solidFill>
                  <a:srgbClr val="0070C0"/>
                </a:solidFill>
              </a:rPr>
            </a:br>
            <a:br>
              <a:rPr lang="ru-RU" sz="2000" b="1" dirty="0">
                <a:solidFill>
                  <a:srgbClr val="0070C0"/>
                </a:solidFill>
              </a:rPr>
            </a:br>
            <a:br>
              <a:rPr lang="ru-RU" sz="2000" b="1" dirty="0"/>
            </a:br>
            <a:br>
              <a:rPr lang="ru-RU" sz="2000" b="1" dirty="0"/>
            </a:br>
            <a:br>
              <a:rPr lang="ru-RU" sz="2000" b="1" dirty="0"/>
            </a:br>
            <a:br>
              <a:rPr lang="ru-RU" sz="2000" b="1" dirty="0"/>
            </a:br>
            <a:endParaRPr lang="ru-RU" sz="20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502E62-18ED-4CBD-859B-1389A9260A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45" y="4137467"/>
            <a:ext cx="3343275" cy="2336006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AB366137-9327-47A9-8DD4-892DD606E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813" y="892297"/>
            <a:ext cx="2943226" cy="264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6145E7C8-06F6-46B6-9D87-F1DD1E999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038" y="744183"/>
            <a:ext cx="3189764" cy="268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411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8764" y="342900"/>
            <a:ext cx="6986586" cy="6400799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/>
              <a:t>ученики </a:t>
            </a:r>
            <a:r>
              <a:rPr lang="ru-RU" altLang="ru-RU" sz="2800" b="1" dirty="0" err="1"/>
              <a:t>коробицынской</a:t>
            </a:r>
            <a:r>
              <a:rPr lang="ru-RU" altLang="ru-RU" sz="2800" b="1" dirty="0"/>
              <a:t> школы со своей учительницей </a:t>
            </a:r>
            <a:r>
              <a:rPr lang="ru-RU" altLang="ru-RU" sz="2800" b="1" dirty="0" err="1"/>
              <a:t>мальцевой</a:t>
            </a:r>
            <a:r>
              <a:rPr lang="ru-RU" altLang="ru-RU" sz="2800" b="1" dirty="0"/>
              <a:t> </a:t>
            </a:r>
            <a:r>
              <a:rPr lang="ru-RU" altLang="ru-RU" sz="2800" b="1" dirty="0" err="1"/>
              <a:t>фаиной</a:t>
            </a:r>
            <a:r>
              <a:rPr lang="ru-RU" altLang="ru-RU" sz="2800" b="1" dirty="0"/>
              <a:t> </a:t>
            </a:r>
            <a:r>
              <a:rPr lang="ru-RU" altLang="ru-RU" sz="2800" b="1" dirty="0" err="1"/>
              <a:t>андреевной</a:t>
            </a:r>
            <a:br>
              <a:rPr lang="ru-RU" altLang="ru-RU" sz="2800" b="1" dirty="0"/>
            </a:br>
            <a:br>
              <a:rPr lang="ru-RU" altLang="ru-RU" sz="2800" b="1" dirty="0"/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r>
              <a:rPr lang="ru-RU" altLang="ru-RU" sz="1800" b="1" dirty="0">
                <a:solidFill>
                  <a:srgbClr val="FF0000"/>
                </a:solidFill>
              </a:rPr>
              <a:t> </a:t>
            </a: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r>
              <a:rPr lang="ru-RU" altLang="ru-RU" sz="1800" b="1" dirty="0"/>
              <a:t>Фото 1941 года</a:t>
            </a:r>
            <a:r>
              <a:rPr lang="ru-RU" altLang="ru-RU" sz="1800" b="1" dirty="0">
                <a:solidFill>
                  <a:srgbClr val="FF0000"/>
                </a:solidFill>
              </a:rPr>
              <a:t> </a:t>
            </a:r>
            <a:endParaRPr 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F8D821-94F9-4C8E-BA8B-8D7AE620A5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861" y="1593056"/>
            <a:ext cx="4486275" cy="472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6593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7312" y="285750"/>
            <a:ext cx="7158037" cy="1171575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3100" b="1" dirty="0">
                <a:solidFill>
                  <a:srgbClr val="FF0000"/>
                </a:solidFill>
              </a:rPr>
              <a:t>труженица тыла </a:t>
            </a:r>
            <a:r>
              <a:rPr lang="ru-RU" sz="3100" b="1" dirty="0" err="1">
                <a:solidFill>
                  <a:srgbClr val="FF0000"/>
                </a:solidFill>
              </a:rPr>
              <a:t>бутакова</a:t>
            </a:r>
            <a:r>
              <a:rPr lang="ru-RU" sz="3100" b="1" dirty="0">
                <a:solidFill>
                  <a:srgbClr val="FF0000"/>
                </a:solidFill>
              </a:rPr>
              <a:t>  </a:t>
            </a:r>
            <a:r>
              <a:rPr lang="ru-RU" sz="3100" b="1" dirty="0" err="1">
                <a:solidFill>
                  <a:srgbClr val="FF0000"/>
                </a:solidFill>
              </a:rPr>
              <a:t>тамара</a:t>
            </a:r>
            <a:r>
              <a:rPr lang="ru-RU" sz="3100" b="1" dirty="0">
                <a:solidFill>
                  <a:srgbClr val="FF0000"/>
                </a:solidFill>
              </a:rPr>
              <a:t>  </a:t>
            </a:r>
            <a:r>
              <a:rPr lang="ru-RU" sz="3100" b="1" dirty="0" err="1">
                <a:solidFill>
                  <a:srgbClr val="FF0000"/>
                </a:solidFill>
              </a:rPr>
              <a:t>андреевна</a:t>
            </a: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91CEC3-CBFF-4397-8575-2B38152BB8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81" y="1343964"/>
            <a:ext cx="3814763" cy="25993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535BE1-3BAA-4737-AE0E-8406BDE99C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497" y="4100982"/>
            <a:ext cx="2564603" cy="259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53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C1C6ABB-5074-4508-90A4-B93933DDF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84059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1B6CBF-7CA8-4D84-9DD9-4AF477DE7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0234" y="357189"/>
            <a:ext cx="7373729" cy="1871662"/>
          </a:xfrm>
        </p:spPr>
        <p:txBody>
          <a:bodyPr>
            <a:noAutofit/>
          </a:bodyPr>
          <a:lstStyle/>
          <a:p>
            <a:br>
              <a:rPr lang="ru-RU" sz="2400" b="1" dirty="0"/>
            </a:br>
            <a:br>
              <a:rPr lang="ru-RU" sz="2400" b="1" dirty="0"/>
            </a:br>
            <a:r>
              <a:rPr lang="ru-RU" sz="2800" b="1" dirty="0"/>
              <a:t>постановлением Сямженского </a:t>
            </a:r>
            <a:r>
              <a:rPr lang="ru-RU" sz="2800" b="1" dirty="0" err="1"/>
              <a:t>оргпартбюро</a:t>
            </a:r>
            <a:r>
              <a:rPr lang="ru-RU" sz="2800" b="1" dirty="0"/>
              <a:t> от 22 апреля 1935 года установлено название районной газеты  «</a:t>
            </a:r>
            <a:r>
              <a:rPr lang="ru-RU" sz="2800" b="1" dirty="0" err="1"/>
              <a:t>Сямженский</a:t>
            </a:r>
            <a:r>
              <a:rPr lang="ru-RU" sz="2800" b="1" dirty="0"/>
              <a:t> ударник» Редактором весь военный период был В.В. </a:t>
            </a:r>
            <a:r>
              <a:rPr lang="ru-RU" sz="2800" b="1" dirty="0" err="1"/>
              <a:t>гогель</a:t>
            </a:r>
            <a:endParaRPr lang="ru-RU" sz="28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6AE9C8-D27C-4AE2-AEA0-14F5AFD6B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V="1">
            <a:off x="2514600" y="3513059"/>
            <a:ext cx="1143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4184DED-5ED5-43A3-B20F-C7DE9F760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546" y="2501981"/>
            <a:ext cx="5500688" cy="380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582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4488" y="714375"/>
            <a:ext cx="6029325" cy="361473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Наши герои-земляки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86ECD995-041F-411D-9DEE-657BC2BC40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39655"/>
              </p:ext>
            </p:extLst>
          </p:nvPr>
        </p:nvGraphicFramePr>
        <p:xfrm>
          <a:off x="1500188" y="1543050"/>
          <a:ext cx="6272215" cy="27146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0082">
                  <a:extLst>
                    <a:ext uri="{9D8B030D-6E8A-4147-A177-3AD203B41FA5}">
                      <a16:colId xmlns:a16="http://schemas.microsoft.com/office/drawing/2014/main" val="1699359615"/>
                    </a:ext>
                  </a:extLst>
                </a:gridCol>
                <a:gridCol w="1096175">
                  <a:extLst>
                    <a:ext uri="{9D8B030D-6E8A-4147-A177-3AD203B41FA5}">
                      <a16:colId xmlns:a16="http://schemas.microsoft.com/office/drawing/2014/main" val="2146031280"/>
                    </a:ext>
                  </a:extLst>
                </a:gridCol>
                <a:gridCol w="1791618">
                  <a:extLst>
                    <a:ext uri="{9D8B030D-6E8A-4147-A177-3AD203B41FA5}">
                      <a16:colId xmlns:a16="http://schemas.microsoft.com/office/drawing/2014/main" val="4228536293"/>
                    </a:ext>
                  </a:extLst>
                </a:gridCol>
                <a:gridCol w="924340">
                  <a:extLst>
                    <a:ext uri="{9D8B030D-6E8A-4147-A177-3AD203B41FA5}">
                      <a16:colId xmlns:a16="http://schemas.microsoft.com/office/drawing/2014/main" val="53069397"/>
                    </a:ext>
                  </a:extLst>
                </a:gridCol>
              </a:tblGrid>
              <a:tr h="1011905"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Сельский совет</a:t>
                      </a:r>
                    </a:p>
                  </a:txBody>
                  <a:tcPr marL="48770" marR="4877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Погибли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770" marR="4877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Воевали и вернулись с фронта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770" marR="4877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Всего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770" marR="48770" marT="0" marB="0"/>
                </a:tc>
                <a:extLst>
                  <a:ext uri="{0D108BD9-81ED-4DB2-BD59-A6C34878D82A}">
                    <a16:rowId xmlns:a16="http://schemas.microsoft.com/office/drawing/2014/main" val="2459881505"/>
                  </a:ext>
                </a:extLst>
              </a:tr>
              <a:tr h="851362"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Коробицынский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770" marR="4877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319</a:t>
                      </a:r>
                    </a:p>
                  </a:txBody>
                  <a:tcPr marL="48770" marR="4877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314</a:t>
                      </a:r>
                    </a:p>
                  </a:txBody>
                  <a:tcPr marL="48770" marR="4877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633</a:t>
                      </a:r>
                    </a:p>
                  </a:txBody>
                  <a:tcPr marL="48770" marR="48770" marT="0" marB="0"/>
                </a:tc>
                <a:extLst>
                  <a:ext uri="{0D108BD9-81ED-4DB2-BD59-A6C34878D82A}">
                    <a16:rowId xmlns:a16="http://schemas.microsoft.com/office/drawing/2014/main" val="950560662"/>
                  </a:ext>
                </a:extLst>
              </a:tr>
              <a:tr h="851362"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Коростелёвский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770" marR="4877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172</a:t>
                      </a:r>
                    </a:p>
                  </a:txBody>
                  <a:tcPr marL="48770" marR="4877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132</a:t>
                      </a:r>
                    </a:p>
                  </a:txBody>
                  <a:tcPr marL="48770" marR="4877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304</a:t>
                      </a:r>
                    </a:p>
                  </a:txBody>
                  <a:tcPr marL="48770" marR="48770" marT="0" marB="0"/>
                </a:tc>
                <a:extLst>
                  <a:ext uri="{0D108BD9-81ED-4DB2-BD59-A6C34878D82A}">
                    <a16:rowId xmlns:a16="http://schemas.microsoft.com/office/drawing/2014/main" val="2313169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3511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69DE28-0D5E-4EFA-A684-66CDC8BD9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9F0E01-0179-47CE-9AC9-9AD0A5D41C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528" y="126334"/>
            <a:ext cx="6228471" cy="1765624"/>
          </a:xfrm>
        </p:spPr>
        <p:txBody>
          <a:bodyPr>
            <a:normAutofit/>
          </a:bodyPr>
          <a:lstStyle/>
          <a:p>
            <a:br>
              <a:rPr lang="ru-RU" sz="2400" b="1" dirty="0">
                <a:solidFill>
                  <a:srgbClr val="FF0000"/>
                </a:solidFill>
              </a:rPr>
            </a:br>
            <a:endParaRPr lang="ru-RU" sz="20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F75F40B-E913-4357-9DBF-855B87D68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600200"/>
            <a:ext cx="8115299" cy="2908627"/>
          </a:xfrm>
        </p:spPr>
        <p:txBody>
          <a:bodyPr/>
          <a:lstStyle/>
          <a:p>
            <a:pPr algn="ctr"/>
            <a:r>
              <a:rPr lang="ru-RU" sz="3600" b="1" i="1" dirty="0">
                <a:solidFill>
                  <a:srgbClr val="FF0000"/>
                </a:solidFill>
              </a:rPr>
              <a:t>3 Страница 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</a:rPr>
              <a:t> «У войны неженское   лицо…»</a:t>
            </a:r>
            <a:endParaRPr lang="ru-RU" sz="36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39254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69DE28-0D5E-4EFA-A684-66CDC8BD9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9F0E01-0179-47CE-9AC9-9AD0A5D41C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657225"/>
            <a:ext cx="7343775" cy="1502426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3100" b="1" dirty="0">
                <a:solidFill>
                  <a:srgbClr val="FF0000"/>
                </a:solidFill>
              </a:rPr>
              <a:t>МАСАКОВА РАИСА СЕМЕНОВНА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000" b="1" dirty="0"/>
              <a:t>родилась в 1923 году в </a:t>
            </a:r>
            <a:r>
              <a:rPr lang="ru-RU" sz="2000" b="1" dirty="0" err="1"/>
              <a:t>Коростелевском</a:t>
            </a:r>
            <a:r>
              <a:rPr lang="ru-RU" sz="2000" b="1" dirty="0"/>
              <a:t> сельсовете. </a:t>
            </a:r>
            <a:br>
              <a:rPr lang="ru-RU" sz="2000" b="1" dirty="0"/>
            </a:br>
            <a:r>
              <a:rPr lang="ru-RU" sz="2000" b="1" dirty="0"/>
              <a:t>Участвовала в боях на Курской дуге. Награждена медалями "За отвагу", "За боевые заслуги", юбилейными медалями.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F75F40B-E913-4357-9DBF-855B87D685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E1A5ED-1B21-48FC-9E68-A89475FFFEFD}"/>
              </a:ext>
            </a:extLst>
          </p:cNvPr>
          <p:cNvPicPr/>
          <p:nvPr/>
        </p:nvPicPr>
        <p:blipFill>
          <a:blip r:embed="rId3" cstate="print"/>
          <a:srcRect l="5256" t="5779" r="55097" b="23254"/>
          <a:stretch>
            <a:fillRect/>
          </a:stretch>
        </p:blipFill>
        <p:spPr>
          <a:xfrm>
            <a:off x="2643187" y="2440142"/>
            <a:ext cx="3557588" cy="413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10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624" y="358439"/>
            <a:ext cx="6457951" cy="649479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FA9E6E3-4A93-4F81-8CF4-2DCBEF5A7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4237" cy="7263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0117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711FEABD-2DE5-4444-BDB3-5925A37148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0" y="44902"/>
            <a:ext cx="9076083" cy="6813098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02BD13-F845-44CA-A31D-8FCC0B802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7313" y="310348"/>
            <a:ext cx="7315200" cy="237570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Бороздина Нина Андреевна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1800" b="1" dirty="0"/>
              <a:t>Родилась в 1923 году в  д. </a:t>
            </a:r>
            <a:r>
              <a:rPr lang="ru-RU" sz="1800" b="1" dirty="0" err="1"/>
              <a:t>Куракино</a:t>
            </a:r>
            <a:r>
              <a:rPr lang="ru-RU" sz="1800" b="1" dirty="0"/>
              <a:t> Сямженского района. Воевала  в г. Великие Луки, г. Торопец, г. Торжок, г. Невель. </a:t>
            </a:r>
            <a:br>
              <a:rPr lang="ru-RU" sz="1800" b="1" dirty="0"/>
            </a:br>
            <a:r>
              <a:rPr lang="ru-RU" sz="1800" b="1" dirty="0"/>
              <a:t>Награждена медалями: «За отличную учебу», «За победу над Германией»</a:t>
            </a:r>
            <a:br>
              <a:rPr lang="ru-RU" sz="1800" b="1" dirty="0"/>
            </a:br>
            <a:br>
              <a:rPr lang="ru-RU" sz="1800" b="1" dirty="0"/>
            </a:br>
            <a:endParaRPr lang="ru-RU" sz="1800" b="1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315A645-FA56-4F61-9AA3-D645B14D6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890201"/>
            <a:ext cx="1387580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67A465-72C6-4B79-94B5-E20668DD5E3E}"/>
              </a:ext>
            </a:extLst>
          </p:cNvPr>
          <p:cNvPicPr/>
          <p:nvPr/>
        </p:nvPicPr>
        <p:blipFill>
          <a:blip r:embed="rId3" cstate="print"/>
          <a:srcRect t="2934" r="11775"/>
          <a:stretch>
            <a:fillRect/>
          </a:stretch>
        </p:blipFill>
        <p:spPr bwMode="auto">
          <a:xfrm>
            <a:off x="2686051" y="2714625"/>
            <a:ext cx="3429001" cy="39290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E5A6BC1D-5CFC-4C45-BF71-3F57E8401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071518"/>
            <a:ext cx="13875808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35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Бороздина Нина Андреевна</a:t>
            </a:r>
            <a:endParaRPr lang="ru-RU" altLang="ru-RU" sz="825"/>
          </a:p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5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Родилась в 1923году в  д. Куракино</a:t>
            </a:r>
            <a:endParaRPr lang="ru-RU" altLang="ru-RU" sz="825"/>
          </a:p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5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Сямженского района</a:t>
            </a:r>
            <a:endParaRPr lang="ru-RU" altLang="ru-RU" sz="135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636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00C091-5EE5-442D-BCCD-88F6105BD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795E24-6D6A-4746-AE3C-92023A8FAD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3013" y="187056"/>
            <a:ext cx="7600950" cy="2084657"/>
          </a:xfrm>
        </p:spPr>
        <p:txBody>
          <a:bodyPr>
            <a:noAutofit/>
          </a:bodyPr>
          <a:lstStyle/>
          <a:p>
            <a:r>
              <a:rPr lang="ru-RU" sz="2800" b="1" dirty="0" err="1">
                <a:solidFill>
                  <a:srgbClr val="FF0000"/>
                </a:solidFill>
              </a:rPr>
              <a:t>Митрушина</a:t>
            </a:r>
            <a:r>
              <a:rPr lang="ru-RU" sz="2800" b="1" dirty="0">
                <a:solidFill>
                  <a:srgbClr val="FF0000"/>
                </a:solidFill>
              </a:rPr>
              <a:t> Мария Игнатьевна  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1800" b="1" dirty="0"/>
              <a:t>Родилась 1 июля 1922 года  в деревне Пирогово Сямженского района. Во время Войны была на ленинградском фронте.</a:t>
            </a:r>
            <a:br>
              <a:rPr lang="ru-RU" sz="1800" b="1" dirty="0">
                <a:solidFill>
                  <a:srgbClr val="FF0000"/>
                </a:solidFill>
              </a:rPr>
            </a:br>
            <a:r>
              <a:rPr lang="ru-RU" sz="1800" b="1" dirty="0"/>
              <a:t>Награждена 10 медалями и 2 орденами из них орден Отечественной войны 2 степени. </a:t>
            </a:r>
            <a:br>
              <a:rPr lang="ru-RU" sz="1800" b="1" dirty="0"/>
            </a:br>
            <a:br>
              <a:rPr lang="ru-RU" sz="1800" b="1" dirty="0">
                <a:solidFill>
                  <a:srgbClr val="FF0000"/>
                </a:solidFill>
              </a:rPr>
            </a:b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BC3A85A-5BA3-4105-A977-88D25AA89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9182" y="3587235"/>
            <a:ext cx="5618515" cy="97762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D27530-F8B4-4BB4-BE28-93144698103B}"/>
              </a:ext>
            </a:extLst>
          </p:cNvPr>
          <p:cNvPicPr/>
          <p:nvPr/>
        </p:nvPicPr>
        <p:blipFill>
          <a:blip r:embed="rId3" cstate="print"/>
          <a:srcRect l="28623" t="21962" r="34745" b="2233"/>
          <a:stretch>
            <a:fillRect/>
          </a:stretch>
        </p:blipFill>
        <p:spPr bwMode="auto">
          <a:xfrm>
            <a:off x="3121818" y="2458769"/>
            <a:ext cx="2900363" cy="351692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576144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A23C7C-F23E-4519-A77A-9F96AA7F1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7BCC6F-053A-4A29-B484-1B77F82DCA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7325" y="285750"/>
            <a:ext cx="6843713" cy="3843338"/>
          </a:xfrm>
        </p:spPr>
        <p:txBody>
          <a:bodyPr>
            <a:normAutofit fontScale="90000"/>
          </a:bodyPr>
          <a:lstStyle/>
          <a:p>
            <a:br>
              <a:rPr lang="ru-RU" sz="2700" b="1" dirty="0">
                <a:solidFill>
                  <a:srgbClr val="FF0000"/>
                </a:solidFill>
              </a:rPr>
            </a:br>
            <a:br>
              <a:rPr lang="ru-RU" sz="2700" b="1" dirty="0">
                <a:solidFill>
                  <a:srgbClr val="FF0000"/>
                </a:solidFill>
              </a:rPr>
            </a:br>
            <a:br>
              <a:rPr lang="ru-RU" sz="2700" b="1" dirty="0">
                <a:solidFill>
                  <a:srgbClr val="FF0000"/>
                </a:solidFill>
              </a:rPr>
            </a:br>
            <a:br>
              <a:rPr lang="ru-RU" sz="2700" b="1" dirty="0">
                <a:solidFill>
                  <a:srgbClr val="FF0000"/>
                </a:solidFill>
              </a:rPr>
            </a:br>
            <a:br>
              <a:rPr lang="ru-RU" sz="2700" b="1" dirty="0">
                <a:solidFill>
                  <a:srgbClr val="FF0000"/>
                </a:solidFill>
              </a:rPr>
            </a:br>
            <a:br>
              <a:rPr lang="ru-RU" sz="2700" b="1" dirty="0">
                <a:solidFill>
                  <a:srgbClr val="FF0000"/>
                </a:solidFill>
              </a:rPr>
            </a:br>
            <a:br>
              <a:rPr lang="ru-RU" sz="2700" b="1" dirty="0">
                <a:solidFill>
                  <a:srgbClr val="FF0000"/>
                </a:solidFill>
              </a:rPr>
            </a:br>
            <a:br>
              <a:rPr lang="ru-RU" sz="2700" b="1" dirty="0">
                <a:solidFill>
                  <a:srgbClr val="FF0000"/>
                </a:solidFill>
              </a:rPr>
            </a:br>
            <a:br>
              <a:rPr lang="ru-RU" sz="2700" b="1" dirty="0">
                <a:solidFill>
                  <a:srgbClr val="FF0000"/>
                </a:solidFill>
              </a:rPr>
            </a:br>
            <a:r>
              <a:rPr lang="ru-RU" sz="3100" b="1" dirty="0">
                <a:solidFill>
                  <a:srgbClr val="FF0000"/>
                </a:solidFill>
              </a:rPr>
              <a:t>ПЕРВУНИНСКАЯ ЕКАТЕРИНА ПРОКОПЬЕВНА </a:t>
            </a:r>
            <a:br>
              <a:rPr lang="ru-RU" sz="1800" b="1" dirty="0">
                <a:solidFill>
                  <a:srgbClr val="FF0000"/>
                </a:solidFill>
              </a:rPr>
            </a:b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dirty="0">
                <a:solidFill>
                  <a:srgbClr val="FF0000"/>
                </a:solidFill>
              </a:rPr>
              <a:t> </a:t>
            </a:r>
            <a:r>
              <a:rPr lang="ru-RU" sz="1800" b="1" dirty="0"/>
              <a:t>Родилась 27 сентября 1918 года в деревне   </a:t>
            </a:r>
            <a:r>
              <a:rPr lang="ru-RU" sz="1800" b="1" dirty="0" err="1"/>
              <a:t>Рубцово</a:t>
            </a:r>
            <a:r>
              <a:rPr lang="ru-RU" sz="1800" b="1" dirty="0"/>
              <a:t> Сямженского района. Воевала на Центральном, Западном, 2-ом Белорусском фронтах. Войну закончила в Прибалтике в 1944 году.  Награждена медалью "За отвагу", медалью "За победу над Германией в Великой Отечественной войне 1941-1945 г", медалью Жукова, орденом Великой Отечественной войны, юбилейными медалями, имеет </a:t>
            </a:r>
            <a:br>
              <a:rPr lang="ru-RU" sz="1800" b="1" dirty="0"/>
            </a:br>
            <a:r>
              <a:rPr lang="ru-RU" sz="1800" b="1" dirty="0"/>
              <a:t>почетный знак "Фронтовик 1941-1945".</a:t>
            </a:r>
            <a:br>
              <a:rPr lang="ru-RU" sz="1800" b="1" dirty="0"/>
            </a:br>
            <a:br>
              <a:rPr lang="ru-RU" sz="1800" b="1" dirty="0"/>
            </a:br>
            <a:br>
              <a:rPr lang="ru-RU" sz="1800" b="1" dirty="0"/>
            </a:br>
            <a:r>
              <a:rPr lang="ru-RU" sz="1800" b="1" dirty="0"/>
              <a:t> </a:t>
            </a:r>
            <a:br>
              <a:rPr lang="ru-RU" sz="1800" dirty="0">
                <a:solidFill>
                  <a:srgbClr val="FF0000"/>
                </a:solidFill>
              </a:rPr>
            </a:br>
            <a:br>
              <a:rPr lang="ru-RU" dirty="0"/>
            </a:br>
            <a:endParaRPr lang="ru-RU" sz="105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05C6648-A16C-40DA-9B4A-7C0D8ECB09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5684C5-28A0-4A97-A87A-E7D64CCB9BD9}"/>
              </a:ext>
            </a:extLst>
          </p:cNvPr>
          <p:cNvPicPr/>
          <p:nvPr/>
        </p:nvPicPr>
        <p:blipFill>
          <a:blip r:embed="rId3" cstate="print"/>
          <a:srcRect l="4814" t="8145" r="53302" b="25265"/>
          <a:stretch>
            <a:fillRect/>
          </a:stretch>
        </p:blipFill>
        <p:spPr>
          <a:xfrm>
            <a:off x="2593071" y="2907508"/>
            <a:ext cx="3243482" cy="354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5768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CCF0BE-AAE3-4E45-9B03-4C6C35416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262F16-531F-456C-89C6-8F932C34F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5919" y="407963"/>
            <a:ext cx="6911633" cy="1885071"/>
          </a:xfrm>
        </p:spPr>
        <p:txBody>
          <a:bodyPr>
            <a:normAutofit/>
          </a:bodyPr>
          <a:lstStyle/>
          <a:p>
            <a:r>
              <a:rPr lang="ru-RU" sz="2800" b="1" dirty="0" err="1">
                <a:solidFill>
                  <a:srgbClr val="FF0000"/>
                </a:solidFill>
              </a:rPr>
              <a:t>Бусарева</a:t>
            </a:r>
            <a:r>
              <a:rPr lang="ru-RU" sz="2800" b="1" dirty="0">
                <a:solidFill>
                  <a:srgbClr val="FF0000"/>
                </a:solidFill>
              </a:rPr>
              <a:t> Фелицата Яковлевна</a:t>
            </a:r>
            <a:br>
              <a:rPr lang="ru-RU" sz="1100" b="1" dirty="0">
                <a:solidFill>
                  <a:srgbClr val="FF0000"/>
                </a:solidFill>
              </a:rPr>
            </a:br>
            <a:r>
              <a:rPr lang="ru-RU" sz="1800" b="1" dirty="0"/>
              <a:t>Родилась 2 ноября 1923 года    в деревне </a:t>
            </a:r>
            <a:r>
              <a:rPr lang="ru-RU" sz="1800" b="1" dirty="0" err="1"/>
              <a:t>Мартьяниха</a:t>
            </a:r>
            <a:r>
              <a:rPr lang="ru-RU" sz="1800" b="1" dirty="0"/>
              <a:t> Сямженского района. Награждена медалью «За оборону Ленинграда»</a:t>
            </a:r>
            <a:br>
              <a:rPr lang="ru-RU" sz="1800" b="1" dirty="0"/>
            </a:br>
            <a:r>
              <a:rPr lang="ru-RU" sz="1800" b="1" dirty="0"/>
              <a:t> </a:t>
            </a:r>
            <a:br>
              <a:rPr lang="ru-RU" sz="1800" b="1" dirty="0"/>
            </a:br>
            <a:endParaRPr lang="ru-RU" sz="1800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32C831D-72ED-49E4-A84C-7247058865FA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591753" y="2000910"/>
            <a:ext cx="3474720" cy="43469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690300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69DE28-0D5E-4EFA-A684-66CDC8BD9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9F0E01-0179-47CE-9AC9-9AD0A5D41C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528" y="126334"/>
            <a:ext cx="6228471" cy="1765624"/>
          </a:xfrm>
        </p:spPr>
        <p:txBody>
          <a:bodyPr>
            <a:normAutofit/>
          </a:bodyPr>
          <a:lstStyle/>
          <a:p>
            <a:br>
              <a:rPr lang="ru-RU" sz="2400" b="1" dirty="0">
                <a:solidFill>
                  <a:srgbClr val="FF0000"/>
                </a:solidFill>
              </a:rPr>
            </a:br>
            <a:endParaRPr lang="ru-RU" sz="20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F75F40B-E913-4357-9DBF-855B87D68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2528" y="1600200"/>
            <a:ext cx="6428497" cy="2908627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4 Страница</a:t>
            </a:r>
          </a:p>
          <a:p>
            <a:r>
              <a:rPr lang="ru-RU" sz="3600" b="1" dirty="0">
                <a:solidFill>
                  <a:srgbClr val="FF0000"/>
                </a:solidFill>
              </a:rPr>
              <a:t>   «</a:t>
            </a:r>
            <a:r>
              <a:rPr lang="ru-RU" sz="3600" b="1" i="1" dirty="0">
                <a:solidFill>
                  <a:srgbClr val="FF0000"/>
                </a:solidFill>
              </a:rPr>
              <a:t>Боевой подвиг наших   земляков»</a:t>
            </a:r>
            <a:endParaRPr lang="ru-RU" sz="3600" dirty="0">
              <a:solidFill>
                <a:srgbClr val="FF0000"/>
              </a:solidFill>
            </a:endParaRPr>
          </a:p>
          <a:p>
            <a:r>
              <a:rPr lang="ru-RU" sz="2400" b="1" dirty="0">
                <a:solidFill>
                  <a:srgbClr val="FF0000"/>
                </a:solidFill>
              </a:rPr>
              <a:t> </a:t>
            </a:r>
            <a:endParaRPr lang="ru-RU" sz="2400" dirty="0">
              <a:solidFill>
                <a:srgbClr val="FF0000"/>
              </a:solidFill>
            </a:endParaRPr>
          </a:p>
          <a:p>
            <a:endParaRPr lang="ru-RU" sz="28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1726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6C2D4A-53BD-40F8-9DB3-5EB4F664D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B308C9-BFC1-4B71-839C-3503C52A7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025" y="485775"/>
            <a:ext cx="7172325" cy="1285875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Вепрев Михаил Васильевич </a:t>
            </a:r>
            <a:br>
              <a:rPr lang="ru-RU" sz="1800" b="1" dirty="0">
                <a:solidFill>
                  <a:srgbClr val="FF0000"/>
                </a:solidFill>
              </a:rPr>
            </a:br>
            <a:r>
              <a:rPr lang="ru-RU" sz="1800" b="1" dirty="0"/>
              <a:t>Родился в 1901году в деревне Зайцево Сямженского района. Воевал на Курской дуге. Награжден медалью «За боевые заслуги» юбилейными медалями.</a:t>
            </a:r>
            <a:br>
              <a:rPr lang="ru-RU" sz="1800" b="1" dirty="0"/>
            </a:br>
            <a:br>
              <a:rPr lang="ru-RU" sz="1800" dirty="0"/>
            </a:br>
            <a:endParaRPr lang="ru-RU" sz="18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3F41E3A-0410-4DD0-AED1-6A76C1C2C44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600325" y="2386012"/>
            <a:ext cx="3471863" cy="35290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945036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285750"/>
            <a:ext cx="7600950" cy="4886325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Зуев Иван Иванович</a:t>
            </a:r>
            <a:br>
              <a:rPr lang="ru-RU" sz="1200" b="1" dirty="0">
                <a:solidFill>
                  <a:srgbClr val="FF0000"/>
                </a:solidFill>
              </a:rPr>
            </a:br>
            <a:r>
              <a:rPr lang="ru-RU" sz="1800" b="1" dirty="0"/>
              <a:t>Родился 24 февраля 1917года в деревне </a:t>
            </a:r>
            <a:r>
              <a:rPr lang="ru-RU" sz="1800" b="1" dirty="0" err="1"/>
              <a:t>Пестино</a:t>
            </a:r>
            <a:r>
              <a:rPr lang="ru-RU" sz="1800" b="1" dirty="0"/>
              <a:t> Сямженского района. Сражался с фашистами в  партизанский отряд «За Родину».  Награжден медалью  «Партизан 2 степени», 2 орденами «Красной Звезды», медаль «За освобождение Советского Заполярья», «За Победу над Германией», «За победу над Японией»</a:t>
            </a:r>
            <a:br>
              <a:rPr lang="ru-RU" sz="1800" b="1" dirty="0"/>
            </a:br>
            <a:br>
              <a:rPr lang="ru-RU" sz="1600" dirty="0">
                <a:solidFill>
                  <a:srgbClr val="FF0000"/>
                </a:solidFill>
              </a:rPr>
            </a:b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C5C1309-5963-4324-86D2-45499AAA0593}"/>
              </a:ext>
            </a:extLst>
          </p:cNvPr>
          <p:cNvPicPr/>
          <p:nvPr/>
        </p:nvPicPr>
        <p:blipFill>
          <a:blip r:embed="rId3" cstate="print"/>
          <a:srcRect l="50376" b="17959"/>
          <a:stretch>
            <a:fillRect/>
          </a:stretch>
        </p:blipFill>
        <p:spPr bwMode="auto">
          <a:xfrm>
            <a:off x="2378868" y="2728912"/>
            <a:ext cx="3471862" cy="3657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1590588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875" y="528638"/>
            <a:ext cx="7415213" cy="47148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Бабиков  Леонид Васильевич </a:t>
            </a:r>
            <a:br>
              <a:rPr lang="ru-RU" sz="1600" b="1" dirty="0"/>
            </a:br>
            <a:r>
              <a:rPr lang="ru-RU" sz="1800" b="1" dirty="0"/>
              <a:t>родился в 1921году в деревне  </a:t>
            </a:r>
            <a:r>
              <a:rPr lang="ru-RU" sz="1800" b="1" dirty="0" err="1"/>
              <a:t>Пудково</a:t>
            </a:r>
            <a:r>
              <a:rPr lang="ru-RU" sz="1800" b="1" dirty="0"/>
              <a:t>  Сямженского района. Воевал на Ленинградском, Калининском фронтах. Награжден  Орденом «Красной Звезды», медалью «За боевые заслуги»</a:t>
            </a:r>
            <a:br>
              <a:rPr lang="ru-RU" sz="1800" b="1" dirty="0"/>
            </a:br>
            <a:r>
              <a:rPr lang="ru-RU" sz="1600" dirty="0"/>
              <a:t> </a:t>
            </a:r>
            <a:br>
              <a:rPr lang="ru-RU" sz="1600" dirty="0"/>
            </a:br>
            <a:r>
              <a:rPr lang="ru-RU" sz="1600" b="1" dirty="0"/>
              <a:t> </a:t>
            </a:r>
            <a:br>
              <a:rPr lang="ru-RU" sz="1600" b="1" dirty="0"/>
            </a:br>
            <a:endParaRPr lang="ru-RU" sz="16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3EFFB8-53B6-4439-8D98-000B288964A9}"/>
              </a:ext>
            </a:extLst>
          </p:cNvPr>
          <p:cNvPicPr/>
          <p:nvPr/>
        </p:nvPicPr>
        <p:blipFill>
          <a:blip r:embed="rId4" cstate="print"/>
          <a:srcRect r="2747" b="39170"/>
          <a:stretch>
            <a:fillRect/>
          </a:stretch>
        </p:blipFill>
        <p:spPr bwMode="auto">
          <a:xfrm>
            <a:off x="2586037" y="2210992"/>
            <a:ext cx="3971926" cy="36361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2234093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138" y="221077"/>
            <a:ext cx="7829549" cy="5222457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Вепрев Василий Иванович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/>
              <a:t> </a:t>
            </a:r>
            <a:r>
              <a:rPr lang="ru-RU" sz="1800" b="1" dirty="0"/>
              <a:t>родился в 1921году в деревне </a:t>
            </a:r>
            <a:r>
              <a:rPr lang="ru-RU" sz="1800" b="1" dirty="0" err="1"/>
              <a:t>Мартьяниха</a:t>
            </a:r>
            <a:r>
              <a:rPr lang="ru-RU" sz="1800" b="1" dirty="0"/>
              <a:t> Сямженского района. Воевал на Карельском и Белорусском фронтах. Награжден Орденом Славы 2 степени, орденом Славы 3 степени, медалью «За боевые заслуги»</a:t>
            </a:r>
            <a:br>
              <a:rPr lang="ru-RU" sz="1800" b="1" dirty="0"/>
            </a:br>
            <a:br>
              <a:rPr lang="ru-RU" sz="1800" b="1" dirty="0"/>
            </a:br>
            <a:endParaRPr lang="ru-RU" sz="18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10AD4B-F1EA-42B3-83D0-24ED990C1C94}"/>
              </a:ext>
            </a:extLst>
          </p:cNvPr>
          <p:cNvPicPr/>
          <p:nvPr/>
        </p:nvPicPr>
        <p:blipFill>
          <a:blip r:embed="rId3" cstate="print"/>
          <a:srcRect l="1716" t="18947" r="51471"/>
          <a:stretch>
            <a:fillRect/>
          </a:stretch>
        </p:blipFill>
        <p:spPr bwMode="auto">
          <a:xfrm rot="5400000">
            <a:off x="2378867" y="2157793"/>
            <a:ext cx="4386264" cy="40004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2479049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738" y="585788"/>
            <a:ext cx="7586662" cy="510815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Вепрев Иван Николаевич</a:t>
            </a:r>
            <a:br>
              <a:rPr lang="ru-RU" sz="1400" b="1" dirty="0">
                <a:solidFill>
                  <a:srgbClr val="FF0000"/>
                </a:solidFill>
              </a:rPr>
            </a:br>
            <a:r>
              <a:rPr lang="ru-RU" sz="1800" b="1" dirty="0"/>
              <a:t>родился 20 октября 1921года  В д. </a:t>
            </a:r>
            <a:r>
              <a:rPr lang="ru-RU" sz="1800" b="1" dirty="0" err="1"/>
              <a:t>Вахрунино</a:t>
            </a:r>
            <a:r>
              <a:rPr lang="ru-RU" sz="1800" b="1" dirty="0"/>
              <a:t> Сямженского района. ВОЕВАЛ в инженерной саперной бригаде (отдел </a:t>
            </a:r>
            <a:r>
              <a:rPr lang="ru-RU" sz="1800" b="1" dirty="0" err="1"/>
              <a:t>контразведки</a:t>
            </a:r>
            <a:r>
              <a:rPr lang="ru-RU" sz="1800" b="1" dirty="0"/>
              <a:t> "СМЕРШ"). Награжден Орденом "Красной Звезды", Медалями "За отвагу" ,"За оборону Сталинграда", «За оборону Ленинграда», «За победу над Германией" </a:t>
            </a:r>
            <a:br>
              <a:rPr lang="ru-RU" sz="1800" b="1" dirty="0"/>
            </a:br>
            <a:br>
              <a:rPr lang="ru-RU" sz="1800" b="1" dirty="0"/>
            </a:br>
            <a:endParaRPr lang="ru-RU" sz="18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9EA88B-2823-4050-B972-87EEB5A742A7}"/>
              </a:ext>
            </a:extLst>
          </p:cNvPr>
          <p:cNvPicPr/>
          <p:nvPr/>
        </p:nvPicPr>
        <p:blipFill>
          <a:blip r:embed="rId3" cstate="print"/>
          <a:srcRect l="11007" t="19608" r="24125" b="18431"/>
          <a:stretch>
            <a:fillRect/>
          </a:stretch>
        </p:blipFill>
        <p:spPr bwMode="auto">
          <a:xfrm>
            <a:off x="2600324" y="2600326"/>
            <a:ext cx="3343275" cy="384333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55578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7337" y="328614"/>
            <a:ext cx="7100887" cy="5365332"/>
          </a:xfrm>
        </p:spPr>
        <p:txBody>
          <a:bodyPr>
            <a:normAutofit/>
          </a:bodyPr>
          <a:lstStyle/>
          <a:p>
            <a:pPr algn="ctr"/>
            <a:br>
              <a:rPr lang="ru-RU" sz="3600" b="1" i="1" dirty="0">
                <a:solidFill>
                  <a:srgbClr val="FF0000"/>
                </a:solidFill>
              </a:rPr>
            </a:br>
            <a:br>
              <a:rPr lang="ru-RU" sz="3600" b="1" i="1" dirty="0">
                <a:solidFill>
                  <a:srgbClr val="FF0000"/>
                </a:solidFill>
              </a:rPr>
            </a:br>
            <a:br>
              <a:rPr lang="ru-RU" sz="3600" b="1" i="1" dirty="0">
                <a:solidFill>
                  <a:srgbClr val="FF0000"/>
                </a:solidFill>
              </a:rPr>
            </a:br>
            <a:br>
              <a:rPr lang="ru-RU" sz="3600" b="1" i="1" dirty="0">
                <a:solidFill>
                  <a:srgbClr val="FF0000"/>
                </a:solidFill>
              </a:rPr>
            </a:br>
            <a:r>
              <a:rPr lang="ru-RU" sz="3600" b="1" i="1" dirty="0">
                <a:solidFill>
                  <a:srgbClr val="FF0000"/>
                </a:solidFill>
              </a:rPr>
              <a:t>1страница </a:t>
            </a:r>
            <a:br>
              <a:rPr lang="ru-RU" sz="3600" b="1" i="1" dirty="0">
                <a:solidFill>
                  <a:srgbClr val="FF0000"/>
                </a:solidFill>
              </a:rPr>
            </a:br>
            <a:r>
              <a:rPr lang="ru-RU" sz="3600" b="1" i="1" dirty="0">
                <a:solidFill>
                  <a:srgbClr val="FF0000"/>
                </a:solidFill>
              </a:rPr>
              <a:t>«Июнь 1941года»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 </a:t>
            </a:r>
            <a:br>
              <a:rPr lang="ru-RU" sz="3600" dirty="0">
                <a:solidFill>
                  <a:srgbClr val="FF0000"/>
                </a:solidFill>
              </a:rPr>
            </a:br>
            <a:br>
              <a:rPr lang="ru-RU" sz="1800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9682413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0176" y="457200"/>
            <a:ext cx="7400924" cy="523674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Воронцов Александр Иванович</a:t>
            </a:r>
            <a:br>
              <a:rPr lang="ru-RU" sz="1400" b="1" dirty="0">
                <a:solidFill>
                  <a:srgbClr val="FF0000"/>
                </a:solidFill>
              </a:rPr>
            </a:br>
            <a:r>
              <a:rPr lang="ru-RU" sz="1800" b="1" dirty="0"/>
              <a:t>Родился 10 декабря 1907 года в  д. </a:t>
            </a:r>
            <a:r>
              <a:rPr lang="ru-RU" sz="1800" b="1" dirty="0" err="1"/>
              <a:t>Мартьяниха</a:t>
            </a:r>
            <a:r>
              <a:rPr lang="ru-RU" sz="1800" b="1" dirty="0"/>
              <a:t> Сямженского района. Участвовал в боях на Карельском фронте. Награжден орденом  Отечественной войны 1 степени, медалями «За отвагу», «За взятие Кенигсберга»,  «За победу над Германией».  Имеет благодарность от Сталина за взятие Сапун Горы.</a:t>
            </a:r>
            <a:br>
              <a:rPr lang="ru-RU" sz="1800" b="1" dirty="0"/>
            </a:br>
            <a:br>
              <a:rPr lang="ru-RU" sz="1800" b="1" dirty="0"/>
            </a:br>
            <a:endParaRPr lang="ru-RU" sz="18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B015B8-7D2F-4518-BEA8-25D5C25BEC2D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1706" y="2324722"/>
            <a:ext cx="4214813" cy="407607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310576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270" y="0"/>
            <a:ext cx="9268539" cy="732948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862" y="471488"/>
            <a:ext cx="7786687" cy="5786437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Дьяков Николай Леонидович</a:t>
            </a:r>
            <a:br>
              <a:rPr lang="ru-RU" sz="1400" dirty="0"/>
            </a:br>
            <a:r>
              <a:rPr lang="ru-RU" sz="1800" b="1" dirty="0"/>
              <a:t>Родился 13 апреля 1923года в д. </a:t>
            </a:r>
            <a:r>
              <a:rPr lang="ru-RU" sz="1800" b="1" dirty="0" err="1"/>
              <a:t>Бурцево</a:t>
            </a:r>
            <a:r>
              <a:rPr lang="ru-RU" sz="1800" b="1" dirty="0"/>
              <a:t> Сямженского района. Воевал на 2 и 3 Украинском, на первом Прибалтийском фронтах освобождал Латвию, Литву, Чехословакию. Награжден орденом «Красной Звезды», медалями «За взятие Вены», «За освобождение Латвии», «За освобождение Чехословакии», «За освобождение Литвы», « За оборону Ленинграда», «За отвагу»,  «За победу над Германией». Объявлено 7 благодарностей от И.В. Сталина.</a:t>
            </a:r>
            <a:br>
              <a:rPr lang="ru-RU" sz="1800" b="1" dirty="0"/>
            </a:br>
            <a:br>
              <a:rPr lang="ru-RU" sz="1800" b="1" dirty="0"/>
            </a:br>
            <a:br>
              <a:rPr lang="ru-RU" sz="1800" b="1" dirty="0"/>
            </a:br>
            <a:endParaRPr lang="ru-RU" sz="18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A445930-1C74-4F8A-88EB-3C48DB60491E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0413" y="3286125"/>
            <a:ext cx="2400300" cy="28432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802295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749" y="357188"/>
            <a:ext cx="7586664" cy="5201401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Кузнецов Никандр Иванович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b="1" dirty="0"/>
              <a:t>Родился 9 ноября 1921г. в </a:t>
            </a:r>
            <a:r>
              <a:rPr lang="ru-RU" sz="1800" b="1" dirty="0" err="1"/>
              <a:t>д.Борисовская</a:t>
            </a:r>
            <a:r>
              <a:rPr lang="ru-RU" sz="1800" b="1" dirty="0"/>
              <a:t> Сямженского района. С 1941 года находился в Заполярье, Финляндии, Польше – был разведчиком. Имеет Награды: орден «Красной Звезды», орден «Жукова», медаль «За оборону Советского Заполярья», медаль «За победу над Японией», медаль «За победу над Германией», Орден «Отечественной Войны 2 степени»</a:t>
            </a:r>
            <a:br>
              <a:rPr lang="ru-RU" sz="1800" b="1" dirty="0"/>
            </a:br>
            <a:r>
              <a:rPr lang="ru-RU" sz="1800" b="1" dirty="0"/>
              <a:t> </a:t>
            </a:r>
            <a:br>
              <a:rPr lang="ru-RU" sz="1800" b="1" dirty="0"/>
            </a:br>
            <a:br>
              <a:rPr lang="ru-RU" sz="1800" dirty="0"/>
            </a:br>
            <a:br>
              <a:rPr lang="ru-RU" sz="1800" dirty="0"/>
            </a:br>
            <a:endParaRPr 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05526D-DBAC-4668-A179-1AFAB2837910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1730" y="2571751"/>
            <a:ext cx="3378995" cy="37718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6003810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025" y="257176"/>
            <a:ext cx="7415213" cy="5436770"/>
          </a:xfrm>
        </p:spPr>
        <p:txBody>
          <a:bodyPr>
            <a:normAutofit/>
          </a:bodyPr>
          <a:lstStyle/>
          <a:p>
            <a:r>
              <a:rPr lang="ru-RU" sz="2800" dirty="0" err="1">
                <a:solidFill>
                  <a:srgbClr val="FF0000"/>
                </a:solidFill>
              </a:rPr>
              <a:t>Биляшев</a:t>
            </a:r>
            <a:r>
              <a:rPr lang="ru-RU" sz="2800" dirty="0">
                <a:solidFill>
                  <a:srgbClr val="FF0000"/>
                </a:solidFill>
              </a:rPr>
              <a:t> Николай Васильевич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b="1" dirty="0"/>
              <a:t>родился 22 мая 1915 года в деревне </a:t>
            </a:r>
            <a:r>
              <a:rPr lang="ru-RU" sz="1800" b="1" dirty="0" err="1"/>
              <a:t>Евсютино</a:t>
            </a:r>
            <a:r>
              <a:rPr lang="ru-RU" sz="1800" b="1" dirty="0"/>
              <a:t> Сямженского района. Служил в 90 стрелковой дивизии - стрелком. с 7 сентября 1941года по 25 апреля 1945года находился в плену у немцев.</a:t>
            </a:r>
            <a:br>
              <a:rPr lang="ru-RU" sz="1800" b="1" dirty="0"/>
            </a:br>
            <a:endParaRPr lang="ru-RU" sz="18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ADC099-37A8-4819-95E6-1876A376385E}"/>
              </a:ext>
            </a:extLst>
          </p:cNvPr>
          <p:cNvPicPr/>
          <p:nvPr/>
        </p:nvPicPr>
        <p:blipFill>
          <a:blip r:embed="rId3" cstate="print"/>
          <a:srcRect l="35777" t="22335" r="29374" b="34864"/>
          <a:stretch>
            <a:fillRect/>
          </a:stretch>
        </p:blipFill>
        <p:spPr bwMode="auto">
          <a:xfrm>
            <a:off x="2614613" y="1761124"/>
            <a:ext cx="3400424" cy="41899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1652504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5913" y="1985962"/>
            <a:ext cx="5957888" cy="3228975"/>
          </a:xfrm>
        </p:spPr>
        <p:txBody>
          <a:bodyPr/>
          <a:lstStyle/>
          <a:p>
            <a:pPr algn="ctr"/>
            <a:r>
              <a:rPr lang="ru-RU" sz="3600" b="1" i="1" dirty="0">
                <a:solidFill>
                  <a:srgbClr val="FF0000"/>
                </a:solidFill>
              </a:rPr>
              <a:t>5 Страница  « Победа»</a:t>
            </a:r>
            <a:br>
              <a:rPr lang="ru-RU" sz="3600" dirty="0">
                <a:solidFill>
                  <a:srgbClr val="FF0000"/>
                </a:solidFill>
              </a:rPr>
            </a:br>
            <a:br>
              <a:rPr lang="ru-RU" sz="3600" dirty="0">
                <a:solidFill>
                  <a:srgbClr val="FF0000"/>
                </a:solidFill>
              </a:rPr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0686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7376" y="242888"/>
            <a:ext cx="5557836" cy="4614862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Вечная память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73E69D-ECEF-4A24-85A0-429AEDD08D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893" y="1100138"/>
            <a:ext cx="3200401" cy="2514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2DF7AB-DA1B-4F0B-ACA4-BF28E2E10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364" y="1121569"/>
            <a:ext cx="2971800" cy="25145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EB74E7-EC2F-4A3D-8826-F823AC1701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6" y="4100512"/>
            <a:ext cx="3200401" cy="180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1036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8764" y="514351"/>
            <a:ext cx="6986586" cy="5457824"/>
          </a:xfrm>
        </p:spPr>
        <p:txBody>
          <a:bodyPr>
            <a:normAutofit/>
          </a:bodyPr>
          <a:lstStyle/>
          <a:p>
            <a:r>
              <a:rPr lang="ru-RU" altLang="ru-RU" sz="2000" b="1" dirty="0">
                <a:solidFill>
                  <a:srgbClr val="FF0000"/>
                </a:solidFill>
              </a:rPr>
              <a:t>Поклонимся великим </a:t>
            </a:r>
            <a:br>
              <a:rPr lang="ru-RU" altLang="ru-RU" sz="2000" b="1" dirty="0">
                <a:solidFill>
                  <a:srgbClr val="FF0000"/>
                </a:solidFill>
              </a:rPr>
            </a:br>
            <a:r>
              <a:rPr lang="ru-RU" altLang="ru-RU" sz="2000" b="1" dirty="0">
                <a:solidFill>
                  <a:srgbClr val="FF0000"/>
                </a:solidFill>
              </a:rPr>
              <a:t>тем годам, </a:t>
            </a:r>
            <a:br>
              <a:rPr lang="ru-RU" altLang="ru-RU" sz="2000" b="1" dirty="0">
                <a:solidFill>
                  <a:srgbClr val="FF0000"/>
                </a:solidFill>
              </a:rPr>
            </a:br>
            <a:r>
              <a:rPr lang="ru-RU" altLang="ru-RU" sz="2000" b="1" dirty="0">
                <a:solidFill>
                  <a:srgbClr val="FF0000"/>
                </a:solidFill>
              </a:rPr>
              <a:t>Тем славным</a:t>
            </a:r>
            <a:br>
              <a:rPr lang="ru-RU" altLang="ru-RU" sz="2000" b="1" dirty="0">
                <a:solidFill>
                  <a:srgbClr val="FF0000"/>
                </a:solidFill>
              </a:rPr>
            </a:br>
            <a:r>
              <a:rPr lang="ru-RU" altLang="ru-RU" sz="2000" b="1" dirty="0">
                <a:solidFill>
                  <a:srgbClr val="FF0000"/>
                </a:solidFill>
              </a:rPr>
              <a:t> командирам и бойцам,</a:t>
            </a:r>
            <a:br>
              <a:rPr lang="ru-RU" altLang="ru-RU" sz="2000" b="1" dirty="0">
                <a:solidFill>
                  <a:srgbClr val="FF0000"/>
                </a:solidFill>
              </a:rPr>
            </a:br>
            <a:r>
              <a:rPr lang="ru-RU" altLang="ru-RU" sz="2000" b="1" dirty="0">
                <a:solidFill>
                  <a:srgbClr val="FF0000"/>
                </a:solidFill>
              </a:rPr>
              <a:t>И маршалам страны, </a:t>
            </a:r>
            <a:br>
              <a:rPr lang="ru-RU" altLang="ru-RU" sz="2000" b="1" dirty="0">
                <a:solidFill>
                  <a:srgbClr val="FF0000"/>
                </a:solidFill>
              </a:rPr>
            </a:br>
            <a:r>
              <a:rPr lang="ru-RU" altLang="ru-RU" sz="2000" b="1" dirty="0">
                <a:solidFill>
                  <a:srgbClr val="FF0000"/>
                </a:solidFill>
              </a:rPr>
              <a:t>и рядовым,</a:t>
            </a:r>
            <a:br>
              <a:rPr lang="ru-RU" altLang="ru-RU" sz="2000" b="1" dirty="0">
                <a:solidFill>
                  <a:srgbClr val="FF0000"/>
                </a:solidFill>
              </a:rPr>
            </a:br>
            <a:r>
              <a:rPr lang="ru-RU" altLang="ru-RU" sz="2000" b="1" dirty="0">
                <a:solidFill>
                  <a:srgbClr val="FF0000"/>
                </a:solidFill>
              </a:rPr>
              <a:t>Поклонимся </a:t>
            </a:r>
            <a:br>
              <a:rPr lang="ru-RU" altLang="ru-RU" sz="2000" b="1" dirty="0">
                <a:solidFill>
                  <a:srgbClr val="FF0000"/>
                </a:solidFill>
              </a:rPr>
            </a:br>
            <a:r>
              <a:rPr lang="ru-RU" altLang="ru-RU" sz="2000" b="1" dirty="0">
                <a:solidFill>
                  <a:srgbClr val="FF0000"/>
                </a:solidFill>
              </a:rPr>
              <a:t>и мертвым, и живым.</a:t>
            </a:r>
            <a:br>
              <a:rPr lang="ru-RU" altLang="ru-RU" sz="2000" b="1" dirty="0">
                <a:solidFill>
                  <a:srgbClr val="FF0000"/>
                </a:solidFill>
              </a:rPr>
            </a:br>
            <a:r>
              <a:rPr lang="ru-RU" altLang="ru-RU" sz="2000" b="1" dirty="0">
                <a:solidFill>
                  <a:srgbClr val="FF0000"/>
                </a:solidFill>
              </a:rPr>
              <a:t>Всем тем, которых </a:t>
            </a:r>
            <a:br>
              <a:rPr lang="ru-RU" altLang="ru-RU" sz="2000" b="1" dirty="0">
                <a:solidFill>
                  <a:srgbClr val="FF0000"/>
                </a:solidFill>
              </a:rPr>
            </a:br>
            <a:r>
              <a:rPr lang="ru-RU" altLang="ru-RU" sz="2000" b="1" dirty="0">
                <a:solidFill>
                  <a:srgbClr val="FF0000"/>
                </a:solidFill>
              </a:rPr>
              <a:t>забывать нельзя,</a:t>
            </a:r>
            <a:br>
              <a:rPr lang="ru-RU" altLang="ru-RU" sz="2000" b="1" dirty="0">
                <a:solidFill>
                  <a:srgbClr val="FF0000"/>
                </a:solidFill>
              </a:rPr>
            </a:br>
            <a:r>
              <a:rPr lang="ru-RU" altLang="ru-RU" sz="2000" b="1" dirty="0">
                <a:solidFill>
                  <a:srgbClr val="FF0000"/>
                </a:solidFill>
              </a:rPr>
              <a:t>Поклонимся, поклонимся, друзья</a:t>
            </a:r>
            <a:br>
              <a:rPr lang="ru-RU" altLang="ru-RU" sz="2000" b="1" dirty="0">
                <a:solidFill>
                  <a:srgbClr val="FF0000"/>
                </a:solidFill>
              </a:rPr>
            </a:br>
            <a:br>
              <a:rPr lang="ru-RU" altLang="ru-RU" sz="2000" b="1" dirty="0">
                <a:solidFill>
                  <a:srgbClr val="FF0000"/>
                </a:solidFill>
              </a:rPr>
            </a:br>
            <a:br>
              <a:rPr lang="ru-RU" altLang="ru-RU" sz="1800" b="1" dirty="0">
                <a:solidFill>
                  <a:srgbClr val="FF0000"/>
                </a:solidFill>
              </a:rPr>
            </a:br>
            <a:endParaRPr 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CEE2FA-E4D3-474C-B696-FB3D799CE3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120" y="3829050"/>
            <a:ext cx="3681056" cy="251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203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" y="-1"/>
            <a:ext cx="9135901" cy="701516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751" y="371476"/>
            <a:ext cx="6400800" cy="497205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Мирное время. июнь 1941 года</a:t>
            </a:r>
            <a:br>
              <a:rPr lang="ru-RU" sz="1800" b="1" dirty="0"/>
            </a:br>
            <a:endParaRPr lang="ru-RU" sz="18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0937B7-649A-4110-83E5-96DDCC5D7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1" y="1157291"/>
            <a:ext cx="2886075" cy="24860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4CF084-9CE1-4372-B7A3-EA7C5B1B4A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157291"/>
            <a:ext cx="3514725" cy="248602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2CD5E15-25DB-4346-8B6C-30FCE2078D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87" y="4000499"/>
            <a:ext cx="4043363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739" y="328614"/>
            <a:ext cx="7811212" cy="5365332"/>
          </a:xfrm>
        </p:spPr>
        <p:txBody>
          <a:bodyPr>
            <a:normAutofit/>
          </a:bodyPr>
          <a:lstStyle/>
          <a:p>
            <a:r>
              <a:rPr lang="ru-RU" sz="2800" b="1" dirty="0"/>
              <a:t>в окрестностях деревни </a:t>
            </a:r>
            <a:r>
              <a:rPr lang="ru-RU" sz="2800" b="1" dirty="0" err="1"/>
              <a:t>Шишаково</a:t>
            </a:r>
            <a:r>
              <a:rPr lang="ru-RU" sz="2800" b="1" dirty="0"/>
              <a:t> стояла не одна мельница-толчея (ветряк) 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5C1D51-7482-4A1A-BA8C-A00651072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551" y="1418223"/>
            <a:ext cx="4171949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229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3055FB-C58B-4E10-8F33-967713126A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3" name="AutoShape 2">
            <a:extLst>
              <a:ext uri="{FF2B5EF4-FFF2-40B4-BE49-F238E27FC236}">
                <a16:creationId xmlns:a16="http://schemas.microsoft.com/office/drawing/2014/main" id="{8DD348B9-DEFB-4488-B1B7-721B6701D54D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428751" y="365761"/>
            <a:ext cx="6786562" cy="537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sz="2800" b="1" dirty="0"/>
              <a:t>22 июня 1941 миллионы людей вышли на улицы чтобы услышать …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FDD6BECC-70CD-4C00-8544-FC7A45A2D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050" y="1557337"/>
            <a:ext cx="4575764" cy="398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Голос Ю. Б. Левитана - Объявление о начале войны (www.hotplayer.ru)">
            <a:hlinkClick r:id="" action="ppaction://media"/>
            <a:extLst>
              <a:ext uri="{FF2B5EF4-FFF2-40B4-BE49-F238E27FC236}">
                <a16:creationId xmlns:a16="http://schemas.microsoft.com/office/drawing/2014/main" id="{2C270D8B-EDAB-40FB-A18F-9F317E02FD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89675" y="59855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74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853C52-EAD8-490C-B511-33B9D300A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8C753D-1480-4430-BE50-93DE01837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310" y="393895"/>
            <a:ext cx="7620639" cy="5008101"/>
          </a:xfrm>
        </p:spPr>
        <p:txBody>
          <a:bodyPr>
            <a:normAutofit/>
          </a:bodyPr>
          <a:lstStyle/>
          <a:p>
            <a:r>
              <a:rPr lang="ru-RU" sz="2800" b="1" dirty="0"/>
              <a:t>Из колхоза Коробицыно призвано на фронт- 633 человека, </a:t>
            </a:r>
            <a:br>
              <a:rPr lang="ru-RU" sz="2800" b="1" dirty="0"/>
            </a:br>
            <a:r>
              <a:rPr lang="ru-RU" sz="2800" b="1" dirty="0"/>
              <a:t>а из колхоза </a:t>
            </a:r>
            <a:r>
              <a:rPr lang="ru-RU" sz="2800" b="1" dirty="0" err="1"/>
              <a:t>Коростелёво</a:t>
            </a:r>
            <a:r>
              <a:rPr lang="ru-RU" sz="2800" b="1" dirty="0"/>
              <a:t>  - 304 человека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4ADDAF-97E3-40EA-82EC-57F7BFF0A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750" y="2046628"/>
            <a:ext cx="5922498" cy="353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09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8AD228-9E90-406B-B988-01DD3831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0"/>
            <a:ext cx="91359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34B4-3826-4DD5-B642-F14E0591F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7337" y="328614"/>
            <a:ext cx="7100887" cy="5365332"/>
          </a:xfrm>
        </p:spPr>
        <p:txBody>
          <a:bodyPr>
            <a:normAutofit/>
          </a:bodyPr>
          <a:lstStyle/>
          <a:p>
            <a:pPr algn="ctr"/>
            <a:br>
              <a:rPr lang="ru-RU" sz="3600" b="1" i="1" dirty="0">
                <a:solidFill>
                  <a:srgbClr val="FF0000"/>
                </a:solidFill>
              </a:rPr>
            </a:br>
            <a:br>
              <a:rPr lang="ru-RU" sz="3600" b="1" i="1" dirty="0">
                <a:solidFill>
                  <a:srgbClr val="FF0000"/>
                </a:solidFill>
              </a:rPr>
            </a:br>
            <a:br>
              <a:rPr lang="ru-RU" sz="3600" b="1" i="1" dirty="0">
                <a:solidFill>
                  <a:srgbClr val="FF0000"/>
                </a:solidFill>
              </a:rPr>
            </a:br>
            <a:r>
              <a:rPr lang="ru-RU" sz="3600" b="1" i="1" dirty="0">
                <a:solidFill>
                  <a:srgbClr val="FF0000"/>
                </a:solidFill>
              </a:rPr>
              <a:t>2 страница </a:t>
            </a:r>
            <a:br>
              <a:rPr lang="ru-RU" sz="3600" b="1" i="1" dirty="0">
                <a:solidFill>
                  <a:srgbClr val="FF0000"/>
                </a:solidFill>
              </a:rPr>
            </a:br>
            <a:r>
              <a:rPr lang="ru-RU" sz="3600" b="1" i="1" dirty="0">
                <a:solidFill>
                  <a:srgbClr val="FF0000"/>
                </a:solidFill>
              </a:rPr>
              <a:t>« Все для фронта, все для победы »</a:t>
            </a:r>
            <a:br>
              <a:rPr lang="ru-RU" sz="3600" dirty="0">
                <a:solidFill>
                  <a:srgbClr val="FF0000"/>
                </a:solidFill>
              </a:rPr>
            </a:b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 </a:t>
            </a:r>
            <a:br>
              <a:rPr lang="ru-RU" sz="3600" dirty="0">
                <a:solidFill>
                  <a:srgbClr val="FF0000"/>
                </a:solidFill>
              </a:rPr>
            </a:br>
            <a:br>
              <a:rPr lang="ru-RU" sz="1800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801982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6E3B99-26E9-40C1-8EB9-0BC821C0A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" y="176212"/>
            <a:ext cx="9282826" cy="668178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43FDCC-C538-4C3B-8CE8-FACBA17BC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666" y="628650"/>
            <a:ext cx="5936565" cy="437944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Гражданское население роет окопы</a:t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89D1896D-DE6A-4F51-823A-8FAFFA83C2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3C7ECDA-1054-4C97-B263-EFD140C3F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667" y="1571624"/>
            <a:ext cx="5542668" cy="411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235302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1456</TotalTime>
  <Words>1120</Words>
  <Application>Microsoft Office PowerPoint</Application>
  <PresentationFormat>Экран (4:3)</PresentationFormat>
  <Paragraphs>56</Paragraphs>
  <Slides>36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Gill Sans MT</vt:lpstr>
      <vt:lpstr>Times New Roman</vt:lpstr>
      <vt:lpstr>Галерея</vt:lpstr>
      <vt:lpstr>Муниципальное бюджетное общеобразовательное учреждение Сямженского муниципального района «Коробицынская основная  школа»       Устный журнал  « Подвигом славны мои земляки »            Автор  работы:  Егорова Вера Алексеевна, учитель  начальных классов  2020 г.   </vt:lpstr>
      <vt:lpstr>Презентация PowerPoint</vt:lpstr>
      <vt:lpstr>    1страница  «Июнь 1941года»    </vt:lpstr>
      <vt:lpstr>Мирное время. июнь 1941 года </vt:lpstr>
      <vt:lpstr>в окрестностях деревни Шишаково стояла не одна мельница-толчея (ветряк)  </vt:lpstr>
      <vt:lpstr>22 июня 1941 миллионы людей вышли на улицы чтобы услышать …</vt:lpstr>
      <vt:lpstr>Из колхоза Коробицыно призвано на фронт- 633 человека,  а из колхоза Коростелёво  - 304 человека</vt:lpstr>
      <vt:lpstr>   2 страница  « Все для фронта, все для победы »     </vt:lpstr>
      <vt:lpstr>Гражданское население роет окопы </vt:lpstr>
      <vt:lpstr>В 1941 году поступил приказ:    « Выделить людей на  заготовку торфа для нужд страны ». </vt:lpstr>
      <vt:lpstr>Женщины-трактористки выполняют с/х работы в поле</vt:lpstr>
      <vt:lpstr> Довоенный Трактор «Владимирец»    колхоз  «коростелево» </vt:lpstr>
      <vt:lpstr>Дети в годы войны       </vt:lpstr>
      <vt:lpstr>ученики коробицынской школы со своей учительницей мальцевой фаиной андреевной                     Фото 1941 года </vt:lpstr>
      <vt:lpstr> труженица тыла бутакова  тамара  андреевна                          </vt:lpstr>
      <vt:lpstr>  постановлением Сямженского оргпартбюро от 22 апреля 1935 года установлено название районной газеты  «Сямженский ударник» Редактором весь военный период был В.В. гогель</vt:lpstr>
      <vt:lpstr>Наши герои-земляки </vt:lpstr>
      <vt:lpstr> </vt:lpstr>
      <vt:lpstr> МАСАКОВА РАИСА СЕМЕНОВНА родилась в 1923 году в Коростелевском сельсовете.  Участвовала в боях на Курской дуге. Награждена медалями "За отвагу", "За боевые заслуги", юбилейными медалями. </vt:lpstr>
      <vt:lpstr>Бороздина Нина Андреевна Родилась в 1923 году в  д. Куракино Сямженского района. Воевала  в г. Великие Луки, г. Торопец, г. Торжок, г. Невель.  Награждена медалями: «За отличную учебу», «За победу над Германией»  </vt:lpstr>
      <vt:lpstr>Митрушина Мария Игнатьевна   Родилась 1 июля 1922 года  в деревне Пирогово Сямженского района. Во время Войны была на ленинградском фронте. Награждена 10 медалями и 2 орденами из них орден Отечественной войны 2 степени.   </vt:lpstr>
      <vt:lpstr>         ПЕРВУНИНСКАЯ ЕКАТЕРИНА ПРОКОПЬЕВНА    Родилась 27 сентября 1918 года в деревне   Рубцово Сямженского района. Воевала на Центральном, Западном, 2-ом Белорусском фронтах. Войну закончила в Прибалтике в 1944 году.  Награждена медалью "За отвагу", медалью "За победу над Германией в Великой Отечественной войне 1941-1945 г", медалью Жукова, орденом Великой Отечественной войны, юбилейными медалями, имеет  почетный знак "Фронтовик 1941-1945".      </vt:lpstr>
      <vt:lpstr>Бусарева Фелицата Яковлевна Родилась 2 ноября 1923 года    в деревне Мартьяниха Сямженского района. Награждена медалью «За оборону Ленинграда»   </vt:lpstr>
      <vt:lpstr> </vt:lpstr>
      <vt:lpstr>Вепрев Михаил Васильевич  Родился в 1901году в деревне Зайцево Сямженского района. Воевал на Курской дуге. Награжден медалью «За боевые заслуги» юбилейными медалями.  </vt:lpstr>
      <vt:lpstr>Зуев Иван Иванович Родился 24 февраля 1917года в деревне Пестино Сямженского района. Сражался с фашистами в  партизанский отряд «За Родину».  Награжден медалью  «Партизан 2 степени», 2 орденами «Красной Звезды», медаль «За освобождение Советского Заполярья», «За Победу над Германией», «За победу над Японией»   </vt:lpstr>
      <vt:lpstr>Бабиков  Леонид Васильевич  родился в 1921году в деревне  Пудково  Сямженского района. Воевал на Ленинградском, Калининском фронтах. Награжден  Орденом «Красной Звезды», медалью «За боевые заслуги»     </vt:lpstr>
      <vt:lpstr>Вепрев Василий Иванович  родился в 1921году в деревне Мартьяниха Сямженского района. Воевал на Карельском и Белорусском фронтах. Награжден Орденом Славы 2 степени, орденом Славы 3 степени, медалью «За боевые заслуги»  </vt:lpstr>
      <vt:lpstr>Вепрев Иван Николаевич родился 20 октября 1921года  В д. Вахрунино Сямженского района. ВОЕВАЛ в инженерной саперной бригаде (отдел контразведки "СМЕРШ"). Награжден Орденом "Красной Звезды", Медалями "За отвагу" ,"За оборону Сталинграда", «За оборону Ленинграда», «За победу над Германией"   </vt:lpstr>
      <vt:lpstr>Воронцов Александр Иванович Родился 10 декабря 1907 года в  д. Мартьяниха Сямженского района. Участвовал в боях на Карельском фронте. Награжден орденом  Отечественной войны 1 степени, медалями «За отвагу», «За взятие Кенигсберга»,  «За победу над Германией».  Имеет благодарность от Сталина за взятие Сапун Горы.  </vt:lpstr>
      <vt:lpstr>Дьяков Николай Леонидович Родился 13 апреля 1923года в д. Бурцево Сямженского района. Воевал на 2 и 3 Украинском, на первом Прибалтийском фронтах освобождал Латвию, Литву, Чехословакию. Награжден орденом «Красной Звезды», медалями «За взятие Вены», «За освобождение Латвии», «За освобождение Чехословакии», «За освобождение Литвы», « За оборону Ленинграда», «За отвагу»,  «За победу над Германией». Объявлено 7 благодарностей от И.В. Сталина.   </vt:lpstr>
      <vt:lpstr>Кузнецов Никандр Иванович Родился 9 ноября 1921г. в д.Борисовская Сямженского района. С 1941 года находился в Заполярье, Финляндии, Польше – был разведчиком. Имеет Награды: орден «Красной Звезды», орден «Жукова», медаль «За оборону Советского Заполярья», медаль «За победу над Японией», медаль «За победу над Германией», Орден «Отечественной Войны 2 степени»     </vt:lpstr>
      <vt:lpstr>Биляшев Николай Васильевич родился 22 мая 1915 года в деревне Евсютино Сямженского района. Служил в 90 стрелковой дивизии - стрелком. с 7 сентября 1941года по 25 апреля 1945года находился в плену у немцев. </vt:lpstr>
      <vt:lpstr>5 Страница  « Победа»   </vt:lpstr>
      <vt:lpstr>Вечная память </vt:lpstr>
      <vt:lpstr>Поклонимся великим  тем годам,  Тем славным  командирам и бойцам, И маршалам страны,  и рядовым, Поклонимся  и мертвым, и живым. Всем тем, которых  забывать нельзя, Поклонимся, поклонимся, друзья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89</cp:revision>
  <dcterms:created xsi:type="dcterms:W3CDTF">2020-02-05T16:36:55Z</dcterms:created>
  <dcterms:modified xsi:type="dcterms:W3CDTF">2020-02-27T04:05:49Z</dcterms:modified>
</cp:coreProperties>
</file>