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30"/>
  </p:notesMasterIdLst>
  <p:handoutMasterIdLst>
    <p:handoutMasterId r:id="rId31"/>
  </p:handoutMasterIdLst>
  <p:sldIdLst>
    <p:sldId id="285" r:id="rId2"/>
    <p:sldId id="353" r:id="rId3"/>
    <p:sldId id="387" r:id="rId4"/>
    <p:sldId id="388" r:id="rId5"/>
    <p:sldId id="389" r:id="rId6"/>
    <p:sldId id="390" r:id="rId7"/>
    <p:sldId id="391" r:id="rId8"/>
    <p:sldId id="392" r:id="rId9"/>
    <p:sldId id="393" r:id="rId10"/>
    <p:sldId id="394" r:id="rId11"/>
    <p:sldId id="395" r:id="rId12"/>
    <p:sldId id="396" r:id="rId13"/>
    <p:sldId id="397" r:id="rId14"/>
    <p:sldId id="398" r:id="rId15"/>
    <p:sldId id="399" r:id="rId16"/>
    <p:sldId id="400" r:id="rId17"/>
    <p:sldId id="401" r:id="rId18"/>
    <p:sldId id="402" r:id="rId19"/>
    <p:sldId id="403" r:id="rId20"/>
    <p:sldId id="404" r:id="rId21"/>
    <p:sldId id="409" r:id="rId22"/>
    <p:sldId id="410" r:id="rId23"/>
    <p:sldId id="405" r:id="rId24"/>
    <p:sldId id="406" r:id="rId25"/>
    <p:sldId id="407" r:id="rId26"/>
    <p:sldId id="408" r:id="rId27"/>
    <p:sldId id="411" r:id="rId28"/>
    <p:sldId id="412" r:id="rId29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PC" initials="P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3300"/>
    <a:srgbClr val="D7181F"/>
    <a:srgbClr val="41763E"/>
    <a:srgbClr val="20A800"/>
    <a:srgbClr val="000000"/>
    <a:srgbClr val="FFFFFF"/>
    <a:srgbClr val="E0E4D0"/>
    <a:srgbClr val="CCE7D4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snapVertSplitter="1" vertBarState="minimized" horzBarState="maximized">
    <p:restoredLeft sz="34559" autoAdjust="0"/>
    <p:restoredTop sz="86441" autoAdjust="0"/>
  </p:normalViewPr>
  <p:slideViewPr>
    <p:cSldViewPr>
      <p:cViewPr>
        <p:scale>
          <a:sx n="75" d="100"/>
          <a:sy n="75" d="100"/>
        </p:scale>
        <p:origin x="-1584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70" y="4540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414"/>
    </p:cViewPr>
  </p:sorter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5805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5805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5805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E3167C14-FAB4-45C8-8B8B-46E294F7534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93321839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7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897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97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2897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897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5D2E5A6A-8120-4161-9B29-92718757766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72404071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Образец подзаголовка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354F61-3EF8-4D9A-A9D9-605372EFF97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A68A38-200C-4383-A1A4-DD1590F4919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91300" y="350838"/>
            <a:ext cx="2095500" cy="5973762"/>
          </a:xfrm>
        </p:spPr>
        <p:txBody>
          <a:bodyPr vert="eaVert"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350838"/>
            <a:ext cx="6134100" cy="5973762"/>
          </a:xfrm>
        </p:spPr>
        <p:txBody>
          <a:bodyPr vert="eaVert"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DFFE40-649C-451E-B544-486DFDB8BED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F2F45C-557A-4087-8F3D-B6D81E1A6EE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Образец текста</a:t>
            </a: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CF961A-E7F2-4564-A156-441D73EA9C9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04800" y="1219200"/>
            <a:ext cx="4114800" cy="5105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0" y="1219200"/>
            <a:ext cx="4114800" cy="5105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EE98EC-D34E-480D-B177-4CC1208CAF8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Дата 7"/>
          <p:cNvSpPr>
            <a:spLocks noGrp="1"/>
          </p:cNvSpPr>
          <p:nvPr>
            <p:ph type="dt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CC8167-35DF-420B-A25D-AA70BA13B97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A01063-4A41-4C0F-9E1D-195A373C83D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A58534-50F5-4841-9CCF-C963FE151D7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Образец текста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B34970-0068-4442-9EEC-C8894E50FE5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Образец текста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9983A3-BE39-4EF6-AB73-96021D405EF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gray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 Box 14"/>
          <p:cNvSpPr txBox="1">
            <a:spLocks noChangeArrowheads="1"/>
          </p:cNvSpPr>
          <p:nvPr/>
        </p:nvSpPr>
        <p:spPr bwMode="gray">
          <a:xfrm>
            <a:off x="3505200" y="5943600"/>
            <a:ext cx="25146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en-US" sz="2400">
                <a:solidFill>
                  <a:srgbClr val="D43636"/>
                </a:solidFill>
                <a:latin typeface="Arial Black" pitchFamily="34" charset="0"/>
              </a:rPr>
              <a:t>L/O/G/O</a:t>
            </a:r>
          </a:p>
        </p:txBody>
      </p:sp>
      <p:grpSp>
        <p:nvGrpSpPr>
          <p:cNvPr id="39939" name="Group 164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pic>
          <p:nvPicPr>
            <p:cNvPr id="39940" name="Picture 161" descr="artplus_nature_naturalcity38_g"/>
            <p:cNvPicPr>
              <a:picLocks noChangeAspect="1" noChangeArrowheads="1"/>
            </p:cNvPicPr>
            <p:nvPr userDrawn="1"/>
          </p:nvPicPr>
          <p:blipFill>
            <a:blip r:embed="rId13" cstate="print">
              <a:lum bright="6000" contrast="6000"/>
            </a:blip>
            <a:srcRect l="12500"/>
            <a:stretch>
              <a:fillRect/>
            </a:stretch>
          </p:blipFill>
          <p:spPr bwMode="auto">
            <a:xfrm>
              <a:off x="1200" y="2949"/>
              <a:ext cx="1241" cy="11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9941" name="Picture 160" descr="artplus_nature_naturalcity38_g"/>
            <p:cNvPicPr>
              <a:picLocks noChangeAspect="1" noChangeArrowheads="1"/>
            </p:cNvPicPr>
            <p:nvPr userDrawn="1"/>
          </p:nvPicPr>
          <p:blipFill>
            <a:blip r:embed="rId13" cstate="print">
              <a:lum bright="6000" contrast="6000"/>
            </a:blip>
            <a:srcRect l="12500"/>
            <a:stretch>
              <a:fillRect/>
            </a:stretch>
          </p:blipFill>
          <p:spPr bwMode="auto">
            <a:xfrm>
              <a:off x="0" y="2019"/>
              <a:ext cx="1884" cy="20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9942" name="Picture 159" descr="artplus_nature_naturalcity38_e"/>
            <p:cNvPicPr>
              <a:picLocks noChangeAspect="1" noChangeArrowheads="1"/>
            </p:cNvPicPr>
            <p:nvPr userDrawn="1"/>
          </p:nvPicPr>
          <p:blipFill>
            <a:blip r:embed="rId14" cstate="print"/>
            <a:srcRect b="11525"/>
            <a:stretch>
              <a:fillRect/>
            </a:stretch>
          </p:blipFill>
          <p:spPr bwMode="auto">
            <a:xfrm>
              <a:off x="0" y="2592"/>
              <a:ext cx="5760" cy="17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39943" name="Group 162"/>
            <p:cNvGrpSpPr>
              <a:grpSpLocks/>
            </p:cNvGrpSpPr>
            <p:nvPr userDrawn="1"/>
          </p:nvGrpSpPr>
          <p:grpSpPr bwMode="auto">
            <a:xfrm>
              <a:off x="0" y="0"/>
              <a:ext cx="5760" cy="2016"/>
              <a:chOff x="0" y="0"/>
              <a:chExt cx="5760" cy="2016"/>
            </a:xfrm>
          </p:grpSpPr>
          <p:pic>
            <p:nvPicPr>
              <p:cNvPr id="39944" name="Picture 153" descr="7"/>
              <p:cNvPicPr>
                <a:picLocks noChangeAspect="1" noChangeArrowheads="1"/>
              </p:cNvPicPr>
              <p:nvPr userDrawn="1"/>
            </p:nvPicPr>
            <p:blipFill>
              <a:blip r:embed="rId15" cstate="print"/>
              <a:srcRect/>
              <a:stretch>
                <a:fillRect/>
              </a:stretch>
            </p:blipFill>
            <p:spPr bwMode="auto">
              <a:xfrm>
                <a:off x="0" y="0"/>
                <a:ext cx="5760" cy="20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39945" name="Picture 140" descr="04"/>
              <p:cNvPicPr>
                <a:picLocks noChangeAspect="1" noChangeArrowheads="1"/>
              </p:cNvPicPr>
              <p:nvPr userDrawn="1"/>
            </p:nvPicPr>
            <p:blipFill>
              <a:blip r:embed="rId16" cstate="print"/>
              <a:srcRect/>
              <a:stretch>
                <a:fillRect/>
              </a:stretch>
            </p:blipFill>
            <p:spPr bwMode="auto">
              <a:xfrm>
                <a:off x="3360" y="0"/>
                <a:ext cx="858" cy="73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pic>
          <p:nvPicPr>
            <p:cNvPr id="39946" name="Picture 163" descr="water_2"/>
            <p:cNvPicPr>
              <a:picLocks noChangeAspect="1" noChangeArrowheads="1"/>
            </p:cNvPicPr>
            <p:nvPr userDrawn="1"/>
          </p:nvPicPr>
          <p:blipFill>
            <a:blip r:embed="rId17" cstate="print"/>
            <a:srcRect/>
            <a:stretch>
              <a:fillRect/>
            </a:stretch>
          </p:blipFill>
          <p:spPr bwMode="auto">
            <a:xfrm>
              <a:off x="480" y="576"/>
              <a:ext cx="546" cy="3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39947" name="Rectangle 3"/>
          <p:cNvSpPr>
            <a:spLocks noGrp="1" noChangeArrowheads="1"/>
          </p:cNvSpPr>
          <p:nvPr>
            <p:ph type="body" idx="1"/>
          </p:nvPr>
        </p:nvSpPr>
        <p:spPr bwMode="gray">
          <a:xfrm>
            <a:off x="304800" y="1219200"/>
            <a:ext cx="8382000" cy="510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Образец текста</a:t>
            </a:r>
          </a:p>
          <a:p>
            <a:pPr lvl="1"/>
            <a:r>
              <a:rPr lang="en-US" smtClean="0"/>
              <a:t>Второй уровень</a:t>
            </a:r>
          </a:p>
          <a:p>
            <a:pPr lvl="2"/>
            <a:r>
              <a:rPr lang="en-US" smtClean="0"/>
              <a:t>Третий уровень</a:t>
            </a:r>
          </a:p>
          <a:p>
            <a:pPr lvl="3"/>
            <a:r>
              <a:rPr lang="en-US" smtClean="0"/>
              <a:t>Четвертый уровень</a:t>
            </a:r>
          </a:p>
          <a:p>
            <a:pPr lvl="4"/>
            <a:r>
              <a:rPr lang="en-US" smtClean="0"/>
              <a:t>Пятый уровень</a:t>
            </a:r>
          </a:p>
        </p:txBody>
      </p:sp>
      <p:sp>
        <p:nvSpPr>
          <p:cNvPr id="3" name="Rectangle 2"/>
          <p:cNvSpPr>
            <a:spLocks noGrp="1" noChangeArrowheads="1"/>
          </p:cNvSpPr>
          <p:nvPr>
            <p:ph type="title"/>
          </p:nvPr>
        </p:nvSpPr>
        <p:spPr bwMode="gray">
          <a:xfrm>
            <a:off x="838200" y="350838"/>
            <a:ext cx="7239000" cy="563562"/>
          </a:xfrm>
          <a:prstGeom prst="rect">
            <a:avLst/>
          </a:prstGeom>
          <a:noFill/>
          <a:ln>
            <a:noFill/>
          </a:ln>
          <a:effectLst>
            <a:outerShdw dist="28398" dir="1593903" algn="ctr" rotWithShape="0">
              <a:schemeClr val="bg1">
                <a:alpha val="50000"/>
              </a:schemeClr>
            </a:outerShdw>
          </a:effectLst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 ______ _________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 bwMode="gray">
          <a:xfrm>
            <a:off x="838200" y="350838"/>
            <a:ext cx="7239000" cy="563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28398" dir="1593903" algn="ctr" rotWithShape="0">
              <a:schemeClr val="bg1">
                <a:alpha val="50000"/>
              </a:scheme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Образец заголовка</a:t>
            </a:r>
          </a:p>
        </p:txBody>
      </p:sp>
      <p:sp>
        <p:nvSpPr>
          <p:cNvPr id="25" name="Rectangle 5"/>
          <p:cNvSpPr>
            <a:spLocks noGrp="1" noChangeArrowheads="1"/>
          </p:cNvSpPr>
          <p:nvPr>
            <p:ph type="ftr" sz="quarter" idx="3"/>
          </p:nvPr>
        </p:nvSpPr>
        <p:spPr bwMode="gray">
          <a:xfrm>
            <a:off x="76200" y="6477000"/>
            <a:ext cx="2895600" cy="304800"/>
          </a:xfrm>
          <a:prstGeom prst="rect">
            <a:avLst/>
          </a:prstGeom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70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6" name="Rectangle 154"/>
          <p:cNvSpPr>
            <a:spLocks noGrp="1" noChangeArrowheads="1"/>
          </p:cNvSpPr>
          <p:nvPr>
            <p:ph type="dt" sz="quarter" idx="2"/>
          </p:nvPr>
        </p:nvSpPr>
        <p:spPr bwMode="auto">
          <a:xfrm>
            <a:off x="6324600" y="6477000"/>
            <a:ext cx="2133600" cy="244475"/>
          </a:xfrm>
          <a:prstGeom prst="rect">
            <a:avLst/>
          </a:prstGeom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7" name="Rectangle 15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534400" y="6477000"/>
            <a:ext cx="457200" cy="244475"/>
          </a:xfrm>
          <a:prstGeom prst="rect">
            <a:avLst/>
          </a:prstGeom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solidFill>
                  <a:schemeClr val="bg1"/>
                </a:solidFill>
                <a:latin typeface="Arial" charset="0"/>
              </a:defRPr>
            </a:lvl1pPr>
          </a:lstStyle>
          <a:p>
            <a:pPr>
              <a:defRPr/>
            </a:pPr>
            <a:fld id="{2DF0E66B-B046-4E06-AB59-C1B037A4FD4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ransition spd="slow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0000"/>
          </a:solidFill>
          <a:latin typeface="Verdan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0000"/>
          </a:solidFill>
          <a:latin typeface="Verdan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0000"/>
          </a:solidFill>
          <a:latin typeface="Verdan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0000"/>
          </a:solidFill>
          <a:latin typeface="Verdana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0000"/>
          </a:solidFill>
          <a:latin typeface="Verdana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0000"/>
          </a:solidFill>
          <a:latin typeface="Verdana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0000"/>
          </a:solidFill>
          <a:latin typeface="Verdana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0000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Wingdings" pitchFamily="2" charset="2"/>
        <a:buChar char="v"/>
        <a:defRPr sz="2800" b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Wingdings" pitchFamily="2" charset="2"/>
        <a:buChar char="§"/>
        <a:defRPr sz="2800">
          <a:solidFill>
            <a:schemeClr val="tx1"/>
          </a:solidFill>
          <a:latin typeface="Arial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Char char="•"/>
        <a:defRPr sz="2400">
          <a:solidFill>
            <a:schemeClr val="tx1"/>
          </a:solidFill>
          <a:latin typeface="Arial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25" descr="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95738" y="5202238"/>
            <a:ext cx="1944687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3" name="Rectangle 5"/>
          <p:cNvSpPr>
            <a:spLocks noGrp="1" noChangeArrowheads="1"/>
          </p:cNvSpPr>
          <p:nvPr>
            <p:ph type="ctrTitle"/>
          </p:nvPr>
        </p:nvSpPr>
        <p:spPr>
          <a:xfrm>
            <a:off x="1643042" y="1357298"/>
            <a:ext cx="6813570" cy="4357718"/>
          </a:xfrm>
          <a:noFill/>
        </p:spPr>
        <p:txBody>
          <a:bodyPr/>
          <a:lstStyle/>
          <a:p>
            <a:pPr algn="ctr"/>
            <a:r>
              <a:rPr lang="ru-RU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Внеклассное мероприятие</a:t>
            </a:r>
            <a:r>
              <a:rPr lang="ru-RU" sz="2800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6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«Родная улица моя»</a:t>
            </a:r>
            <a:br>
              <a:rPr lang="ru-RU" sz="6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6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6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выполнили: Мякинькова Н.Ф.</a:t>
            </a:r>
            <a:br>
              <a:rPr lang="ru-RU" sz="18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учитель высшей категории</a:t>
            </a:r>
            <a:br>
              <a:rPr lang="ru-RU" sz="18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Башуева Г.Г. </a:t>
            </a:r>
            <a:br>
              <a:rPr lang="ru-RU" sz="18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учитель высшей категории </a:t>
            </a:r>
            <a:endParaRPr lang="ru-RU" sz="8000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50838"/>
            <a:ext cx="7239000" cy="935022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Школа 59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4" name="Picture 5" descr="SDC10361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219200"/>
            <a:ext cx="8715436" cy="5353072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latin typeface="Verdana" pitchFamily="34" charset="0"/>
              </a:rPr>
              <a:t> </a:t>
            </a:r>
            <a:r>
              <a:rPr lang="ru-RU" dirty="0" smtClean="0">
                <a:solidFill>
                  <a:schemeClr val="tx1"/>
                </a:solidFill>
                <a:latin typeface="Verdana" pitchFamily="34" charset="0"/>
              </a:rPr>
              <a:t>Фок «Надежда» 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4" name="Picture 5" descr="SDC10357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219200"/>
            <a:ext cx="9144000" cy="5353072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Verdana" pitchFamily="34" charset="0"/>
              </a:rPr>
              <a:t> Супермаркет «</a:t>
            </a:r>
            <a:r>
              <a:rPr lang="en-US" dirty="0" smtClean="0">
                <a:solidFill>
                  <a:schemeClr val="tx1"/>
                </a:solidFill>
                <a:latin typeface="Verdana" pitchFamily="34" charset="0"/>
              </a:rPr>
              <a:t>SPAR</a:t>
            </a:r>
            <a:r>
              <a:rPr lang="ru-RU" dirty="0" smtClean="0">
                <a:solidFill>
                  <a:schemeClr val="tx1"/>
                </a:solidFill>
                <a:latin typeface="Verdana" pitchFamily="34" charset="0"/>
              </a:rPr>
              <a:t>»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4" name="Picture 5" descr="SDC1035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453246"/>
            <a:ext cx="9144000" cy="5072098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357166"/>
            <a:ext cx="8501122" cy="1214446"/>
          </a:xfrm>
        </p:spPr>
        <p:txBody>
          <a:bodyPr/>
          <a:lstStyle/>
          <a:p>
            <a:pPr algn="ctr"/>
            <a:r>
              <a:rPr lang="ru-RU" sz="2800" dirty="0" smtClean="0">
                <a:solidFill>
                  <a:schemeClr val="tx1"/>
                </a:solidFill>
                <a:latin typeface="Verdana" pitchFamily="34" charset="0"/>
              </a:rPr>
              <a:t>Жилые </a:t>
            </a:r>
            <a:r>
              <a:rPr lang="ru-RU" sz="2800" dirty="0" smtClean="0">
                <a:solidFill>
                  <a:schemeClr val="tx1"/>
                </a:solidFill>
                <a:latin typeface="Verdana" pitchFamily="34" charset="0"/>
              </a:rPr>
              <a:t>дома по улице Терновского</a:t>
            </a:r>
            <a:endParaRPr lang="ru-RU" sz="2800" dirty="0">
              <a:solidFill>
                <a:schemeClr val="tx1"/>
              </a:solidFill>
            </a:endParaRPr>
          </a:p>
        </p:txBody>
      </p:sp>
      <p:pic>
        <p:nvPicPr>
          <p:cNvPr id="4" name="Picture 5" descr="SDC10355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857364"/>
            <a:ext cx="8786874" cy="4714908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50838"/>
            <a:ext cx="7239000" cy="1077898"/>
          </a:xfrm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ru-RU" dirty="0" smtClean="0">
                <a:solidFill>
                  <a:schemeClr val="tx1"/>
                </a:solidFill>
                <a:latin typeface="Verdana" pitchFamily="34" charset="0"/>
              </a:rPr>
              <a:t>Церковь</a:t>
            </a:r>
            <a:endParaRPr lang="ru-RU" dirty="0">
              <a:solidFill>
                <a:schemeClr val="tx1"/>
              </a:solidFill>
              <a:latin typeface="Verdana" pitchFamily="34" charset="0"/>
            </a:endParaRPr>
          </a:p>
        </p:txBody>
      </p:sp>
      <p:pic>
        <p:nvPicPr>
          <p:cNvPr id="4" name="Picture 7" descr="SDC1041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1714488"/>
            <a:ext cx="8358246" cy="4857784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50838"/>
            <a:ext cx="7239000" cy="1220774"/>
          </a:xfrm>
        </p:spPr>
        <p:txBody>
          <a:bodyPr/>
          <a:lstStyle/>
          <a:p>
            <a:pPr algn="ctr"/>
            <a:r>
              <a:rPr lang="ru-RU" dirty="0" smtClean="0">
                <a:latin typeface="Verdana" pitchFamily="34" charset="0"/>
              </a:rPr>
              <a:t> </a:t>
            </a:r>
            <a:r>
              <a:rPr lang="ru-RU" dirty="0" smtClean="0">
                <a:solidFill>
                  <a:schemeClr val="tx1"/>
                </a:solidFill>
                <a:latin typeface="Verdana" pitchFamily="34" charset="0"/>
              </a:rPr>
              <a:t>ДК «Терновский» 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4" name="Picture 5" descr="SDC1041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928802"/>
            <a:ext cx="8358246" cy="4786346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50838"/>
            <a:ext cx="7239000" cy="1792278"/>
          </a:xfrm>
        </p:spPr>
        <p:txBody>
          <a:bodyPr/>
          <a:lstStyle/>
          <a:p>
            <a:pPr algn="ctr"/>
            <a:r>
              <a:rPr lang="ru-RU" sz="2800" dirty="0" smtClean="0">
                <a:solidFill>
                  <a:schemeClr val="tx1"/>
                </a:solidFill>
                <a:latin typeface="Verdana" pitchFamily="34" charset="0"/>
              </a:rPr>
              <a:t>Вид с Терновского моста на</a:t>
            </a:r>
            <a:br>
              <a:rPr lang="ru-RU" sz="2800" dirty="0" smtClean="0">
                <a:solidFill>
                  <a:schemeClr val="tx1"/>
                </a:solidFill>
                <a:latin typeface="Verdana" pitchFamily="34" charset="0"/>
              </a:rPr>
            </a:br>
            <a:r>
              <a:rPr lang="ru-RU" sz="2800" dirty="0" smtClean="0">
                <a:solidFill>
                  <a:schemeClr val="tx1"/>
                </a:solidFill>
                <a:latin typeface="Verdana" pitchFamily="34" charset="0"/>
              </a:rPr>
              <a:t> реку Пенза</a:t>
            </a:r>
            <a:r>
              <a:rPr lang="ru-RU" dirty="0" smtClean="0">
                <a:solidFill>
                  <a:schemeClr val="tx1"/>
                </a:solidFill>
                <a:latin typeface="Verdana" pitchFamily="34" charset="0"/>
              </a:rPr>
              <a:t/>
            </a:r>
            <a:br>
              <a:rPr lang="ru-RU" dirty="0" smtClean="0">
                <a:solidFill>
                  <a:schemeClr val="tx1"/>
                </a:solidFill>
                <a:latin typeface="Verdana" pitchFamily="34" charset="0"/>
              </a:rPr>
            </a:b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4" name="Picture 5" descr="SDC10405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000240"/>
            <a:ext cx="8786874" cy="485776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50838"/>
            <a:ext cx="7239000" cy="1363650"/>
          </a:xfrm>
        </p:spPr>
        <p:txBody>
          <a:bodyPr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Стихи о родной улице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714488"/>
            <a:ext cx="8382000" cy="4610112"/>
          </a:xfrm>
        </p:spPr>
        <p:txBody>
          <a:bodyPr/>
          <a:lstStyle/>
          <a:p>
            <a:pPr algn="ctr">
              <a:buNone/>
            </a:pPr>
            <a:r>
              <a:rPr lang="ru-RU" dirty="0" smtClean="0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  <a:t>Улица Терновского , </a:t>
            </a:r>
          </a:p>
          <a:p>
            <a:pPr algn="ctr">
              <a:buNone/>
            </a:pPr>
            <a:r>
              <a:rPr lang="ru-RU" dirty="0" smtClean="0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  <a:t>Улица родная </a:t>
            </a:r>
          </a:p>
          <a:p>
            <a:pPr algn="ctr">
              <a:buNone/>
            </a:pPr>
            <a:r>
              <a:rPr lang="ru-RU" dirty="0" smtClean="0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  <a:t>Живи и процветай на долгие года.</a:t>
            </a:r>
          </a:p>
          <a:p>
            <a:pPr algn="ctr">
              <a:buNone/>
            </a:pPr>
            <a:r>
              <a:rPr lang="ru-RU" dirty="0" smtClean="0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  <a:t>Всегда ты хороша </a:t>
            </a:r>
          </a:p>
          <a:p>
            <a:pPr algn="ctr">
              <a:buNone/>
            </a:pPr>
            <a:r>
              <a:rPr lang="ru-RU" dirty="0" smtClean="0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  <a:t>В любое время года </a:t>
            </a:r>
          </a:p>
          <a:p>
            <a:pPr algn="ctr">
              <a:buNone/>
            </a:pPr>
            <a:r>
              <a:rPr lang="ru-RU" dirty="0" smtClean="0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  <a:t>И люди хороши, </a:t>
            </a:r>
          </a:p>
          <a:p>
            <a:pPr algn="ctr">
              <a:buNone/>
            </a:pPr>
            <a:r>
              <a:rPr lang="ru-RU" dirty="0" smtClean="0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  <a:t>Живущие на ней.</a:t>
            </a:r>
          </a:p>
          <a:p>
            <a:pPr algn="ctr">
              <a:buNone/>
            </a:pPr>
            <a:r>
              <a:rPr lang="ru-RU" sz="1800" dirty="0" smtClean="0"/>
              <a:t>Автор Дудко Алина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714356"/>
            <a:ext cx="8215370" cy="1071570"/>
          </a:xfrm>
        </p:spPr>
        <p:txBody>
          <a:bodyPr/>
          <a:lstStyle/>
          <a:p>
            <a:pPr algn="ctr"/>
            <a:r>
              <a:rPr lang="ru-RU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Люди </a:t>
            </a:r>
            <a:r>
              <a:rPr lang="ru-RU" sz="2800" kern="10" dirty="0" smtClean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C00000"/>
                </a:solidFill>
                <a:latin typeface="Times New Roman"/>
                <a:cs typeface="Times New Roman"/>
              </a:rPr>
              <a:t>прославляющие улицу Г.В. Терновского</a:t>
            </a:r>
            <a:endParaRPr lang="ru-RU" sz="2800" kern="10" dirty="0">
              <a:ln w="9525">
                <a:solidFill>
                  <a:srgbClr val="FF0000"/>
                </a:solidFill>
                <a:round/>
                <a:headEnd/>
                <a:tailEnd/>
              </a:ln>
              <a:solidFill>
                <a:srgbClr val="C00000"/>
              </a:solidFill>
              <a:latin typeface="Times New Roman"/>
              <a:cs typeface="Times New Roman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2143116"/>
            <a:ext cx="8382000" cy="4181484"/>
          </a:xfrm>
        </p:spPr>
        <p:txBody>
          <a:bodyPr/>
          <a:lstStyle/>
          <a:p>
            <a:pPr algn="ctr">
              <a:buNone/>
            </a:pPr>
            <a:r>
              <a:rPr lang="ru-RU" sz="2400" dirty="0" smtClean="0">
                <a:solidFill>
                  <a:srgbClr val="D7181F"/>
                </a:solidFill>
                <a:latin typeface="Times New Roman" pitchFamily="18" charset="0"/>
                <a:cs typeface="Times New Roman" pitchFamily="18" charset="0"/>
              </a:rPr>
              <a:t>Война . Прошла та страшная война, </a:t>
            </a:r>
          </a:p>
          <a:p>
            <a:pPr algn="ctr">
              <a:buNone/>
            </a:pPr>
            <a:r>
              <a:rPr lang="ru-RU" sz="2400" dirty="0" smtClean="0">
                <a:solidFill>
                  <a:srgbClr val="D7181F"/>
                </a:solidFill>
                <a:latin typeface="Times New Roman" pitchFamily="18" charset="0"/>
                <a:cs typeface="Times New Roman" pitchFamily="18" charset="0"/>
              </a:rPr>
              <a:t>Где наш солдат в бой поднимался смело.</a:t>
            </a:r>
          </a:p>
          <a:p>
            <a:pPr algn="ctr">
              <a:buNone/>
            </a:pPr>
            <a:r>
              <a:rPr lang="ru-RU" sz="2400" dirty="0" smtClean="0">
                <a:solidFill>
                  <a:srgbClr val="D7181F"/>
                </a:solidFill>
                <a:latin typeface="Times New Roman" pitchFamily="18" charset="0"/>
                <a:cs typeface="Times New Roman" pitchFamily="18" charset="0"/>
              </a:rPr>
              <a:t>Он грудью защитил тебя ,меня </a:t>
            </a:r>
          </a:p>
          <a:p>
            <a:pPr algn="ctr">
              <a:buNone/>
            </a:pPr>
            <a:r>
              <a:rPr lang="ru-RU" sz="2400" dirty="0" smtClean="0">
                <a:solidFill>
                  <a:srgbClr val="D7181F"/>
                </a:solidFill>
                <a:latin typeface="Times New Roman" pitchFamily="18" charset="0"/>
                <a:cs typeface="Times New Roman" pitchFamily="18" charset="0"/>
              </a:rPr>
              <a:t>И наше голубое небо.</a:t>
            </a:r>
          </a:p>
          <a:p>
            <a:pPr algn="ctr">
              <a:buNone/>
            </a:pPr>
            <a:r>
              <a:rPr lang="ru-RU" sz="2400" dirty="0" smtClean="0">
                <a:solidFill>
                  <a:srgbClr val="D7181F"/>
                </a:solidFill>
                <a:latin typeface="Times New Roman" pitchFamily="18" charset="0"/>
                <a:cs typeface="Times New Roman" pitchFamily="18" charset="0"/>
              </a:rPr>
              <a:t>И в память мы оставим на века </a:t>
            </a:r>
          </a:p>
          <a:p>
            <a:pPr algn="ctr">
              <a:buNone/>
            </a:pPr>
            <a:r>
              <a:rPr lang="ru-RU" sz="2400" dirty="0" smtClean="0">
                <a:solidFill>
                  <a:srgbClr val="D7181F"/>
                </a:solidFill>
                <a:latin typeface="Times New Roman" pitchFamily="18" charset="0"/>
                <a:cs typeface="Times New Roman" pitchFamily="18" charset="0"/>
              </a:rPr>
              <a:t>Их имена в названьях улиц наших.</a:t>
            </a:r>
          </a:p>
          <a:p>
            <a:pPr algn="ctr">
              <a:buNone/>
            </a:pPr>
            <a:endParaRPr lang="ru-RU" sz="2400" dirty="0" smtClean="0">
              <a:solidFill>
                <a:srgbClr val="D7181F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Автор Дудко Алина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sz="2400" dirty="0" smtClean="0">
              <a:solidFill>
                <a:srgbClr val="D7181F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642918"/>
            <a:ext cx="7239000" cy="2071702"/>
          </a:xfrm>
        </p:spPr>
        <p:txBody>
          <a:bodyPr/>
          <a:lstStyle/>
          <a:p>
            <a:pPr algn="ctr"/>
            <a:r>
              <a:rPr lang="ru-RU" sz="2800" kern="10" dirty="0" smtClean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Times New Roman"/>
                <a:cs typeface="Times New Roman"/>
              </a:rPr>
              <a:t>Ветеран </a:t>
            </a:r>
            <a:r>
              <a:rPr lang="ru-RU" sz="2800" kern="10" dirty="0" smtClean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Times New Roman"/>
                <a:cs typeface="Times New Roman"/>
              </a:rPr>
              <a:t>Великой Отечественной Войны </a:t>
            </a:r>
            <a:r>
              <a:rPr lang="ru-RU" kern="10" dirty="0" smtClean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Times New Roman"/>
                <a:cs typeface="Times New Roman"/>
              </a:rPr>
              <a:t>Челушкин Василий Иванович</a:t>
            </a:r>
            <a:r>
              <a:rPr lang="ru-RU" sz="3600" kern="10" dirty="0" smtClean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Times New Roman"/>
                <a:cs typeface="Times New Roman"/>
              </a:rPr>
              <a:t/>
            </a:r>
            <a:br>
              <a:rPr lang="ru-RU" sz="3600" kern="10" dirty="0" smtClean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Times New Roman"/>
                <a:cs typeface="Times New Roman"/>
              </a:rPr>
            </a:br>
            <a:endParaRPr lang="ru-RU" sz="3600" dirty="0"/>
          </a:p>
        </p:txBody>
      </p:sp>
      <p:pic>
        <p:nvPicPr>
          <p:cNvPr id="4" name="Picture 4" descr="SDC10435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2285992"/>
            <a:ext cx="8358246" cy="4286280"/>
          </a:xfrm>
          <a:noFill/>
          <a:ln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4" name="Rectangle 6"/>
          <p:cNvSpPr>
            <a:spLocks noGrp="1" noChangeArrowheads="1"/>
          </p:cNvSpPr>
          <p:nvPr>
            <p:ph type="title"/>
          </p:nvPr>
        </p:nvSpPr>
        <p:spPr>
          <a:xfrm>
            <a:off x="838200" y="1857364"/>
            <a:ext cx="7239000" cy="4286280"/>
          </a:xfrm>
          <a:noFill/>
        </p:spPr>
        <p:txBody>
          <a:bodyPr/>
          <a:lstStyle/>
          <a:p>
            <a:pPr algn="ctr"/>
            <a:r>
              <a:rPr lang="ru-RU" sz="2800" dirty="0" smtClean="0">
                <a:solidFill>
                  <a:srgbClr val="CC3300"/>
                </a:solidFill>
              </a:rPr>
              <a:t>Что значит слово "Родина" для нас?</a:t>
            </a:r>
            <a:br>
              <a:rPr lang="ru-RU" sz="2800" dirty="0" smtClean="0">
                <a:solidFill>
                  <a:srgbClr val="CC3300"/>
                </a:solidFill>
              </a:rPr>
            </a:br>
            <a:r>
              <a:rPr lang="ru-RU" sz="2800" dirty="0" smtClean="0">
                <a:solidFill>
                  <a:srgbClr val="CC3300"/>
                </a:solidFill>
              </a:rPr>
              <a:t>На карте точка, там, где ты родился?</a:t>
            </a:r>
            <a:br>
              <a:rPr lang="ru-RU" sz="2800" dirty="0" smtClean="0">
                <a:solidFill>
                  <a:srgbClr val="CC3300"/>
                </a:solidFill>
              </a:rPr>
            </a:br>
            <a:r>
              <a:rPr lang="ru-RU" sz="2800" dirty="0" smtClean="0">
                <a:solidFill>
                  <a:srgbClr val="CC3300"/>
                </a:solidFill>
              </a:rPr>
              <a:t>Деревня, город, область, край?.. Подчас,</a:t>
            </a:r>
            <a:br>
              <a:rPr lang="ru-RU" sz="2800" dirty="0" smtClean="0">
                <a:solidFill>
                  <a:srgbClr val="CC3300"/>
                </a:solidFill>
              </a:rPr>
            </a:br>
            <a:r>
              <a:rPr lang="ru-RU" sz="2800" dirty="0" smtClean="0">
                <a:solidFill>
                  <a:srgbClr val="CC3300"/>
                </a:solidFill>
              </a:rPr>
              <a:t>То место, где на свет ты появился!..</a:t>
            </a:r>
            <a:br>
              <a:rPr lang="ru-RU" sz="2800" dirty="0" smtClean="0">
                <a:solidFill>
                  <a:srgbClr val="CC3300"/>
                </a:solidFill>
              </a:rPr>
            </a:br>
            <a:r>
              <a:rPr lang="ru-RU" sz="2800" dirty="0" smtClean="0">
                <a:solidFill>
                  <a:srgbClr val="CC3300"/>
                </a:solidFill>
              </a:rPr>
              <a:t/>
            </a:r>
            <a:br>
              <a:rPr lang="ru-RU" sz="2800" dirty="0" smtClean="0">
                <a:solidFill>
                  <a:srgbClr val="CC3300"/>
                </a:solidFill>
              </a:rPr>
            </a:br>
            <a:r>
              <a:rPr lang="en-US" sz="2800" dirty="0" smtClean="0">
                <a:solidFill>
                  <a:srgbClr val="CC3300"/>
                </a:solidFill>
              </a:rPr>
              <a:t> </a:t>
            </a:r>
            <a:r>
              <a:rPr lang="ru-RU" sz="2800" dirty="0" smtClean="0">
                <a:solidFill>
                  <a:srgbClr val="CC3300"/>
                </a:solidFill>
              </a:rPr>
              <a:t/>
            </a:r>
            <a:br>
              <a:rPr lang="ru-RU" sz="2800" dirty="0" smtClean="0">
                <a:solidFill>
                  <a:srgbClr val="CC3300"/>
                </a:solidFill>
              </a:rPr>
            </a:br>
            <a:r>
              <a:rPr lang="ru-RU" sz="1800" dirty="0" smtClean="0">
                <a:solidFill>
                  <a:srgbClr val="CC3300"/>
                </a:solidFill>
              </a:rPr>
              <a:t>автор: О.Астафьев</a:t>
            </a:r>
            <a:br>
              <a:rPr lang="ru-RU" sz="1800" dirty="0" smtClean="0">
                <a:solidFill>
                  <a:srgbClr val="CC3300"/>
                </a:solidFill>
              </a:rPr>
            </a:br>
            <a:endParaRPr lang="ru-RU" sz="2800" dirty="0">
              <a:solidFill>
                <a:srgbClr val="CC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929058" y="2000240"/>
            <a:ext cx="492922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000" b="1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50838"/>
            <a:ext cx="7239000" cy="1006460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CC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Корреспондент с ветераном</a:t>
            </a:r>
            <a:br>
              <a:rPr lang="ru-RU" dirty="0" smtClean="0">
                <a:solidFill>
                  <a:srgbClr val="CC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dirty="0">
              <a:solidFill>
                <a:srgbClr val="CC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357554" y="1000108"/>
            <a:ext cx="5786446" cy="5715040"/>
          </a:xfrm>
        </p:spPr>
        <p:txBody>
          <a:bodyPr/>
          <a:lstStyle/>
          <a:p>
            <a:pPr>
              <a:lnSpc>
                <a:spcPct val="80000"/>
              </a:lnSpc>
              <a:buNone/>
            </a:pPr>
            <a:r>
              <a:rPr lang="ru-RU" sz="800" dirty="0" smtClean="0"/>
              <a:t>Недавно мы посетили ветерана ВОВ </a:t>
            </a:r>
            <a:r>
              <a:rPr lang="ru-RU" sz="800" dirty="0" err="1" smtClean="0"/>
              <a:t>Челушкина</a:t>
            </a:r>
            <a:r>
              <a:rPr lang="ru-RU" sz="800" dirty="0" smtClean="0"/>
              <a:t> Василия Ивановича. Родился он в 1 ноября 1917 года в рабочем поселке Земетчино  Пензенской области. Он почти всю жизнь провел в Земетчино, только недавно переехал к своей дочери в Пензу. До войны он работал токарем на сахарном заводе, в 1938 году призвался в армию на два года, из которых полтора прослужил на южной границе с Ираном. После службы </a:t>
            </a:r>
            <a:r>
              <a:rPr lang="ru-RU" sz="800" dirty="0" err="1" smtClean="0"/>
              <a:t>вернулсядомой</a:t>
            </a:r>
            <a:r>
              <a:rPr lang="ru-RU" sz="800" dirty="0" smtClean="0"/>
              <a:t> в родное село и устроился работать токарем в </a:t>
            </a:r>
            <a:r>
              <a:rPr lang="ru-RU" sz="800" dirty="0" err="1" smtClean="0"/>
              <a:t>МТС</a:t>
            </a:r>
            <a:r>
              <a:rPr lang="ru-RU" sz="800" dirty="0" smtClean="0"/>
              <a:t>. </a:t>
            </a:r>
          </a:p>
          <a:p>
            <a:pPr>
              <a:lnSpc>
                <a:spcPct val="80000"/>
              </a:lnSpc>
              <a:buNone/>
            </a:pPr>
            <a:r>
              <a:rPr lang="ru-RU" sz="800" dirty="0" smtClean="0"/>
              <a:t>Мы задали Василию Ивановичу вопрос: </a:t>
            </a:r>
          </a:p>
          <a:p>
            <a:pPr>
              <a:lnSpc>
                <a:spcPct val="80000"/>
              </a:lnSpc>
              <a:buNone/>
            </a:pPr>
            <a:r>
              <a:rPr lang="ru-RU" sz="800" dirty="0" smtClean="0"/>
              <a:t>— Как в Земетчино узнали о войне, как Вы узнали о ней?</a:t>
            </a:r>
          </a:p>
          <a:p>
            <a:pPr>
              <a:lnSpc>
                <a:spcPct val="80000"/>
              </a:lnSpc>
              <a:buNone/>
            </a:pPr>
            <a:r>
              <a:rPr lang="ru-RU" sz="800" dirty="0" smtClean="0"/>
              <a:t>— Я в воскресенье, в выходной день,  зашел в столовую, заказал обед, только его принесли, и по радио объявляют: «Началась война». Все плакали.</a:t>
            </a:r>
          </a:p>
          <a:p>
            <a:pPr>
              <a:lnSpc>
                <a:spcPct val="80000"/>
              </a:lnSpc>
              <a:buNone/>
            </a:pPr>
            <a:r>
              <a:rPr lang="ru-RU" sz="800" dirty="0" smtClean="0"/>
              <a:t>На следующий день я получил повестку в призывной пункт, а еще через день стали </a:t>
            </a:r>
            <a:r>
              <a:rPr lang="ru-RU" sz="800" dirty="0" err="1" smtClean="0"/>
              <a:t>насотправлять</a:t>
            </a:r>
            <a:r>
              <a:rPr lang="ru-RU" sz="800" dirty="0" smtClean="0"/>
              <a:t> в армию.</a:t>
            </a:r>
          </a:p>
          <a:p>
            <a:pPr>
              <a:lnSpc>
                <a:spcPct val="80000"/>
              </a:lnSpc>
              <a:buNone/>
            </a:pPr>
            <a:r>
              <a:rPr lang="ru-RU" sz="800" dirty="0" smtClean="0"/>
              <a:t>Погрузили в вагон и отправили в Каменку. Там дислоцировался 55 артиллерийский полк. Этот  полк уже участвовал в боях, в Каменке он был на отдыхе, нас прислали как пополнение. Две недели провел я в Каменке, пока шло формирование. Потом полк разбили на несколько частей, и половину солдат, включая меня, отправили в Сызрань. В Сызрани опять нас расформировали и отправили на Юго-Западный фронт. </a:t>
            </a:r>
          </a:p>
          <a:p>
            <a:pPr>
              <a:lnSpc>
                <a:spcPct val="80000"/>
              </a:lnSpc>
              <a:buNone/>
            </a:pPr>
            <a:r>
              <a:rPr lang="ru-RU" sz="800" dirty="0" smtClean="0"/>
              <a:t>Приехали мы в Чернигов, на  станцию </a:t>
            </a:r>
            <a:r>
              <a:rPr lang="ru-RU" sz="800" dirty="0" err="1" smtClean="0"/>
              <a:t>Знобь</a:t>
            </a:r>
            <a:r>
              <a:rPr lang="ru-RU" sz="800" dirty="0" smtClean="0"/>
              <a:t>, разгрузились в лесу и разошлись по частям. Я попал в 333 батальон , во вторую роту. Ну, а дальше начались бои.   </a:t>
            </a:r>
          </a:p>
          <a:p>
            <a:pPr>
              <a:lnSpc>
                <a:spcPct val="80000"/>
              </a:lnSpc>
              <a:buNone/>
            </a:pPr>
            <a:r>
              <a:rPr lang="ru-RU" sz="800" dirty="0" smtClean="0"/>
              <a:t>— В каких боях вы принимали участие?</a:t>
            </a:r>
          </a:p>
          <a:p>
            <a:pPr>
              <a:lnSpc>
                <a:spcPct val="80000"/>
              </a:lnSpc>
              <a:buNone/>
            </a:pPr>
            <a:r>
              <a:rPr lang="ru-RU" sz="800" dirty="0" smtClean="0"/>
              <a:t>— Я участвовал во многих боях, все даже не вспомнишь. </a:t>
            </a:r>
          </a:p>
          <a:p>
            <a:pPr>
              <a:lnSpc>
                <a:spcPct val="80000"/>
              </a:lnSpc>
              <a:buNone/>
            </a:pPr>
            <a:r>
              <a:rPr lang="ru-RU" sz="800" dirty="0" smtClean="0"/>
              <a:t>Но о нескольких боях вам расскажу — это бои за  Малую Михайловку, за Большую Михайловку, за реку Десну.</a:t>
            </a:r>
          </a:p>
          <a:p>
            <a:pPr>
              <a:lnSpc>
                <a:spcPct val="80000"/>
              </a:lnSpc>
              <a:buNone/>
            </a:pPr>
            <a:r>
              <a:rPr lang="ru-RU" sz="800" dirty="0" smtClean="0"/>
              <a:t>Самый, наверное, запоминающийся бой был за реку Десну. Нам поручили задание разведать все переправы через водоем и взорвать их. Всего было три переправы. Первые две было не очень сложно взорвать, а   на последнюю  враг выставил два танка. Сначала пришлось уничтожить танки, потом взорвать саму переправу, ну и уйти незамеченными.</a:t>
            </a:r>
          </a:p>
          <a:p>
            <a:pPr>
              <a:lnSpc>
                <a:spcPct val="80000"/>
              </a:lnSpc>
              <a:buNone/>
            </a:pPr>
            <a:r>
              <a:rPr lang="ru-RU" sz="800" dirty="0" smtClean="0"/>
              <a:t>— А сколько вы воевали?</a:t>
            </a:r>
          </a:p>
          <a:p>
            <a:pPr>
              <a:lnSpc>
                <a:spcPct val="80000"/>
              </a:lnSpc>
              <a:buNone/>
            </a:pPr>
            <a:r>
              <a:rPr lang="ru-RU" sz="800" dirty="0" smtClean="0"/>
              <a:t>— Я воевал немного, первые четыре месяца, а потом меня ранило. И,  вернувшись на «гражданку»,  дальше продолжал работать.</a:t>
            </a:r>
          </a:p>
          <a:p>
            <a:pPr>
              <a:lnSpc>
                <a:spcPct val="80000"/>
              </a:lnSpc>
              <a:buNone/>
            </a:pPr>
            <a:r>
              <a:rPr lang="ru-RU" sz="800" dirty="0" smtClean="0"/>
              <a:t>—  А когда и где вас ранило? </a:t>
            </a:r>
          </a:p>
          <a:p>
            <a:pPr>
              <a:lnSpc>
                <a:spcPct val="80000"/>
              </a:lnSpc>
              <a:buNone/>
            </a:pPr>
            <a:r>
              <a:rPr lang="ru-RU" sz="800" dirty="0" smtClean="0"/>
              <a:t>—  Пятого сентября мы возвращались из разведки вражеских позиций в селе Малая Михайловка. Дело шло к вечеру, шли уже к  своим, и нас встретил минометный огонь. Ранило меня в ногу.</a:t>
            </a:r>
          </a:p>
          <a:p>
            <a:pPr>
              <a:lnSpc>
                <a:spcPct val="80000"/>
              </a:lnSpc>
              <a:buNone/>
            </a:pPr>
            <a:r>
              <a:rPr lang="ru-RU" sz="800" dirty="0" smtClean="0"/>
              <a:t>Дальше начались госпитали.</a:t>
            </a:r>
          </a:p>
          <a:p>
            <a:pPr>
              <a:lnSpc>
                <a:spcPct val="80000"/>
              </a:lnSpc>
              <a:buNone/>
            </a:pPr>
            <a:r>
              <a:rPr lang="ru-RU" sz="800" dirty="0" smtClean="0"/>
              <a:t>—  В каком госпитале Вы лечились?</a:t>
            </a:r>
          </a:p>
          <a:p>
            <a:pPr>
              <a:lnSpc>
                <a:spcPct val="80000"/>
              </a:lnSpc>
              <a:buNone/>
            </a:pPr>
            <a:r>
              <a:rPr lang="ru-RU" sz="800" dirty="0" smtClean="0"/>
              <a:t>—  В каких только не лечился... Сначала в какой-то сарай занесли, потом на подводах отвезли в санчасть, потом в курский госпиталь, из Курска в Воронеж. Воронеж начали бомбить, нас повезли в Бузулук Оренбургской области, а из Бузулука я уже отправился домой. Там медицинская комиссия не допускала до военной службы, и я устроился на работу заведующим механической мастерской. Работал до 86 лет. Также являлся ударником коммунистического труда, неоднократно награждался знаком «Победитель соцсоревнования».   </a:t>
            </a:r>
          </a:p>
          <a:p>
            <a:pPr>
              <a:lnSpc>
                <a:spcPct val="80000"/>
              </a:lnSpc>
              <a:buNone/>
            </a:pPr>
            <a:r>
              <a:rPr lang="ru-RU" sz="800" dirty="0" smtClean="0"/>
              <a:t>Сейчас ветерану 92, и он часто вспоминает о своем героическом прошлом.</a:t>
            </a:r>
            <a:r>
              <a:rPr lang="ru-RU" sz="300" dirty="0" smtClean="0"/>
              <a:t> </a:t>
            </a:r>
          </a:p>
          <a:p>
            <a:pPr>
              <a:lnSpc>
                <a:spcPct val="80000"/>
              </a:lnSpc>
            </a:pPr>
            <a:endParaRPr lang="ru-RU" sz="300" dirty="0" smtClean="0"/>
          </a:p>
          <a:p>
            <a:endParaRPr lang="ru-RU" sz="800" dirty="0"/>
          </a:p>
        </p:txBody>
      </p:sp>
      <p:pic>
        <p:nvPicPr>
          <p:cNvPr id="5" name="Picture 9" descr="SDC10438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28802"/>
            <a:ext cx="3214678" cy="4700612"/>
          </a:xfr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500042"/>
            <a:ext cx="7239000" cy="714380"/>
          </a:xfrm>
        </p:spPr>
        <p:txBody>
          <a:bodyPr/>
          <a:lstStyle/>
          <a:p>
            <a:pPr algn="ctr"/>
            <a:r>
              <a:rPr lang="ru-RU" sz="2400" dirty="0" smtClean="0">
                <a:solidFill>
                  <a:srgbClr val="D7181F"/>
                </a:solidFill>
              </a:rPr>
              <a:t>Встреча с ветераном блокадного Ленинграда  Е.М. Башуевой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714744" y="1219200"/>
            <a:ext cx="4972056" cy="5105400"/>
          </a:xfrm>
        </p:spPr>
        <p:txBody>
          <a:bodyPr/>
          <a:lstStyle/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Башуева Елена Михайловна родилась в 1932 году в деревне Шипиловка Пензенской области. С 1938 года семья переехала под Ленинград. Отец работал в военном госпитале. Началась война, бомбёжки каждый день. Голод, холод, совсем нечего было есть. От холода и голода умер младший брат. У всех в семье от голода опухали ноги, но ей удалось выжить. Отец ушёл добровольцем на фронт в 1943 году и погиб под Ленинградом. После блокады семье удалось вернуться на свою малую родину в Пензенскую область.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Башуева Елена Михайловна поделилась своими воспоминаниями об ужасах блокадного Ленинграда из своего детства.</a:t>
            </a:r>
          </a:p>
          <a:p>
            <a:pPr>
              <a:buNone/>
            </a:pPr>
            <a:r>
              <a:rPr lang="ru-RU" sz="1600" dirty="0" smtClean="0"/>
              <a:t> </a:t>
            </a:r>
          </a:p>
          <a:p>
            <a:endParaRPr lang="ru-RU" sz="1400" dirty="0"/>
          </a:p>
        </p:txBody>
      </p:sp>
      <p:pic>
        <p:nvPicPr>
          <p:cNvPr id="5" name="Содержимое 4" descr="IMG_0912"/>
          <p:cNvPicPr>
            <a:picLocks noGrp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1357298"/>
            <a:ext cx="3357586" cy="5062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071546"/>
            <a:ext cx="7239000" cy="214314"/>
          </a:xfrm>
        </p:spPr>
        <p:txBody>
          <a:bodyPr/>
          <a:lstStyle/>
          <a:p>
            <a:pPr algn="ctr"/>
            <a:r>
              <a:rPr lang="ru-RU" sz="2800" dirty="0" smtClean="0">
                <a:solidFill>
                  <a:srgbClr val="D7181F"/>
                </a:solidFill>
                <a:latin typeface="Times New Roman" pitchFamily="18" charset="0"/>
                <a:cs typeface="Times New Roman" pitchFamily="18" charset="0"/>
              </a:rPr>
              <a:t>Встреча с  ветераном  Н.М. Щербатовой</a:t>
            </a:r>
            <a:br>
              <a:rPr lang="ru-RU" sz="2800" dirty="0" smtClean="0">
                <a:solidFill>
                  <a:srgbClr val="D7181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rgbClr val="D7181F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571868" y="1000108"/>
            <a:ext cx="5114932" cy="5324492"/>
          </a:xfrm>
        </p:spPr>
        <p:txBody>
          <a:bodyPr/>
          <a:lstStyle/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Щербатова Нина Михайловна родилась в 1923 году. Ветеран трудового фронта в Великой Отечественной войне. За добросовестный труд в годы войны награждена юбилейными медалями. За многолетний и добросовестный труд по обучению и воспитанию подрастающего поколения награждена медалью «Ветеран труда».  Нина Михайловна в своей трудовой деятельности  вела большую общественную работу, она трижды избиралась народным заседателем  Ленинского района  г. Пензы. Нина Михайловна является членом хорового кружка при Доме работников просвещения, который часто выступает в нашей школе.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Щербатова Нина Михайловна рассказала о мужестве молодёжи, участвующих в строительстве оборонительных сооружений.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 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400" dirty="0"/>
          </a:p>
        </p:txBody>
      </p:sp>
      <p:pic>
        <p:nvPicPr>
          <p:cNvPr id="5" name="Содержимое 4" descr="E:\Новая папка (ПЕЧАТАТЬ\IMG_7477.JPG"/>
          <p:cNvPicPr>
            <a:picLocks noGrp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142984"/>
            <a:ext cx="3429024" cy="55007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350838"/>
            <a:ext cx="8572560" cy="792146"/>
          </a:xfrm>
        </p:spPr>
        <p:txBody>
          <a:bodyPr/>
          <a:lstStyle/>
          <a:p>
            <a:pPr algn="ctr"/>
            <a:r>
              <a:rPr lang="ru-RU" sz="2000" kern="10" dirty="0" smtClean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Times New Roman"/>
                <a:cs typeface="Times New Roman"/>
              </a:rPr>
              <a:t>Минько Сергей Евгеньевич  командир отделения отдельной роты патрульно-постовой службы старший прапорщик</a:t>
            </a:r>
            <a:br>
              <a:rPr lang="ru-RU" sz="2000" kern="10" dirty="0" smtClean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Times New Roman"/>
                <a:cs typeface="Times New Roman"/>
              </a:rPr>
            </a:br>
            <a:endParaRPr lang="ru-RU" sz="2000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786182" y="1214422"/>
            <a:ext cx="5072098" cy="5110178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Минько Сергей Евгеньевич входил в данный отряд и принимал участие в мероприятиях по обеспечению правопорядка и общественной безопасности на территории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Северо-Кавказского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региона.</a:t>
            </a:r>
          </a:p>
          <a:p>
            <a:pPr>
              <a:lnSpc>
                <a:spcPct val="90000"/>
              </a:lnSpc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 их обязанности входила помощь чеченским милиционерам по охране общественного правопорядка, выявление лиц причастных к бандам, действующим на территории республики и мешающих мирному процессу её восстановления. Открытые боевые действия сейчас прекращены, но бандиты действуют исподтишка, затрудняя борьбу с ними.</a:t>
            </a:r>
          </a:p>
          <a:p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5" descr="ч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142984"/>
            <a:ext cx="3286148" cy="3300430"/>
          </a:xfrm>
          <a:prstGeom prst="rect">
            <a:avLst/>
          </a:prstGeom>
          <a:noFill/>
        </p:spPr>
      </p:pic>
      <p:pic>
        <p:nvPicPr>
          <p:cNvPr id="6" name="Picture 4" descr="ч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4581358"/>
            <a:ext cx="3357586" cy="20623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928670"/>
            <a:ext cx="8096256" cy="357190"/>
          </a:xfrm>
        </p:spPr>
        <p:txBody>
          <a:bodyPr/>
          <a:lstStyle/>
          <a:p>
            <a:pPr algn="ctr"/>
            <a:r>
              <a:rPr lang="ru-RU" sz="2800" kern="10" dirty="0" smtClean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Times New Roman"/>
                <a:cs typeface="Times New Roman"/>
              </a:rPr>
              <a:t>Ветеран труда Мякинькова Нина Трофимовна</a:t>
            </a:r>
            <a:r>
              <a:rPr lang="ru-RU" kern="10" dirty="0" smtClean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Times New Roman"/>
                <a:cs typeface="Times New Roman"/>
              </a:rPr>
              <a:t/>
            </a:r>
            <a:br>
              <a:rPr lang="ru-RU" kern="10" dirty="0" smtClean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Times New Roman"/>
                <a:cs typeface="Times New Roman"/>
              </a:rPr>
            </a:br>
            <a:r>
              <a:rPr lang="ru-RU" kern="10" dirty="0" smtClean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Times New Roman"/>
                <a:cs typeface="Times New Roman"/>
              </a:rPr>
              <a:t/>
            </a:r>
            <a:br>
              <a:rPr lang="ru-RU" kern="10" dirty="0" smtClean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Times New Roman"/>
                <a:cs typeface="Times New Roman"/>
              </a:rPr>
            </a:b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428992" y="1219200"/>
            <a:ext cx="5257808" cy="5105400"/>
          </a:xfrm>
        </p:spPr>
        <p:txBody>
          <a:bodyPr/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Нина Трофимовна работала на водоканале с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1964г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 По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2006г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., вначале оператором, а потом сменным техником на шестом блоке очистных сооружений, где вода очищается, фильтруется, хлорируется. Пройдя очистные сооружения вода через трубопровод попадает в резервуары. 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А из них насосные станции забирают воду и подают населению. В течении 42 лет Нина Трофимовна следила за тем, чтобы в город поступала чистая и качественная вода, в то время как мы спокойно спали, она выполняла свою работу. Можно сказать она половину своей жизни посвятила служению воде.</a:t>
            </a:r>
          </a:p>
          <a:p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4" descr="S6301224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357430"/>
            <a:ext cx="3286148" cy="427196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600" dirty="0" smtClean="0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  <a:t>награды</a:t>
            </a:r>
            <a:endParaRPr lang="ru-RU" sz="3600" dirty="0">
              <a:solidFill>
                <a:srgbClr val="CC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Нагрудный знак Почетный работник жилищно-коммунального хозяйства России</a:t>
            </a:r>
          </a:p>
          <a:p>
            <a:pPr>
              <a:buNone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5" name="Picture 4" descr="S6301271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3286124"/>
            <a:ext cx="3857652" cy="3286148"/>
          </a:xfrm>
          <a:noFill/>
        </p:spPr>
      </p:pic>
      <p:sp>
        <p:nvSpPr>
          <p:cNvPr id="6" name="Прямоугольник 5"/>
          <p:cNvSpPr/>
          <p:nvPr/>
        </p:nvSpPr>
        <p:spPr>
          <a:xfrm>
            <a:off x="214282" y="1285861"/>
            <a:ext cx="450059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За большие трудовые заслуги и ответственную работу Нина Трофимовна была награждена 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ОРДЕНОМ ТРУДОВОЙ СЛАВЫ         3 степени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4" descr="S630127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7752" y="3286124"/>
            <a:ext cx="3643338" cy="32655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50838"/>
            <a:ext cx="7805766" cy="563562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D7181F"/>
                </a:solidFill>
              </a:rPr>
              <a:t>Хобби Нины Трофимовны</a:t>
            </a:r>
            <a:endParaRPr lang="ru-RU" dirty="0">
              <a:solidFill>
                <a:srgbClr val="D7181F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0" y="857232"/>
            <a:ext cx="4419600" cy="5467368"/>
          </a:xfrm>
        </p:spPr>
        <p:txBody>
          <a:bodyPr/>
          <a:lstStyle/>
          <a:p>
            <a:pPr>
              <a:lnSpc>
                <a:spcPct val="90000"/>
              </a:lnSpc>
              <a:buClr>
                <a:schemeClr val="hlink"/>
              </a:buClr>
              <a:buSzPct val="80000"/>
              <a:buFont typeface="Wingdings" pitchFamily="2" charset="2"/>
              <a:buChar char="Ø"/>
            </a:pPr>
            <a:r>
              <a:rPr lang="ru-RU" sz="2000" b="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После ухода с водоканала на заслуженный отдых, вследствие ухудшения здоровья, она продолжает трудиться на своём приусадебном участке. Нина Трофимовна говорит: «Пока я двигаюсь и работаю, я живу.» На этом участке она с ранней весны выращивает: помидоры,</a:t>
            </a:r>
            <a:r>
              <a:rPr lang="ru-RU" b="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морковь, картофель, огурцы, лук</a:t>
            </a:r>
            <a:r>
              <a:rPr lang="ru-RU" b="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  <a:endParaRPr lang="ru-RU" b="0" dirty="0"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0" y="928670"/>
            <a:ext cx="4114800" cy="5395930"/>
          </a:xfrm>
        </p:spPr>
        <p:txBody>
          <a:bodyPr/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Её увлечением, хобби являются – цветы. С весны до зимы перед домом всё в цвету, все люди, идущие мимо любуются красотой созданной Ниной Трофимовной.</a:t>
            </a:r>
          </a:p>
          <a:p>
            <a:endParaRPr lang="ru-RU" dirty="0"/>
          </a:p>
        </p:txBody>
      </p:sp>
      <p:pic>
        <p:nvPicPr>
          <p:cNvPr id="5" name="Picture 7" descr="S630123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86400" y="3429000"/>
            <a:ext cx="3514756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4" descr="S630123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3857628"/>
            <a:ext cx="4214842" cy="2714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285852" y="928670"/>
            <a:ext cx="6929486" cy="4308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D7181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Снегопада тонкая завеса,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rgbClr val="D7181F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D7181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До весны её не задвигай.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rgbClr val="D7181F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D7181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Здесь, в моей любимой школе,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rgbClr val="D7181F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D7181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Юности моей передний край.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rgbClr val="D7181F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D7181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Край, где открывает каждый заново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rgbClr val="D7181F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D7181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Мир труда, волнений и борьбы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rgbClr val="D7181F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D7181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Эта школа на краю Терновки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rgbClr val="D7181F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D7181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Эта школа -  часть моей судьбы.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rgbClr val="D7181F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rgbClr val="D7181F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31640" y="2130425"/>
            <a:ext cx="7126560" cy="1470025"/>
          </a:xfrm>
        </p:spPr>
        <p:txBody>
          <a:bodyPr/>
          <a:lstStyle/>
          <a:p>
            <a:pPr algn="ctr"/>
            <a:r>
              <a:rPr lang="ru-RU" sz="5400" dirty="0" smtClean="0">
                <a:solidFill>
                  <a:srgbClr val="FF0000"/>
                </a:solidFill>
              </a:rPr>
              <a:t>СПАСИБО</a:t>
            </a:r>
            <a:endParaRPr lang="ru-RU" sz="5400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sz="4000" dirty="0" smtClean="0">
                <a:solidFill>
                  <a:srgbClr val="FF0000"/>
                </a:solidFill>
              </a:rPr>
              <a:t>  ЗА ВНИМАНИЕ</a:t>
            </a:r>
            <a:endParaRPr lang="ru-RU" sz="4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66565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CC3300"/>
                </a:solidFill>
              </a:rPr>
              <a:t>Цель:</a:t>
            </a:r>
            <a:endParaRPr lang="ru-RU" dirty="0">
              <a:solidFill>
                <a:srgbClr val="CC33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воспитание патриотизма, чувства любви и гордости за свою малую Родину.</a:t>
            </a:r>
          </a:p>
          <a:p>
            <a:endParaRPr lang="ru-RU" sz="2400" dirty="0" smtClean="0"/>
          </a:p>
          <a:p>
            <a:r>
              <a:rPr lang="ru-RU" sz="2400" dirty="0" smtClean="0">
                <a:solidFill>
                  <a:srgbClr val="CC3300"/>
                </a:solidFill>
              </a:rPr>
              <a:t>Задачи: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 углубить знания  школьников об истории родного города, улиц, на которых они живут; 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 познакомиться с людьми и их военными и трудовыми подвигами, которые проживают на  улице Терновского; 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 воспитывать уважение к людям старшего поколения;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571480"/>
            <a:ext cx="7239000" cy="500066"/>
          </a:xfrm>
        </p:spPr>
        <p:txBody>
          <a:bodyPr/>
          <a:lstStyle/>
          <a:p>
            <a:pPr algn="ctr"/>
            <a:r>
              <a:rPr lang="ru-RU" kern="10" dirty="0" smtClean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Times New Roman"/>
                <a:cs typeface="Times New Roman"/>
              </a:rPr>
              <a:t>Улицы ПЕНЗЫ</a:t>
            </a:r>
            <a:br>
              <a:rPr lang="ru-RU" kern="10" dirty="0" smtClean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Times New Roman"/>
                <a:cs typeface="Times New Roman"/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lnSpc>
                <a:spcPct val="80000"/>
              </a:lnSpc>
              <a:buNone/>
            </a:pPr>
            <a:r>
              <a:rPr lang="ru-RU" sz="1400" dirty="0" smtClean="0"/>
              <a:t>О прошлом и настоящем Пензы рассказывают его площади, улицы, переулки и проезды, которые являются своеобразным памятником.</a:t>
            </a:r>
          </a:p>
          <a:p>
            <a:pPr algn="ctr">
              <a:lnSpc>
                <a:spcPct val="80000"/>
              </a:lnSpc>
              <a:buNone/>
            </a:pPr>
            <a:r>
              <a:rPr lang="ru-RU" sz="1400" dirty="0" smtClean="0"/>
              <a:t>История пензенских улиц начинается с 17 века – с момента возникновения города.</a:t>
            </a:r>
          </a:p>
          <a:p>
            <a:pPr algn="ctr">
              <a:lnSpc>
                <a:spcPct val="80000"/>
              </a:lnSpc>
              <a:buNone/>
            </a:pPr>
            <a:r>
              <a:rPr lang="ru-RU" sz="1400" dirty="0" smtClean="0"/>
              <a:t>Возникновение некоторых улиц было связано с развитием ремесла.</a:t>
            </a:r>
          </a:p>
          <a:p>
            <a:pPr algn="ctr">
              <a:lnSpc>
                <a:spcPct val="80000"/>
              </a:lnSpc>
              <a:buNone/>
            </a:pPr>
            <a:r>
              <a:rPr lang="ru-RU" sz="1400" dirty="0" smtClean="0"/>
              <a:t>В феврале 1919 года президиум городского Совета переименовал ряд улиц Пензы.</a:t>
            </a:r>
          </a:p>
          <a:p>
            <a:pPr algn="ctr">
              <a:lnSpc>
                <a:spcPct val="80000"/>
              </a:lnSpc>
              <a:buNone/>
            </a:pPr>
            <a:r>
              <a:rPr lang="ru-RU" sz="1400" dirty="0" smtClean="0"/>
              <a:t>Впервые улицам были присвоены имена людей из народа. С тех пор прошло много лет .</a:t>
            </a:r>
          </a:p>
          <a:p>
            <a:pPr algn="ctr">
              <a:lnSpc>
                <a:spcPct val="80000"/>
              </a:lnSpc>
              <a:buNone/>
            </a:pPr>
            <a:r>
              <a:rPr lang="ru-RU" sz="1400" dirty="0" smtClean="0"/>
              <a:t>Неузнаваемо изменились старые улицы и площади Пензы, возникли новые улицы.</a:t>
            </a:r>
          </a:p>
          <a:p>
            <a:pPr algn="ctr">
              <a:lnSpc>
                <a:spcPct val="80000"/>
              </a:lnSpc>
              <a:buNone/>
            </a:pPr>
            <a:r>
              <a:rPr lang="ru-RU" sz="1400" dirty="0" smtClean="0"/>
              <a:t>Улицы Пензы носят имена видных военачальников, Героев Советского Союза, выдающихся ученых, писателей, художников, композиторов.</a:t>
            </a:r>
          </a:p>
          <a:p>
            <a:pPr algn="ctr">
              <a:lnSpc>
                <a:spcPct val="80000"/>
              </a:lnSpc>
              <a:buNone/>
            </a:pPr>
            <a:r>
              <a:rPr lang="ru-RU" sz="1400" dirty="0" smtClean="0"/>
              <a:t>Пензенцы любят свой город.</a:t>
            </a:r>
          </a:p>
          <a:p>
            <a:pPr algn="ctr">
              <a:lnSpc>
                <a:spcPct val="80000"/>
              </a:lnSpc>
              <a:buNone/>
            </a:pPr>
            <a:r>
              <a:rPr lang="ru-RU" sz="1400" dirty="0" smtClean="0"/>
              <a:t>Улицы Пензы. У каждой из них своя история, свое лицо, своя судьба.</a:t>
            </a:r>
          </a:p>
          <a:p>
            <a:pPr algn="ctr">
              <a:lnSpc>
                <a:spcPct val="80000"/>
              </a:lnSpc>
              <a:buNone/>
            </a:pPr>
            <a:r>
              <a:rPr lang="ru-RU" sz="1400" dirty="0" smtClean="0"/>
              <a:t>Каждый житель Пензы, будь то сторожил или новосел, говорит, что его улица является лучшей в городе. И как здесь не вспомнить слова песни:</a:t>
            </a:r>
          </a:p>
          <a:p>
            <a:pPr algn="ctr">
              <a:lnSpc>
                <a:spcPct val="80000"/>
              </a:lnSpc>
              <a:buNone/>
            </a:pPr>
            <a:r>
              <a:rPr lang="ru-RU" sz="1400" dirty="0" smtClean="0"/>
              <a:t>На свете много улиц славных, </a:t>
            </a:r>
          </a:p>
          <a:p>
            <a:pPr algn="ctr">
              <a:lnSpc>
                <a:spcPct val="80000"/>
              </a:lnSpc>
              <a:buNone/>
            </a:pPr>
            <a:r>
              <a:rPr lang="ru-RU" sz="1400" dirty="0" smtClean="0"/>
              <a:t>Но не сменяю адрес  я.</a:t>
            </a:r>
          </a:p>
          <a:p>
            <a:pPr algn="ctr">
              <a:lnSpc>
                <a:spcPct val="80000"/>
              </a:lnSpc>
              <a:buNone/>
            </a:pPr>
            <a:r>
              <a:rPr lang="ru-RU" sz="1400" dirty="0" smtClean="0"/>
              <a:t>В моей судьбе ты стала главной.</a:t>
            </a:r>
          </a:p>
          <a:p>
            <a:pPr algn="ctr">
              <a:lnSpc>
                <a:spcPct val="80000"/>
              </a:lnSpc>
            </a:pPr>
            <a:r>
              <a:rPr lang="ru-RU" sz="1400" dirty="0" smtClean="0"/>
              <a:t>Родная улица моя.</a:t>
            </a:r>
          </a:p>
          <a:p>
            <a:pPr algn="ctr">
              <a:lnSpc>
                <a:spcPct val="80000"/>
              </a:lnSpc>
              <a:buNone/>
            </a:pPr>
            <a:r>
              <a:rPr lang="ru-RU" sz="1400" dirty="0" smtClean="0"/>
              <a:t>Мы хотим рассказать о улице Терновского</a:t>
            </a:r>
          </a:p>
          <a:p>
            <a:pPr algn="ctr"/>
            <a:endParaRPr lang="ru-RU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kern="10" dirty="0" smtClean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"/>
                <a:cs typeface="Arial"/>
              </a:rPr>
              <a:t>Биография Г.В. Терновского</a:t>
            </a:r>
            <a:br>
              <a:rPr lang="ru-RU" kern="10" dirty="0" smtClean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"/>
                <a:cs typeface="Arial"/>
              </a:rPr>
            </a:b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071934" y="1000108"/>
            <a:ext cx="5072065" cy="5715040"/>
          </a:xfrm>
        </p:spPr>
        <p:txBody>
          <a:bodyPr/>
          <a:lstStyle/>
          <a:p>
            <a:pPr marL="88900" indent="0">
              <a:lnSpc>
                <a:spcPct val="80000"/>
              </a:lnSpc>
              <a:buNone/>
            </a:pPr>
            <a:r>
              <a:rPr lang="ru-RU" sz="1400" dirty="0" smtClean="0"/>
              <a:t>Георгий Владимирович Терновский родился 23.04.1915 года в городе Нижний Ломов</a:t>
            </a:r>
          </a:p>
          <a:p>
            <a:pPr marL="88900" indent="0">
              <a:lnSpc>
                <a:spcPct val="80000"/>
              </a:lnSpc>
              <a:buNone/>
            </a:pPr>
            <a:r>
              <a:rPr lang="ru-RU" sz="1400" dirty="0" smtClean="0"/>
              <a:t>Пензенской области.</a:t>
            </a:r>
          </a:p>
          <a:p>
            <a:pPr marL="88900" indent="0">
              <a:lnSpc>
                <a:spcPct val="80000"/>
              </a:lnSpc>
              <a:buNone/>
            </a:pPr>
            <a:r>
              <a:rPr lang="ru-RU" sz="1400" dirty="0" smtClean="0"/>
              <a:t>В 1925 году семья Терновских переезжает в Пензу, где Георгий  закончил школу.</a:t>
            </a:r>
          </a:p>
          <a:p>
            <a:pPr marL="88900" indent="0">
              <a:lnSpc>
                <a:spcPct val="80000"/>
              </a:lnSpc>
              <a:buNone/>
            </a:pPr>
            <a:r>
              <a:rPr lang="ru-RU" sz="1400" dirty="0" smtClean="0"/>
              <a:t>Затем он окончил </a:t>
            </a:r>
            <a:r>
              <a:rPr lang="ru-RU" sz="1400" dirty="0" err="1" smtClean="0"/>
              <a:t>ФЗУ</a:t>
            </a:r>
            <a:r>
              <a:rPr lang="ru-RU" sz="1400" dirty="0" smtClean="0"/>
              <a:t> Пензенского  велозавода.</a:t>
            </a:r>
          </a:p>
          <a:p>
            <a:pPr marL="88900" indent="0">
              <a:lnSpc>
                <a:spcPct val="80000"/>
              </a:lnSpc>
              <a:buNone/>
            </a:pPr>
            <a:r>
              <a:rPr lang="ru-RU" sz="1400" dirty="0" smtClean="0"/>
              <a:t>В 1934 году по комсомольской  путевке ушел на флот. Полюбив море всей душой, Георгий Владимирович поступил в Севастопольское военно-морское училище. После окончания училища служил на Черном море, где его и застала Великая Отечественная Война.</a:t>
            </a:r>
          </a:p>
          <a:p>
            <a:pPr marL="88900" indent="0">
              <a:lnSpc>
                <a:spcPct val="80000"/>
              </a:lnSpc>
              <a:buNone/>
            </a:pPr>
            <a:r>
              <a:rPr lang="ru-RU" sz="1400" dirty="0" smtClean="0"/>
              <a:t>Во время войны он был одним из руководителей охраны Одессой  </a:t>
            </a:r>
            <a:r>
              <a:rPr lang="ru-RU" sz="1400" dirty="0" err="1" smtClean="0"/>
              <a:t>военно</a:t>
            </a:r>
            <a:r>
              <a:rPr lang="ru-RU" sz="1400" dirty="0" smtClean="0"/>
              <a:t> -</a:t>
            </a:r>
          </a:p>
          <a:p>
            <a:pPr marL="88900" indent="0">
              <a:lnSpc>
                <a:spcPct val="80000"/>
              </a:lnSpc>
              <a:buNone/>
            </a:pPr>
            <a:r>
              <a:rPr lang="ru-RU" sz="1400" dirty="0" smtClean="0"/>
              <a:t>морской  базы. По его инициативе на малых</a:t>
            </a:r>
          </a:p>
          <a:p>
            <a:pPr marL="88900" indent="0">
              <a:lnSpc>
                <a:spcPct val="80000"/>
              </a:lnSpc>
              <a:buNone/>
            </a:pPr>
            <a:r>
              <a:rPr lang="ru-RU" sz="1400" dirty="0" smtClean="0"/>
              <a:t>Быстроходных кораблях стало применяться ракетное оружие.</a:t>
            </a:r>
          </a:p>
          <a:p>
            <a:pPr marL="88900" indent="0">
              <a:lnSpc>
                <a:spcPct val="80000"/>
              </a:lnSpc>
              <a:buNone/>
            </a:pPr>
            <a:r>
              <a:rPr lang="ru-RU" sz="1400" dirty="0" smtClean="0"/>
              <a:t>После разгрома фашистской Германии Георгий Владимирович принял участие в боевых действиях против милитаристской Японии.</a:t>
            </a:r>
          </a:p>
          <a:p>
            <a:pPr marL="88900" indent="0">
              <a:lnSpc>
                <a:spcPct val="80000"/>
              </a:lnSpc>
              <a:buNone/>
            </a:pPr>
            <a:r>
              <a:rPr lang="ru-RU" sz="1400" dirty="0" smtClean="0"/>
              <a:t>В сентябре 1945 года капитану 3-го ранга Г.В. Терновскому присвоено звание  Героя Советского Союза.</a:t>
            </a:r>
          </a:p>
          <a:p>
            <a:pPr marL="88900" indent="0">
              <a:lnSpc>
                <a:spcPct val="80000"/>
              </a:lnSpc>
              <a:buNone/>
            </a:pPr>
            <a:r>
              <a:rPr lang="ru-RU" sz="1400" dirty="0" smtClean="0"/>
              <a:t>После войны Георгий Владимирович окончил Военную академию Генерального штаба.</a:t>
            </a:r>
          </a:p>
          <a:p>
            <a:pPr marL="88900" indent="0">
              <a:lnSpc>
                <a:spcPct val="80000"/>
              </a:lnSpc>
            </a:pPr>
            <a:endParaRPr lang="ru-RU" sz="1400" dirty="0" smtClean="0"/>
          </a:p>
          <a:p>
            <a:endParaRPr lang="ru-RU" sz="1400" dirty="0"/>
          </a:p>
        </p:txBody>
      </p:sp>
      <p:pic>
        <p:nvPicPr>
          <p:cNvPr id="7" name="Picture 7" descr="images3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357298"/>
            <a:ext cx="3929091" cy="5143536"/>
          </a:xfrm>
          <a:noFill/>
          <a:ln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500042"/>
            <a:ext cx="7239000" cy="414358"/>
          </a:xfrm>
        </p:spPr>
        <p:txBody>
          <a:bodyPr/>
          <a:lstStyle/>
          <a:p>
            <a:pPr algn="ctr"/>
            <a:r>
              <a:rPr lang="ru-RU" kern="10" dirty="0" smtClean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"/>
                <a:cs typeface="Arial"/>
              </a:rPr>
              <a:t>Биография Г.В. Терновского</a:t>
            </a:r>
            <a:br>
              <a:rPr lang="ru-RU" kern="10" dirty="0" smtClean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"/>
                <a:cs typeface="Arial"/>
              </a:rPr>
            </a:b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071934" y="1214422"/>
            <a:ext cx="5072066" cy="5429288"/>
          </a:xfrm>
        </p:spPr>
        <p:txBody>
          <a:bodyPr/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После войны, 1952, окончил Военную академию Генерального штаба.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Георгий Владимирович работал военным историком и много сделал для восстановления панорамы «Оборона Севастополя»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1854-1855г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.; в создании диорам «Штурм Сапун-горы» и «Освобождение Новороссийска».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Г.В. Терновский является автором исторических работ: «Военные моряки в битве за Москву, 1812,1941г.», «Освобождение портов Северной Кореи».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Г.В. Терновский одним из первых был удостоен звания «Почетный гражданин города Пензы» после восстановления этой традиции в середине 60-годов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ХХ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столетия.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Скончался Георгий Владимирович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12.06.1970г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. В Москве.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После смерти земляка в Пензе его имя получила улица и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ГПТУ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№ 1 ныне технический лицей</a:t>
            </a:r>
          </a:p>
          <a:p>
            <a:endParaRPr lang="ru-RU" sz="1400" dirty="0"/>
          </a:p>
        </p:txBody>
      </p:sp>
      <p:pic>
        <p:nvPicPr>
          <p:cNvPr id="5" name="Picture 4" descr="Ternovskiy_GeorgVladim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214422"/>
            <a:ext cx="3718159" cy="5143536"/>
          </a:xfrm>
          <a:noFill/>
          <a:ln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7224" y="642918"/>
            <a:ext cx="7239000" cy="1071570"/>
          </a:xfrm>
        </p:spPr>
        <p:txBody>
          <a:bodyPr/>
          <a:lstStyle/>
          <a:p>
            <a:pPr algn="ctr"/>
            <a:r>
              <a:rPr lang="ru-RU" sz="2400" dirty="0" smtClean="0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  <a:t>Мемориальная доск</a:t>
            </a:r>
            <a:r>
              <a:rPr lang="ru-RU" sz="2400" b="0" dirty="0" smtClean="0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ru-RU" sz="2400" b="0" kern="10" dirty="0" smtClean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  <a:t>имени Г.В. Терновского</a:t>
            </a:r>
            <a:r>
              <a:rPr lang="ru-RU" b="0" kern="10" dirty="0" smtClean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CC3300"/>
                </a:solidFill>
                <a:latin typeface="Times New Roman"/>
                <a:cs typeface="Times New Roman"/>
              </a:rPr>
              <a:t/>
            </a:r>
            <a:br>
              <a:rPr lang="ru-RU" b="0" kern="10" dirty="0" smtClean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CC3300"/>
                </a:solidFill>
                <a:latin typeface="Times New Roman"/>
                <a:cs typeface="Times New Roman"/>
              </a:rPr>
            </a:br>
            <a:endParaRPr lang="ru-RU" b="0" dirty="0">
              <a:solidFill>
                <a:srgbClr val="CC3300"/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>
              <a:lnSpc>
                <a:spcPct val="90000"/>
              </a:lnSpc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Георгий Терновский – народный герой.</a:t>
            </a:r>
          </a:p>
          <a:p>
            <a:pPr>
              <a:lnSpc>
                <a:spcPct val="90000"/>
              </a:lnSpc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Он был бесстрашный и боевой. </a:t>
            </a:r>
          </a:p>
          <a:p>
            <a:pPr>
              <a:lnSpc>
                <a:spcPct val="90000"/>
              </a:lnSpc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В тяжелый момент и в назначенный час </a:t>
            </a:r>
          </a:p>
          <a:p>
            <a:pPr>
              <a:lnSpc>
                <a:spcPct val="90000"/>
              </a:lnSpc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С врагом он сразился и Родину спас.</a:t>
            </a:r>
          </a:p>
          <a:p>
            <a:pPr>
              <a:lnSpc>
                <a:spcPct val="90000"/>
              </a:lnSpc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С тех пор уже много воды утекло </a:t>
            </a:r>
          </a:p>
          <a:p>
            <a:pPr>
              <a:lnSpc>
                <a:spcPct val="90000"/>
              </a:lnSpc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Но улица носит имя его. </a:t>
            </a:r>
          </a:p>
          <a:p>
            <a:pPr>
              <a:lnSpc>
                <a:spcPct val="90000"/>
              </a:lnSpc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Мы памяти предков навеки верны</a:t>
            </a:r>
          </a:p>
          <a:p>
            <a:pPr>
              <a:lnSpc>
                <a:spcPct val="90000"/>
              </a:lnSpc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Гордимся героями нашей страны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lnSpc>
                <a:spcPct val="90000"/>
              </a:lnSpc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Автор Дудко А.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7" descr="SDC10403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1142984"/>
            <a:ext cx="4114800" cy="545785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000108"/>
            <a:ext cx="7239000" cy="1500198"/>
          </a:xfrm>
        </p:spPr>
        <p:txBody>
          <a:bodyPr/>
          <a:lstStyle/>
          <a:p>
            <a:pPr algn="ctr"/>
            <a:r>
              <a:rPr lang="ru-RU" kern="10" dirty="0" smtClean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Значимые объекты</a:t>
            </a:r>
            <a:r>
              <a:rPr lang="ru-RU" kern="10" dirty="0" smtClean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kern="10" dirty="0" smtClean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kern="10" dirty="0" smtClean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улицы Терновского</a:t>
            </a:r>
            <a:br>
              <a:rPr lang="ru-RU" kern="10" dirty="0" smtClean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Verdana" pitchFamily="34" charset="0"/>
              </a:rPr>
              <a:t> Школа № 69.</a:t>
            </a:r>
            <a:r>
              <a:rPr lang="ru-RU" kern="10" dirty="0" smtClean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/>
            </a:r>
            <a:br>
              <a:rPr lang="ru-RU" kern="10" dirty="0" smtClean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</a:br>
            <a:r>
              <a:rPr lang="ru-RU" kern="10" dirty="0" smtClean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/>
            </a:r>
            <a:br>
              <a:rPr lang="ru-RU" kern="10" dirty="0" smtClean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</a:br>
            <a:endParaRPr lang="ru-RU" dirty="0"/>
          </a:p>
        </p:txBody>
      </p:sp>
      <p:pic>
        <p:nvPicPr>
          <p:cNvPr id="4" name="Picture 5" descr="SDC10346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643182"/>
            <a:ext cx="8929718" cy="392909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50838"/>
            <a:ext cx="7239000" cy="1292212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Школа 60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4" name="Picture 5" descr="SDC10407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1643050"/>
            <a:ext cx="8786874" cy="521495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578TGp_CleanCity_light">
  <a:themeElements>
    <a:clrScheme name="1_578TGp_CleanCity_light 1">
      <a:dk1>
        <a:srgbClr val="000000"/>
      </a:dk1>
      <a:lt1>
        <a:srgbClr val="FFFFFF"/>
      </a:lt1>
      <a:dk2>
        <a:srgbClr val="51944E"/>
      </a:dk2>
      <a:lt2>
        <a:srgbClr val="DDDDDD"/>
      </a:lt2>
      <a:accent1>
        <a:srgbClr val="646ADE"/>
      </a:accent1>
      <a:accent2>
        <a:srgbClr val="1BAFC3"/>
      </a:accent2>
      <a:accent3>
        <a:srgbClr val="FFFFFF"/>
      </a:accent3>
      <a:accent4>
        <a:srgbClr val="000000"/>
      </a:accent4>
      <a:accent5>
        <a:srgbClr val="B8B9EC"/>
      </a:accent5>
      <a:accent6>
        <a:srgbClr val="179EB0"/>
      </a:accent6>
      <a:hlink>
        <a:srgbClr val="98BF1D"/>
      </a:hlink>
      <a:folHlink>
        <a:srgbClr val="90A8B0"/>
      </a:folHlink>
    </a:clrScheme>
    <a:fontScheme name="1_578TGp_CleanCity_light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1_578TGp_CleanCity_light 1">
        <a:dk1>
          <a:srgbClr val="000000"/>
        </a:dk1>
        <a:lt1>
          <a:srgbClr val="FFFFFF"/>
        </a:lt1>
        <a:dk2>
          <a:srgbClr val="51944E"/>
        </a:dk2>
        <a:lt2>
          <a:srgbClr val="DDDDDD"/>
        </a:lt2>
        <a:accent1>
          <a:srgbClr val="646ADE"/>
        </a:accent1>
        <a:accent2>
          <a:srgbClr val="1BAFC3"/>
        </a:accent2>
        <a:accent3>
          <a:srgbClr val="FFFFFF"/>
        </a:accent3>
        <a:accent4>
          <a:srgbClr val="000000"/>
        </a:accent4>
        <a:accent5>
          <a:srgbClr val="B8B9EC"/>
        </a:accent5>
        <a:accent6>
          <a:srgbClr val="179EB0"/>
        </a:accent6>
        <a:hlink>
          <a:srgbClr val="98BF1D"/>
        </a:hlink>
        <a:folHlink>
          <a:srgbClr val="90A8B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578TGp_CleanCity_light 2">
        <a:dk1>
          <a:srgbClr val="4D4D4D"/>
        </a:dk1>
        <a:lt1>
          <a:srgbClr val="FFFFFF"/>
        </a:lt1>
        <a:dk2>
          <a:srgbClr val="347436"/>
        </a:dk2>
        <a:lt2>
          <a:srgbClr val="DDDDDD"/>
        </a:lt2>
        <a:accent1>
          <a:srgbClr val="F28C1C"/>
        </a:accent1>
        <a:accent2>
          <a:srgbClr val="77AE26"/>
        </a:accent2>
        <a:accent3>
          <a:srgbClr val="FFFFFF"/>
        </a:accent3>
        <a:accent4>
          <a:srgbClr val="404040"/>
        </a:accent4>
        <a:accent5>
          <a:srgbClr val="F7C5AB"/>
        </a:accent5>
        <a:accent6>
          <a:srgbClr val="6B9D21"/>
        </a:accent6>
        <a:hlink>
          <a:srgbClr val="449878"/>
        </a:hlink>
        <a:folHlink>
          <a:srgbClr val="90A8B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578TGp_CleanCity_light 3">
        <a:dk1>
          <a:srgbClr val="000000"/>
        </a:dk1>
        <a:lt1>
          <a:srgbClr val="FFFFFF"/>
        </a:lt1>
        <a:dk2>
          <a:srgbClr val="1A578E"/>
        </a:dk2>
        <a:lt2>
          <a:srgbClr val="C0C0C0"/>
        </a:lt2>
        <a:accent1>
          <a:srgbClr val="5EB52D"/>
        </a:accent1>
        <a:accent2>
          <a:srgbClr val="F26D00"/>
        </a:accent2>
        <a:accent3>
          <a:srgbClr val="FFFFFF"/>
        </a:accent3>
        <a:accent4>
          <a:srgbClr val="000000"/>
        </a:accent4>
        <a:accent5>
          <a:srgbClr val="B6D7AD"/>
        </a:accent5>
        <a:accent6>
          <a:srgbClr val="DB6200"/>
        </a:accent6>
        <a:hlink>
          <a:srgbClr val="5983D7"/>
        </a:hlink>
        <a:folHlink>
          <a:srgbClr val="AAAD25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1450</TotalTime>
  <Words>1802</Words>
  <Application>Microsoft Office PowerPoint</Application>
  <PresentationFormat>Экран (4:3)</PresentationFormat>
  <Paragraphs>133</Paragraphs>
  <Slides>28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1_578TGp_CleanCity_light</vt:lpstr>
      <vt:lpstr>Внеклассное мероприятие «Родная улица моя»  выполнили: Мякинькова Н.Ф. учитель высшей категории Башуева Г.Г.  учитель высшей категории </vt:lpstr>
      <vt:lpstr>Что значит слово "Родина" для нас? На карте точка, там, где ты родился? Деревня, город, область, край?.. Подчас, То место, где на свет ты появился!..    автор: О.Астафьев </vt:lpstr>
      <vt:lpstr>Цель:</vt:lpstr>
      <vt:lpstr>Улицы ПЕНЗЫ </vt:lpstr>
      <vt:lpstr>Биография Г.В. Терновского </vt:lpstr>
      <vt:lpstr>Биография Г.В. Терновского </vt:lpstr>
      <vt:lpstr>Мемориальная доска имени Г.В. Терновского </vt:lpstr>
      <vt:lpstr>Значимые объекты улицы Терновского  Школа № 69.  </vt:lpstr>
      <vt:lpstr>Школа 60</vt:lpstr>
      <vt:lpstr>Школа 59</vt:lpstr>
      <vt:lpstr> Фок «Надежда» </vt:lpstr>
      <vt:lpstr> Супермаркет «SPAR»</vt:lpstr>
      <vt:lpstr>Жилые дома по улице Терновского</vt:lpstr>
      <vt:lpstr>Церковь</vt:lpstr>
      <vt:lpstr> ДК «Терновский» </vt:lpstr>
      <vt:lpstr>Вид с Терновского моста на  реку Пенза </vt:lpstr>
      <vt:lpstr>Стихи о родной улице</vt:lpstr>
      <vt:lpstr>Люди прославляющие улицу Г.В. Терновского</vt:lpstr>
      <vt:lpstr>Ветеран Великой Отечественной Войны Челушкин Василий Иванович </vt:lpstr>
      <vt:lpstr>Корреспондент с ветераном </vt:lpstr>
      <vt:lpstr>Встреча с ветераном блокадного Ленинграда  Е.М. Башуевой </vt:lpstr>
      <vt:lpstr>Встреча с  ветераном  Н.М. Щербатовой   </vt:lpstr>
      <vt:lpstr>Минько Сергей Евгеньевич  командир отделения отдельной роты патрульно-постовой службы старший прапорщик </vt:lpstr>
      <vt:lpstr>Ветеран труда Мякинькова Нина Трофимовна  </vt:lpstr>
      <vt:lpstr>награды</vt:lpstr>
      <vt:lpstr>Хобби Нины Трофимовны</vt:lpstr>
      <vt:lpstr>Слайд 27</vt:lpstr>
      <vt:lpstr>СПАСИБО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Экологическая работа  МОУ СОШ №69</dc:title>
  <dc:creator>Татьяна</dc:creator>
  <cp:lastModifiedBy>Кабинет 10</cp:lastModifiedBy>
  <cp:revision>113</cp:revision>
  <dcterms:created xsi:type="dcterms:W3CDTF">2011-04-06T06:49:15Z</dcterms:created>
  <dcterms:modified xsi:type="dcterms:W3CDTF">2018-04-24T09:47:10Z</dcterms:modified>
</cp:coreProperties>
</file>