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</p:sldMasterIdLst>
  <p:sldIdLst>
    <p:sldId id="256" r:id="rId11"/>
    <p:sldId id="258" r:id="rId12"/>
    <p:sldId id="262" r:id="rId13"/>
    <p:sldId id="263" r:id="rId14"/>
    <p:sldId id="264" r:id="rId15"/>
    <p:sldId id="265" r:id="rId16"/>
    <p:sldId id="266" r:id="rId17"/>
    <p:sldId id="259" r:id="rId18"/>
    <p:sldId id="268" r:id="rId19"/>
    <p:sldId id="267" r:id="rId20"/>
    <p:sldId id="269" r:id="rId21"/>
    <p:sldId id="270" r:id="rId22"/>
    <p:sldId id="271" r:id="rId23"/>
    <p:sldId id="272" r:id="rId24"/>
    <p:sldId id="27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2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753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40906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23747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27356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63276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13461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75533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07652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6755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13250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63344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693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11401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412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6606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9112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2364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1873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6247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888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044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688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3699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4274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7584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6693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778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6822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9002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3955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2887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355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499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86401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0999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5502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96128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14529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778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68227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90020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3955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28878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35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718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49958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0999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5502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96128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1452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7788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6822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9002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39554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288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72653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3555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49958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0999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55026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96128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14529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7788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68227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90020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395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12329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28878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3555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49958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0999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55026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96128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14529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18157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30121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515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922348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40215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35888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76509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98265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09904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70486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23035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42538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18157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301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16640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51547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40215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35888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76509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98265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09904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70486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23035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42538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237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03769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27356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63276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13461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75533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07652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6755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13250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63344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69320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412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44EB93-66C2-4A93-A85A-1D7B6F406B02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B9FE2-5AE3-43A1-BC34-45C1D8DEA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2083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270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075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87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87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87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87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918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918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44EB93-66C2-4A93-A85A-1D7B6F40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B9FE2-5AE3-43A1-BC34-45C1D8DEA2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270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24.png"/><Relationship Id="rId5" Type="http://schemas.openxmlformats.org/officeDocument/2006/relationships/image" Target="../media/image23.gif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3" Type="http://schemas.openxmlformats.org/officeDocument/2006/relationships/image" Target="../media/image2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" Type="http://schemas.openxmlformats.org/officeDocument/2006/relationships/image" Target="../media/image1.jpg"/><Relationship Id="rId16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jpeg"/><Relationship Id="rId15" Type="http://schemas.openxmlformats.org/officeDocument/2006/relationships/image" Target="../media/image35.png"/><Relationship Id="rId10" Type="http://schemas.openxmlformats.org/officeDocument/2006/relationships/image" Target="../media/image30.png"/><Relationship Id="rId19" Type="http://schemas.openxmlformats.org/officeDocument/2006/relationships/image" Target="../media/image39.gif"/><Relationship Id="rId4" Type="http://schemas.openxmlformats.org/officeDocument/2006/relationships/image" Target="../media/image3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9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00.xml"/><Relationship Id="rId6" Type="http://schemas.openxmlformats.org/officeDocument/2006/relationships/image" Target="../media/image44.gif"/><Relationship Id="rId5" Type="http://schemas.openxmlformats.org/officeDocument/2006/relationships/image" Target="../media/image43.gif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microsoft.com/office/2007/relationships/hdphoto" Target="../media/hdphoto4.wdp"/><Relationship Id="rId2" Type="http://schemas.openxmlformats.org/officeDocument/2006/relationships/image" Target="../media/image1.jpg"/><Relationship Id="rId16" Type="http://schemas.microsoft.com/office/2007/relationships/hdphoto" Target="../media/hdphoto6.wdp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8.png"/><Relationship Id="rId5" Type="http://schemas.openxmlformats.org/officeDocument/2006/relationships/image" Target="../media/image5.png"/><Relationship Id="rId15" Type="http://schemas.openxmlformats.org/officeDocument/2006/relationships/image" Target="../media/image10.png"/><Relationship Id="rId10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openxmlformats.org/officeDocument/2006/relationships/image" Target="../media/image7.png"/><Relationship Id="rId14" Type="http://schemas.microsoft.com/office/2007/relationships/hdphoto" Target="../media/hdphoto5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4.xml"/><Relationship Id="rId6" Type="http://schemas.microsoft.com/office/2007/relationships/hdphoto" Target="../media/hdphoto7.wdp"/><Relationship Id="rId5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22.gif"/><Relationship Id="rId5" Type="http://schemas.openxmlformats.org/officeDocument/2006/relationships/image" Target="../media/image21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4058319"/>
            <a:ext cx="2529045" cy="279968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284636" y="2957829"/>
            <a:ext cx="6860263" cy="940079"/>
          </a:xfrm>
          <a:prstGeom prst="rect">
            <a:avLst/>
          </a:prstGeom>
        </p:spPr>
      </p:pic>
      <p:sp>
        <p:nvSpPr>
          <p:cNvPr id="16" name="Скругленный прямоугольник 15"/>
          <p:cNvSpPr/>
          <p:nvPr/>
        </p:nvSpPr>
        <p:spPr>
          <a:xfrm>
            <a:off x="1979712" y="1268760"/>
            <a:ext cx="5472608" cy="3312368"/>
          </a:xfrm>
          <a:prstGeom prst="roundRect">
            <a:avLst/>
          </a:prstGeom>
          <a:solidFill>
            <a:srgbClr val="33CCFF">
              <a:alpha val="20000"/>
            </a:srgbClr>
          </a:solidFill>
          <a:ln>
            <a:solidFill>
              <a:srgbClr val="00B05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>
                  <a:solidFill>
                    <a:srgbClr val="C00000"/>
                  </a:solidFill>
                </a:ln>
                <a:solidFill>
                  <a:srgbClr val="0070C0"/>
                </a:solidFill>
              </a:rPr>
              <a:t>Светская этика</a:t>
            </a:r>
          </a:p>
          <a:p>
            <a:pPr algn="ctr"/>
            <a:r>
              <a:rPr lang="ru-RU" sz="4800" b="1" dirty="0" smtClean="0">
                <a:ln>
                  <a:solidFill>
                    <a:srgbClr val="C00000"/>
                  </a:solidFill>
                </a:ln>
                <a:solidFill>
                  <a:srgbClr val="0070C0"/>
                </a:solidFill>
              </a:rPr>
              <a:t>4 класс</a:t>
            </a:r>
            <a:endParaRPr lang="ru-RU" sz="4800" b="1" dirty="0">
              <a:ln>
                <a:solidFill>
                  <a:srgbClr val="C00000"/>
                </a:solidFill>
              </a:ln>
              <a:solidFill>
                <a:srgbClr val="0070C0"/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14937">
            <a:off x="676996" y="74919"/>
            <a:ext cx="2800828" cy="31236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355976" y="5877271"/>
            <a:ext cx="28510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Автор: </a:t>
            </a:r>
            <a:r>
              <a:rPr lang="ru-RU" dirty="0" err="1"/>
              <a:t>Басанская</a:t>
            </a:r>
            <a:r>
              <a:rPr lang="ru-RU" dirty="0"/>
              <a:t> </a:t>
            </a:r>
            <a:r>
              <a:rPr lang="ru-RU" dirty="0" smtClean="0"/>
              <a:t>В. А., </a:t>
            </a:r>
            <a:endParaRPr lang="ru-RU" dirty="0"/>
          </a:p>
          <a:p>
            <a:r>
              <a:rPr lang="ru-RU" dirty="0"/>
              <a:t>учитель начальных </a:t>
            </a:r>
            <a:r>
              <a:rPr lang="ru-RU" dirty="0" smtClean="0"/>
              <a:t>классов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664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978604"/>
            <a:ext cx="2601053" cy="287939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284636" y="2957829"/>
            <a:ext cx="6860263" cy="94007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07704" y="188640"/>
            <a:ext cx="489654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8261" y="42796"/>
            <a:ext cx="43901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Три бабочки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266" name="Picture 2" descr="https://image.jimcdn.com/app/cms/image/transf/dimension=397x10000:format=gif/path/s4f369611f4b52746/image/ia95e7f51c1361fb1/version/1357584037/image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84" y="966126"/>
            <a:ext cx="4260979" cy="560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вальная выноска 7"/>
          <p:cNvSpPr/>
          <p:nvPr/>
        </p:nvSpPr>
        <p:spPr>
          <a:xfrm rot="2119138">
            <a:off x="5166660" y="108204"/>
            <a:ext cx="2428269" cy="1459233"/>
          </a:xfrm>
          <a:prstGeom prst="wedgeEllipseCallout">
            <a:avLst/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Мотив - узнать природу огня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.</a:t>
            </a:r>
            <a:endParaRPr kumimoji="0" lang="ru-RU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10" name="Овальная выноска 9"/>
          <p:cNvSpPr/>
          <p:nvPr/>
        </p:nvSpPr>
        <p:spPr>
          <a:xfrm rot="2119138">
            <a:off x="6722810" y="1272071"/>
            <a:ext cx="2457540" cy="1423614"/>
          </a:xfrm>
          <a:prstGeom prst="wedgeEllipseCallout">
            <a:avLst/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ffectLst/>
                <a:latin typeface="Calibri"/>
                <a:ea typeface="Calibri"/>
                <a:cs typeface="Times New Roman"/>
              </a:rPr>
              <a:t>Цель – познакомиться с огнём.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1" name="Овальная выноска 10"/>
          <p:cNvSpPr/>
          <p:nvPr/>
        </p:nvSpPr>
        <p:spPr>
          <a:xfrm rot="2119138">
            <a:off x="6915059" y="2715605"/>
            <a:ext cx="2512106" cy="1582452"/>
          </a:xfrm>
          <a:prstGeom prst="wedgeEllipseCallout">
            <a:avLst/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ffectLst/>
                <a:latin typeface="Calibri"/>
                <a:ea typeface="Calibri"/>
                <a:cs typeface="Times New Roman"/>
              </a:rPr>
              <a:t>Средства достижения цели – полёт к огню.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2" name="Овальная выноска 11"/>
          <p:cNvSpPr/>
          <p:nvPr/>
        </p:nvSpPr>
        <p:spPr>
          <a:xfrm rot="2119138">
            <a:off x="7259180" y="4440371"/>
            <a:ext cx="2134081" cy="1007683"/>
          </a:xfrm>
          <a:prstGeom prst="wedgeEllipseCallout">
            <a:avLst/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effectLst/>
                <a:latin typeface="Calibri"/>
                <a:ea typeface="Calibri"/>
                <a:cs typeface="Times New Roman"/>
              </a:rPr>
              <a:t>Само действие.</a:t>
            </a: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3" name="Овальная выноска 12"/>
          <p:cNvSpPr/>
          <p:nvPr/>
        </p:nvSpPr>
        <p:spPr>
          <a:xfrm rot="2119138">
            <a:off x="5800430" y="5138232"/>
            <a:ext cx="2439683" cy="1609531"/>
          </a:xfrm>
          <a:prstGeom prst="wedgeEllipseCallout">
            <a:avLst/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ffectLst/>
                <a:latin typeface="Calibri"/>
                <a:ea typeface="Calibri"/>
                <a:cs typeface="Times New Roman"/>
              </a:rPr>
              <a:t>Результат –  знакомство со свойствами огня.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" name="Стрелка вправо 3"/>
          <p:cNvSpPr/>
          <p:nvPr/>
        </p:nvSpPr>
        <p:spPr>
          <a:xfrm rot="20984622">
            <a:off x="4924874" y="1353877"/>
            <a:ext cx="581175" cy="752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1136951" flipV="1">
            <a:off x="4871120" y="1957793"/>
            <a:ext cx="2203653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1701829">
            <a:off x="4783539" y="3127326"/>
            <a:ext cx="2540892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891843"/>
            <a:ext cx="3570671" cy="1986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Стрелка вправо 16"/>
          <p:cNvSpPr/>
          <p:nvPr/>
        </p:nvSpPr>
        <p:spPr>
          <a:xfrm rot="1940415">
            <a:off x="2521285" y="5368447"/>
            <a:ext cx="3782293" cy="1072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634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7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978604"/>
            <a:ext cx="2601053" cy="287939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284636" y="2957829"/>
            <a:ext cx="6860263" cy="94007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07704" y="188640"/>
            <a:ext cx="489654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02150" y="303039"/>
            <a:ext cx="7455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найди 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нужное место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Вертикальный свиток 9"/>
          <p:cNvSpPr/>
          <p:nvPr/>
        </p:nvSpPr>
        <p:spPr>
          <a:xfrm>
            <a:off x="-324545" y="1439009"/>
            <a:ext cx="5256585" cy="5378187"/>
          </a:xfrm>
          <a:prstGeom prst="verticalScroll">
            <a:avLst/>
          </a:prstGeom>
          <a:gradFill rotWithShape="1">
            <a:gsLst>
              <a:gs pos="0">
                <a:srgbClr val="4F81BD">
                  <a:tint val="50000"/>
                  <a:satMod val="300000"/>
                </a:srgbClr>
              </a:gs>
              <a:gs pos="35000">
                <a:srgbClr val="4F81BD">
                  <a:tint val="37000"/>
                  <a:satMod val="300000"/>
                </a:srgbClr>
              </a:gs>
              <a:gs pos="100000">
                <a:srgbClr val="4F81B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Вертикальный свиток 10"/>
          <p:cNvSpPr/>
          <p:nvPr/>
        </p:nvSpPr>
        <p:spPr>
          <a:xfrm>
            <a:off x="3923928" y="1439009"/>
            <a:ext cx="5688632" cy="5378187"/>
          </a:xfrm>
          <a:prstGeom prst="verticalScroll">
            <a:avLst/>
          </a:prstGeom>
          <a:gradFill rotWithShape="1">
            <a:gsLst>
              <a:gs pos="0">
                <a:srgbClr val="4F81BD">
                  <a:tint val="50000"/>
                  <a:satMod val="300000"/>
                </a:srgbClr>
              </a:gs>
              <a:gs pos="35000">
                <a:srgbClr val="4F81BD">
                  <a:tint val="37000"/>
                  <a:satMod val="300000"/>
                </a:srgbClr>
              </a:gs>
              <a:gs pos="100000">
                <a:srgbClr val="4F81B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46228" y="234888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/>
                <a:ea typeface="Calibri"/>
              </a:rPr>
              <a:t> * Занести </a:t>
            </a:r>
            <a:r>
              <a:rPr lang="ru-RU" dirty="0">
                <a:latin typeface="Times New Roman"/>
                <a:ea typeface="Calibri"/>
              </a:rPr>
              <a:t>бабушке тяжелую сумку на пятый этаж, вместо того, чтобы смотреть телевизор.</a:t>
            </a:r>
            <a:endParaRPr lang="ru-RU" dirty="0"/>
          </a:p>
        </p:txBody>
      </p:sp>
      <p:sp>
        <p:nvSpPr>
          <p:cNvPr id="12" name="Выноска со стрелкой вниз 11"/>
          <p:cNvSpPr/>
          <p:nvPr/>
        </p:nvSpPr>
        <p:spPr>
          <a:xfrm>
            <a:off x="1700798" y="1439009"/>
            <a:ext cx="1457325" cy="723900"/>
          </a:xfrm>
          <a:prstGeom prst="downArrowCallou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Поступок</a:t>
            </a:r>
            <a:endParaRPr kumimoji="0" lang="ru-RU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13" name="Выноска со стрелкой вниз 12"/>
          <p:cNvSpPr/>
          <p:nvPr/>
        </p:nvSpPr>
        <p:spPr>
          <a:xfrm>
            <a:off x="5571281" y="1439009"/>
            <a:ext cx="2686050" cy="723900"/>
          </a:xfrm>
          <a:prstGeom prst="downArrowCallou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effectLst/>
                <a:latin typeface="Calibri"/>
                <a:ea typeface="Calibri"/>
                <a:cs typeface="Times New Roman"/>
              </a:rPr>
              <a:t>Нравственный поступок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46228" y="325450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/>
                <a:ea typeface="Calibri"/>
              </a:rPr>
              <a:t>* Остаться </a:t>
            </a:r>
            <a:r>
              <a:rPr lang="ru-RU" dirty="0">
                <a:latin typeface="Times New Roman"/>
                <a:ea typeface="Calibri"/>
              </a:rPr>
              <a:t>дома с младшей болеющей сестричкой, вместо того, чтобы пойти к другу на день рождение.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346208" y="412810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/>
                <a:ea typeface="Calibri"/>
              </a:rPr>
              <a:t>* Выполнить </a:t>
            </a:r>
            <a:r>
              <a:rPr lang="ru-RU" dirty="0">
                <a:latin typeface="Times New Roman"/>
                <a:ea typeface="Calibri"/>
              </a:rPr>
              <a:t>сложное домашнее задание самому, а не списать его перед уроком у своего товарища.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411214" y="505143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/>
                <a:ea typeface="Calibri"/>
              </a:rPr>
              <a:t>* Во </a:t>
            </a:r>
            <a:r>
              <a:rPr lang="ru-RU" dirty="0">
                <a:latin typeface="Times New Roman"/>
                <a:ea typeface="Calibri"/>
              </a:rPr>
              <a:t>время дежурства вы хорошо убрали класс.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379823" y="577125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/>
                <a:ea typeface="Calibri"/>
              </a:rPr>
              <a:t>* По </a:t>
            </a:r>
            <a:r>
              <a:rPr lang="ru-RU" dirty="0">
                <a:latin typeface="Times New Roman"/>
                <a:ea typeface="Calibri"/>
              </a:rPr>
              <a:t>дороге в школу вы помогли старенькой бабушке перейти через дорогу.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199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22222E-6 L 0.21077 -0.004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38" y="-20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85185E-6 L 0.21077 1.85185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38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-0.2507 -0.2217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5" y="-1108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89 -4.81481E-6 L -0.25 -0.1469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3" y="-736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65 -0.02107 L 0.21025 -0.2101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86" y="-946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4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978604"/>
            <a:ext cx="2601053" cy="287939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284636" y="2957829"/>
            <a:ext cx="6860263" cy="94007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07704" y="188640"/>
            <a:ext cx="489654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65828" y="303039"/>
            <a:ext cx="49278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Право выбора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Рисунок 6" descr="https://golbis.com/wp-content/uploads/2018/09/30-.-15368643024kg8n.jpg?x9188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828" y="1226369"/>
            <a:ext cx="5400600" cy="3672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09" y="1772816"/>
            <a:ext cx="1877919" cy="184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286" y="-188834"/>
            <a:ext cx="1810494" cy="2397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5" y="3455802"/>
            <a:ext cx="2236068" cy="1985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174770"/>
            <a:ext cx="1512168" cy="1878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92" y="5490260"/>
            <a:ext cx="1430480" cy="1367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1939" y="5013176"/>
            <a:ext cx="1832061" cy="1760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790" y="5061179"/>
            <a:ext cx="1484330" cy="1796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412188"/>
            <a:ext cx="1728192" cy="183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718" y="1604888"/>
            <a:ext cx="1705041" cy="2011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9" name="Picture 1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833" y="2694703"/>
            <a:ext cx="1986136" cy="2110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0" name="Picture 1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633" y="5016354"/>
            <a:ext cx="1575420" cy="1802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1" name="Picture 1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7642" y="5013812"/>
            <a:ext cx="2092098" cy="1759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2" name="Picture 1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8538" y="3889604"/>
            <a:ext cx="1543050" cy="117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4" name="Picture 16" descr="https://xn--96-vlchawpoc3g.ot7.ru/admin/uploads/2/2/3/%D0%9C%D0%B5%D1%80%D1%86%D0%B0%D1%8E%D1%89%D0%B8%D0%B5-%D0%BE%D1%82%D0%BA%D1%80%D1%8B%D1%82%D0%BA%D0%B8-%D1%81-%D0%B1%D0%B0%D0%B1%D0%BE%D1%87%D0%BA%D0%B0%D0%BC%D0%B8-%D0%9E%D1%82%D0%BA%D1%80%D1%8B%D1%82%D0%BA%D0%B8-%D1%81-%D0%BA%D1%80%D0%B0%D1%81%D0%B8%D0%B2%D1%8B%D0%BC%D0%B8-%D0%B1%D0%B0%D0%B1%D0%BE%D1%87%D0%BA%D0%B0%D0%BC%D0%B8-%D1%81%D0%BA%D0%B0%D1%87%D0%B0%D1%82%D1%8C-%D0%B1%D0%B5%D1%81%D0%BF%D0%BB%D0%B0%D1%82%D0%BD%D0%BE-18368.gif"/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4878" y="420837"/>
            <a:ext cx="47625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199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59259E-6 L 0.41354 0.3361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77" y="1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07407E-6 L 0.39271 0.0442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35" y="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11111E-6 L 0.42899 -0.2011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41" y="-10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85185E-6 L 0.28368 -0.3294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84" y="-16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7.40741E-7 L 0.1349 -0.42222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36" y="-2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7.40741E-7 L -0.37622 -0.41181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19" y="-20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7.40741E-7 L -0.27535 -0.1412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67" y="-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44444E-6 L -0.40868 -0.00649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34" y="-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22222E-6 L -0.34966 0.18472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83" y="9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978604"/>
            <a:ext cx="2601053" cy="287939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284636" y="2957829"/>
            <a:ext cx="6860263" cy="94007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07704" y="188640"/>
            <a:ext cx="489654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243" y="303039"/>
            <a:ext cx="81029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Закончи предложения: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8243" y="1240661"/>
            <a:ext cx="71224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• </a:t>
            </a:r>
            <a:r>
              <a:rPr lang="ru-RU" sz="2000" dirty="0" smtClean="0"/>
              <a:t>Непосредственное </a:t>
            </a:r>
            <a:r>
              <a:rPr lang="ru-RU" sz="2000" dirty="0"/>
              <a:t>выражение морали – </a:t>
            </a:r>
            <a:r>
              <a:rPr lang="ru-RU" sz="2000" dirty="0" smtClean="0"/>
              <a:t>это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8243" y="1772816"/>
            <a:ext cx="85582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• </a:t>
            </a:r>
            <a:r>
              <a:rPr lang="ru-RU" sz="2000" dirty="0" smtClean="0"/>
              <a:t>Действие </a:t>
            </a:r>
            <a:r>
              <a:rPr lang="ru-RU" sz="2000" dirty="0"/>
              <a:t>человека, которое он совершает, </a:t>
            </a:r>
            <a:r>
              <a:rPr lang="ru-RU" sz="2000" dirty="0" smtClean="0"/>
              <a:t>руководствуясь нравственными </a:t>
            </a:r>
            <a:r>
              <a:rPr lang="ru-RU" sz="2000" dirty="0"/>
              <a:t>идеями и ценностями – это 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8243" y="2636912"/>
            <a:ext cx="53147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• </a:t>
            </a:r>
            <a:r>
              <a:rPr lang="ru-RU" sz="2000" dirty="0" smtClean="0"/>
              <a:t>Побуждение </a:t>
            </a:r>
            <a:r>
              <a:rPr lang="ru-RU" sz="2000" dirty="0"/>
              <a:t>человека к действию – это 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22187" y="3227813"/>
            <a:ext cx="33586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• </a:t>
            </a:r>
            <a:r>
              <a:rPr lang="ru-RU" sz="2000" dirty="0" smtClean="0"/>
              <a:t>Намерения </a:t>
            </a:r>
            <a:r>
              <a:rPr lang="ru-RU" sz="2000" dirty="0"/>
              <a:t>человека – </a:t>
            </a:r>
            <a:r>
              <a:rPr lang="ru-RU" sz="2000" dirty="0" smtClean="0"/>
              <a:t>это  </a:t>
            </a:r>
            <a:endParaRPr lang="ru-RU" sz="2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78242" y="3789040"/>
            <a:ext cx="81982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• </a:t>
            </a:r>
            <a:r>
              <a:rPr lang="ru-RU" sz="2000" dirty="0" smtClean="0"/>
              <a:t>Могут </a:t>
            </a:r>
            <a:r>
              <a:rPr lang="ru-RU" sz="2000" dirty="0"/>
              <a:t>сделать поступок моральным, нравственным или, наоборот, аморальным, </a:t>
            </a:r>
            <a:r>
              <a:rPr lang="ru-RU" sz="2000" dirty="0" smtClean="0"/>
              <a:t>безнравственным -  </a:t>
            </a:r>
            <a:endParaRPr lang="ru-RU" sz="2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22187" y="4653136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• </a:t>
            </a:r>
            <a:r>
              <a:rPr lang="ru-RU" sz="2000" dirty="0"/>
              <a:t>Ради чего человек действовал – </a:t>
            </a:r>
            <a:r>
              <a:rPr lang="ru-RU" sz="2000" dirty="0" smtClean="0"/>
              <a:t>это </a:t>
            </a:r>
            <a:endParaRPr lang="ru-RU" sz="2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551982" y="1225749"/>
            <a:ext cx="12522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поступок.</a:t>
            </a:r>
            <a:endParaRPr lang="ru-RU" sz="20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558817" y="2074142"/>
            <a:ext cx="28488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нравственный </a:t>
            </a:r>
            <a:r>
              <a:rPr lang="ru-RU" sz="2000" dirty="0" smtClean="0"/>
              <a:t>поступок.</a:t>
            </a:r>
            <a:endParaRPr lang="ru-RU" sz="20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077529" y="2636912"/>
            <a:ext cx="9089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мотив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658701" y="3217318"/>
            <a:ext cx="7615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цель.</a:t>
            </a:r>
            <a:endParaRPr lang="ru-RU" sz="2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206886" y="4091963"/>
            <a:ext cx="31721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средства достижения </a:t>
            </a:r>
            <a:r>
              <a:rPr lang="ru-RU" sz="2000" dirty="0" smtClean="0"/>
              <a:t>цели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671307" y="4653136"/>
            <a:ext cx="12831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результат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199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978604"/>
            <a:ext cx="2601053" cy="287939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284636" y="2957829"/>
            <a:ext cx="6860263" cy="94007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07704" y="188640"/>
            <a:ext cx="489654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95" y="3548063"/>
            <a:ext cx="5200650" cy="330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 descr="https://www.clipartmax.com/png/full/272-2722578_3d-man-check-mark-clipart-check-mark-animated-gif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266" y="351992"/>
            <a:ext cx="4000425" cy="3797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36" y="483022"/>
            <a:ext cx="4870450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134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978604"/>
            <a:ext cx="2601053" cy="287939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284636" y="2957829"/>
            <a:ext cx="6860263" cy="94007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07704" y="188640"/>
            <a:ext cx="489654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16386" name="Picture 2" descr="https://foiz.ru/uz_files/76120/Spasibo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468" y="0"/>
            <a:ext cx="61912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s://img1.liveinternet.ru/images/attach/d/1/134/624/134624855_0_ff835_f411e1a3_L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427868"/>
            <a:ext cx="4762500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134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978604"/>
            <a:ext cx="2601053" cy="287939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284636" y="2957829"/>
            <a:ext cx="6860263" cy="94007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495925" y="7743825"/>
            <a:ext cx="200025" cy="138112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495925" y="9391650"/>
            <a:ext cx="504825" cy="17145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200775" y="8296275"/>
            <a:ext cx="200025" cy="38100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200775" y="8972550"/>
            <a:ext cx="200025" cy="15240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876925" y="8067675"/>
            <a:ext cx="123825" cy="72390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5337580"/>
              </p:ext>
            </p:extLst>
          </p:nvPr>
        </p:nvGraphicFramePr>
        <p:xfrm>
          <a:off x="1524000" y="1397000"/>
          <a:ext cx="6096002" cy="407924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</a:tr>
              <a:tr h="370840">
                <a:tc rowSpan="7" grid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R w="9525" cap="flat" cmpd="sng" algn="ctr">
                      <a:noFill/>
                      <a:prstDash val="solid"/>
                    </a:lnR>
                    <a:lnB w="9525" cap="flat" cmpd="sng" algn="ctr">
                      <a:noFill/>
                      <a:prstDash val="solid"/>
                    </a:lnB>
                  </a:tcPr>
                </a:tc>
                <a:tc rowSpan="7"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>
                      <a:noFill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9525" cap="flat" cmpd="sng" algn="ctr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ц</a:t>
                      </a:r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T w="9525" cap="flat" cmpd="sng" algn="ctr">
                      <a:noFill/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T>
                      <a:noFill/>
                    </a:lnT>
                  </a:tcPr>
                </a:tc>
              </a:tr>
              <a:tr h="370840">
                <a:tc gridSpan="2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д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ш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</a:tr>
              <a:tr h="370840">
                <a:tc gridSpan="2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9525" cap="flat" cmpd="sng" algn="ctr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R w="9525" cap="flat" cmpd="sng" algn="ctr">
                      <a:noFill/>
                      <a:prstDash val="solid"/>
                    </a:lnR>
                  </a:tcPr>
                </a:tc>
                <a:tc rowSpan="2" gridSpan="4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9525" cap="flat" cmpd="sng" algn="ctr">
                      <a:noFill/>
                      <a:prstDash val="solid"/>
                    </a:lnL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>
                      <a:noFill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</a:tr>
              <a:tr h="370840">
                <a:tc gridSpan="2"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9525" cap="flat" cmpd="sng" algn="ctr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>
                      <a:noFill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</a:tr>
              <a:tr h="370840">
                <a:tc gridSpan="2"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л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ю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T w="9525" cap="flat" cmpd="sng" algn="ctr">
                      <a:noFill/>
                      <a:prstDash val="solid"/>
                    </a:lnT>
                  </a:tcPr>
                </a:tc>
              </a:tr>
              <a:tr h="370840">
                <a:tc gridSpan="2"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 gridSpan="2"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9525" cap="flat" cmpd="sng" algn="ctr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R w="9525" cap="flat" cmpd="sng" algn="ctr">
                      <a:noFill/>
                      <a:prstDash val="solid"/>
                    </a:lnR>
                    <a:lnB w="9525" cap="flat" cmpd="sng" algn="ctr">
                      <a:noFill/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9525" cap="flat" cmpd="sng" algn="ctr">
                      <a:noFill/>
                      <a:prstDash val="solid"/>
                    </a:lnL>
                    <a:lnB w="9525" cap="flat" cmpd="sng" algn="ctr">
                      <a:noFill/>
                      <a:prstDash val="soli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ц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ь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T w="9525" cap="flat" cmpd="sng" algn="ctr">
                      <a:noFill/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R w="9525" cap="flat" cmpd="sng" algn="ctr">
                      <a:noFill/>
                      <a:prstDash val="solid"/>
                    </a:lnR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B w="9525" cap="flat" cmpd="sng" algn="ctr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я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R w="9525" cap="flat" cmpd="sng" algn="ctr">
                      <a:noFill/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R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9525" cap="flat" cmpd="sng" algn="ctr">
                      <a:noFill/>
                      <a:prstDash val="solid"/>
                    </a:lnL>
                    <a:lnT w="9525" cap="flat" cmpd="sng" algn="ctr">
                      <a:noFill/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351675"/>
              </p:ext>
            </p:extLst>
          </p:nvPr>
        </p:nvGraphicFramePr>
        <p:xfrm>
          <a:off x="1487948" y="1412776"/>
          <a:ext cx="3325092" cy="36576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554182"/>
                <a:gridCol w="554182"/>
                <a:gridCol w="554182"/>
                <a:gridCol w="554182"/>
                <a:gridCol w="554182"/>
                <a:gridCol w="55418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890542"/>
              </p:ext>
            </p:extLst>
          </p:nvPr>
        </p:nvGraphicFramePr>
        <p:xfrm>
          <a:off x="3702008" y="1772816"/>
          <a:ext cx="2236828" cy="36576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559207"/>
                <a:gridCol w="559207"/>
                <a:gridCol w="559207"/>
                <a:gridCol w="559207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 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6629053"/>
              </p:ext>
            </p:extLst>
          </p:nvPr>
        </p:nvGraphicFramePr>
        <p:xfrm>
          <a:off x="2675659" y="2132856"/>
          <a:ext cx="3840557" cy="36576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548651"/>
                <a:gridCol w="548651"/>
                <a:gridCol w="548651"/>
                <a:gridCol w="548651"/>
                <a:gridCol w="548651"/>
                <a:gridCol w="548651"/>
                <a:gridCol w="548651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332242"/>
              </p:ext>
            </p:extLst>
          </p:nvPr>
        </p:nvGraphicFramePr>
        <p:xfrm>
          <a:off x="3203848" y="2492896"/>
          <a:ext cx="1662546" cy="36576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554182"/>
                <a:gridCol w="554182"/>
                <a:gridCol w="55418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71266"/>
              </p:ext>
            </p:extLst>
          </p:nvPr>
        </p:nvGraphicFramePr>
        <p:xfrm>
          <a:off x="3707904" y="2852936"/>
          <a:ext cx="1662546" cy="36576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554182"/>
                <a:gridCol w="554182"/>
                <a:gridCol w="55418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011806"/>
              </p:ext>
            </p:extLst>
          </p:nvPr>
        </p:nvGraphicFramePr>
        <p:xfrm>
          <a:off x="3707904" y="3244988"/>
          <a:ext cx="3325092" cy="36576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554182"/>
                <a:gridCol w="554182"/>
                <a:gridCol w="554182"/>
                <a:gridCol w="554182"/>
                <a:gridCol w="554182"/>
                <a:gridCol w="55418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8492987"/>
              </p:ext>
            </p:extLst>
          </p:nvPr>
        </p:nvGraphicFramePr>
        <p:xfrm>
          <a:off x="3203846" y="3631235"/>
          <a:ext cx="4396872" cy="36576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549609"/>
                <a:gridCol w="549609"/>
                <a:gridCol w="549609"/>
                <a:gridCol w="549609"/>
                <a:gridCol w="549609"/>
                <a:gridCol w="549609"/>
                <a:gridCol w="549609"/>
                <a:gridCol w="549609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367721"/>
              </p:ext>
            </p:extLst>
          </p:nvPr>
        </p:nvGraphicFramePr>
        <p:xfrm>
          <a:off x="3779912" y="3978604"/>
          <a:ext cx="2770910" cy="36576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554182"/>
                <a:gridCol w="554182"/>
                <a:gridCol w="554182"/>
                <a:gridCol w="554182"/>
                <a:gridCol w="55418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769413"/>
              </p:ext>
            </p:extLst>
          </p:nvPr>
        </p:nvGraphicFramePr>
        <p:xfrm>
          <a:off x="2051720" y="4365104"/>
          <a:ext cx="4464496" cy="36576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558062"/>
                <a:gridCol w="558062"/>
                <a:gridCol w="558062"/>
                <a:gridCol w="558062"/>
                <a:gridCol w="558062"/>
                <a:gridCol w="558062"/>
                <a:gridCol w="558062"/>
                <a:gridCol w="55806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38745"/>
              </p:ext>
            </p:extLst>
          </p:nvPr>
        </p:nvGraphicFramePr>
        <p:xfrm>
          <a:off x="3249176" y="4725144"/>
          <a:ext cx="2216728" cy="36576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554182"/>
                <a:gridCol w="554182"/>
                <a:gridCol w="554182"/>
                <a:gridCol w="55418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6950041"/>
              </p:ext>
            </p:extLst>
          </p:nvPr>
        </p:nvGraphicFramePr>
        <p:xfrm>
          <a:off x="1547664" y="5085333"/>
          <a:ext cx="2770910" cy="36576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554182"/>
                <a:gridCol w="554182"/>
                <a:gridCol w="554182"/>
                <a:gridCol w="554182"/>
                <a:gridCol w="55418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5" name="Прямоугольник 24"/>
          <p:cNvSpPr/>
          <p:nvPr/>
        </p:nvSpPr>
        <p:spPr>
          <a:xfrm>
            <a:off x="2613160" y="188640"/>
            <a:ext cx="37876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Кроссворд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5" name="Picture 7" descr="https://cs6.livemaster.ru/storage/30/3c/14b32aab5e27b278e2d29ec152k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75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268760"/>
            <a:ext cx="1306671" cy="139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https://image.freepik.com/free-vector/_43633-232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799" r="969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941168"/>
            <a:ext cx="1136358" cy="1586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https://image.freepik.com/free-vector/old-lady-with-a-cane_43633-250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225" l="0" r="990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477" y="2147123"/>
            <a:ext cx="1236866" cy="1669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https://avatars.mds.yandex.net/get-pdb/2979035/b4b30020-54e3-418f-85e9-dfc3e1d4bd12/s1200?webp=false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1438" r="984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809" y="4797152"/>
            <a:ext cx="1393510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9" name="Picture 21" descr="https://www.pngkey.com/png/detail/27-279533_-clipart-boy-school-clipart-drawing-for-kids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867" b="98017" l="122" r="971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5448254"/>
            <a:ext cx="1341553" cy="1320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1" name="Picture 23" descr="https://www.vippng.com/png/detail/110-1109647_escola-formatura-school-clipart-sunday-school-school-congratulations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827" b="100000" l="4674" r="964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2447" y="5475705"/>
            <a:ext cx="1199929" cy="1356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5754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978604"/>
            <a:ext cx="2601053" cy="287939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284636" y="2957829"/>
            <a:ext cx="6860263" cy="94007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07704" y="188640"/>
            <a:ext cx="489654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31840" y="303039"/>
            <a:ext cx="25483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Ребусы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Рисунок 6" descr="G:\ОТКРЫТЫЕ УРОКИ И МЕРОПРИЯТИЯ\Конкурс ОРКСЭ\поступок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47414"/>
            <a:ext cx="4032448" cy="209761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G:\ОТКРЫТЫЕ УРОКИ И МЕРОПРИЯТИЯ\Конкурс ОРКСЭ\нравственный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3813535"/>
            <a:ext cx="4032449" cy="160476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5607387" y="2025976"/>
            <a:ext cx="29001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поступок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52707" y="5418301"/>
            <a:ext cx="45047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нравственный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7314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978604"/>
            <a:ext cx="2601053" cy="287939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284636" y="2957829"/>
            <a:ext cx="6860263" cy="94007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07704" y="188640"/>
            <a:ext cx="489654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6158" y="798375"/>
            <a:ext cx="85259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Нравственный поступок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098" name="Picture 2" descr="https://www.culture.ru/storage/images/de17fed64e83dd46e62a4fb4dc40a11c/d3cebf18751cf619ab75a77c130ee52f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93810"/>
            <a:ext cx="3672408" cy="3050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ds02.infourok.ru/uploads/ex/0c8b/00011dfa-0918ba07/hello_html_m227af16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037" y="1988840"/>
            <a:ext cx="3602353" cy="2427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st2.depositphotos.com/1526816/12255/v/950/depositphotos_122557044-stock-illustration-girl-and-old-lady-crossing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760" y="4149889"/>
            <a:ext cx="2462368" cy="2555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6457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978604"/>
            <a:ext cx="2601053" cy="287939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284636" y="2957829"/>
            <a:ext cx="6860263" cy="94007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07704" y="188640"/>
            <a:ext cx="489654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11760" y="303039"/>
            <a:ext cx="42359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Цели урока: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Рисунок 6" descr="http://irzakupki.ru/wp-content/uploads/2018/06/224754-1288x724.jpg"/>
          <p:cNvPicPr/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25" b="9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877" y="3545632"/>
            <a:ext cx="5201389" cy="331236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Овальная выноска 7"/>
          <p:cNvSpPr/>
          <p:nvPr/>
        </p:nvSpPr>
        <p:spPr>
          <a:xfrm>
            <a:off x="395536" y="1601416"/>
            <a:ext cx="3744416" cy="1944216"/>
          </a:xfrm>
          <a:prstGeom prst="wedgeEllipseCallou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Узнать, что такое «нравственный поступок».</a:t>
            </a: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10" name="Овальная выноска 9"/>
          <p:cNvSpPr/>
          <p:nvPr/>
        </p:nvSpPr>
        <p:spPr>
          <a:xfrm rot="1332536">
            <a:off x="3652290" y="1345548"/>
            <a:ext cx="4135713" cy="2435463"/>
          </a:xfrm>
          <a:prstGeom prst="wedgeEllipseCallou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Calibri"/>
                <a:ea typeface="Calibri"/>
                <a:cs typeface="Times New Roman"/>
              </a:rPr>
              <a:t>Научиться различать нравственные поступки среди других поступков.</a:t>
            </a:r>
            <a:endParaRPr lang="ru-RU" sz="4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1" name="Овальная выноска 10"/>
          <p:cNvSpPr/>
          <p:nvPr/>
        </p:nvSpPr>
        <p:spPr>
          <a:xfrm rot="1506534">
            <a:off x="5863641" y="3604613"/>
            <a:ext cx="3392236" cy="2613625"/>
          </a:xfrm>
          <a:prstGeom prst="wedgeEllipseCallout">
            <a:avLst>
              <a:gd name="adj1" fmla="val -18200"/>
              <a:gd name="adj2" fmla="val 59978"/>
            </a:avLst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Calibri"/>
                <a:ea typeface="Calibri"/>
                <a:cs typeface="Times New Roman"/>
              </a:rPr>
              <a:t>Развивать стремление поступать только по моральным </a:t>
            </a:r>
            <a:r>
              <a:rPr lang="ru-RU" sz="2400" dirty="0" smtClean="0">
                <a:effectLst/>
                <a:latin typeface="Calibri"/>
                <a:ea typeface="Calibri"/>
                <a:cs typeface="Times New Roman"/>
              </a:rPr>
              <a:t>принципам.</a:t>
            </a:r>
            <a:r>
              <a:rPr lang="ru-RU" sz="700" dirty="0" smtClean="0">
                <a:effectLst/>
                <a:latin typeface="Calibri"/>
                <a:ea typeface="Calibri"/>
                <a:cs typeface="Times New Roman"/>
              </a:rPr>
              <a:t>.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2" name="Овальная выноска 11"/>
          <p:cNvSpPr/>
          <p:nvPr/>
        </p:nvSpPr>
        <p:spPr>
          <a:xfrm>
            <a:off x="403176" y="1591171"/>
            <a:ext cx="3744416" cy="1944216"/>
          </a:xfrm>
          <a:prstGeom prst="wedgeEllipseCallou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Узнать, </a:t>
            </a: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13" name="Овальная выноска 12"/>
          <p:cNvSpPr/>
          <p:nvPr/>
        </p:nvSpPr>
        <p:spPr>
          <a:xfrm rot="1519414">
            <a:off x="3680595" y="1339756"/>
            <a:ext cx="4156984" cy="2499480"/>
          </a:xfrm>
          <a:prstGeom prst="wedgeEllipseCallou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ru-RU" sz="24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Научиться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14" name="Овальная выноска 13"/>
          <p:cNvSpPr/>
          <p:nvPr/>
        </p:nvSpPr>
        <p:spPr>
          <a:xfrm rot="1655531">
            <a:off x="5687551" y="3623890"/>
            <a:ext cx="3744416" cy="2575067"/>
          </a:xfrm>
          <a:prstGeom prst="wedgeEllipseCallout">
            <a:avLst>
              <a:gd name="adj1" fmla="val -14702"/>
              <a:gd name="adj2" fmla="val 64042"/>
            </a:avLst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ru-RU" sz="24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Развивать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1645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870" y="4149080"/>
            <a:ext cx="2447056" cy="270891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284636" y="2957829"/>
            <a:ext cx="6860263" cy="94007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07704" y="188640"/>
            <a:ext cx="489654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s://kpu.ua/uploads/2016/08/%D0%98%D1%81%D1%82%D0%BE%D1%80%D0%B8%D1%8F/libkneht_01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41"/>
          <a:stretch/>
        </p:blipFill>
        <p:spPr bwMode="auto">
          <a:xfrm>
            <a:off x="2859697" y="126341"/>
            <a:ext cx="3024336" cy="292893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907704" y="3055274"/>
            <a:ext cx="507440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Карл Либкнехт</a:t>
            </a:r>
            <a:endParaRPr lang="ru-RU" sz="54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977" y="2895600"/>
            <a:ext cx="7851775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s://i.ytimg.com/vi/kPSACuWXH18/maxresdefault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639" b="83056" l="5234" r="839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84" r="7380" b="14753"/>
          <a:stretch/>
        </p:blipFill>
        <p:spPr bwMode="auto">
          <a:xfrm>
            <a:off x="90495" y="-1309897"/>
            <a:ext cx="8530961" cy="4494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115616" y="3055274"/>
            <a:ext cx="7182136" cy="73376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018686" y="2960492"/>
            <a:ext cx="73759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Вильгельм  Либкнехт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16457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548680"/>
            <a:ext cx="7772400" cy="6120680"/>
          </a:xfrm>
        </p:spPr>
        <p:txBody>
          <a:bodyPr>
            <a:normAutofit fontScale="90000"/>
          </a:bodyPr>
          <a:lstStyle/>
          <a:p>
            <a:pPr marL="342900" lvl="0" indent="-342900" algn="just">
              <a:spcBef>
                <a:spcPct val="20000"/>
              </a:spcBef>
            </a:pP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   В </a:t>
            </a:r>
            <a:r>
              <a:rPr lang="ru-RU" sz="2000" dirty="0"/>
              <a:t>некотором государстве жил да был один очень интересный человек. Люди его не любили за то, что он все время подшучивал над ними. И вдруг он перестал подшучивать над людьми, а стал с большим Уважением, Чуткостью, Нежностью и Любовью относится ко всем людям! Тогда они тоже стали, также к нему относиться. И этот человек им сказал: "Вот видите, если я к вам относился все время шутливо, то вы меня не любили. Но как только я стал ко всем вам относиться с Любовью, Нежностью и Чуткостью, то вы меня полюбили тоже и ко мне стали относиться таким же образом. Так давайте же, дорогие мои люди, всегда Любить и Уважать друг друга! И тогда на Земле не будет ни войн, ни других различных конфликтов между людьми!" На что ему люди ответили: "Мы к тебе стали относиться с Любовью, Нежностью и Чуткостью, потому что ты к нам стал так относится. Но ведь другие люди к нам так не относятся?" "А вы начните первыми, и они к вам будут так относиться", - сказал им этот человек. И тогда люди задумались и поняли, то, что они хотели бы и мечтали получить от других людей, достигается очень простым способом. Для этого всего лишь нужно самим Любить, Уважать и Прощать других людей! И тогда другие люди тоже будут тебя Любить, Уважать и Прощать!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0179" y="5661248"/>
            <a:ext cx="1081065" cy="119675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284636" y="2957829"/>
            <a:ext cx="6860263" cy="94007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07704" y="188640"/>
            <a:ext cx="489654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64106" y="303039"/>
            <a:ext cx="51312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Начни первым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16457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978604"/>
            <a:ext cx="2601053" cy="287939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284636" y="2957829"/>
            <a:ext cx="6860263" cy="94007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07704" y="188640"/>
            <a:ext cx="489654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75993"/>
            <a:ext cx="889006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признаки 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нравственного </a:t>
            </a:r>
            <a:endParaRPr lang="ru-RU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поступка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Рисунок 6" descr="https://raskrasil.com/wp-content/uploads/raskraska-babochki-54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95" t="27408" r="44497"/>
          <a:stretch/>
        </p:blipFill>
        <p:spPr bwMode="auto">
          <a:xfrm>
            <a:off x="3491880" y="2132856"/>
            <a:ext cx="2520280" cy="40324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Поле 11"/>
          <p:cNvSpPr txBox="1"/>
          <p:nvPr/>
        </p:nvSpPr>
        <p:spPr>
          <a:xfrm rot="16200000">
            <a:off x="3076372" y="3731533"/>
            <a:ext cx="3528391" cy="494140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C7B79"/>
                    </a:gs>
                    <a:gs pos="75000">
                      <a:srgbClr val="CF2C28"/>
                    </a:gs>
                    <a:gs pos="100000">
                      <a:srgbClr val="C90000"/>
                    </a:gs>
                  </a:gsLst>
                  <a:lin ang="5400000" scaled="0"/>
                </a:gradFill>
                <a:effectLst>
                  <a:outerShdw blurRad="50800" dist="39002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  <a:ea typeface="Calibri"/>
                <a:cs typeface="Times New Roman"/>
              </a:rPr>
              <a:t>Нравственный поступок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17447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978604"/>
            <a:ext cx="2601053" cy="287939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284636" y="2957829"/>
            <a:ext cx="6860263" cy="94007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07704" y="188640"/>
            <a:ext cx="489654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75993"/>
            <a:ext cx="889006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признаки 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нравственного </a:t>
            </a:r>
            <a:endParaRPr lang="ru-RU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поступка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Рисунок 6" descr="https://raskrasil.com/wp-content/uploads/raskraska-babochki-5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930320"/>
            <a:ext cx="5400600" cy="466703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оле 11"/>
          <p:cNvSpPr txBox="1"/>
          <p:nvPr/>
        </p:nvSpPr>
        <p:spPr>
          <a:xfrm rot="16200000">
            <a:off x="2792728" y="4527119"/>
            <a:ext cx="3096344" cy="180022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C7B79"/>
                    </a:gs>
                    <a:gs pos="75000">
                      <a:srgbClr val="CF2C28"/>
                    </a:gs>
                    <a:gs pos="100000">
                      <a:srgbClr val="C90000"/>
                    </a:gs>
                  </a:gsLst>
                  <a:lin ang="5400000" scaled="0"/>
                </a:gradFill>
                <a:effectLst>
                  <a:outerShdw blurRad="50800" dist="39002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  <a:ea typeface="Calibri"/>
                <a:cs typeface="Times New Roman"/>
              </a:rPr>
              <a:t>Нравственный поступок</a:t>
            </a:r>
            <a:endParaRPr kumimoji="0" lang="ru-RU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10" name="Поле 20"/>
          <p:cNvSpPr txBox="1"/>
          <p:nvPr/>
        </p:nvSpPr>
        <p:spPr>
          <a:xfrm rot="2038098">
            <a:off x="1995448" y="2970815"/>
            <a:ext cx="1437770" cy="649118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ln>
                  <a:noFill/>
                </a:ln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Мотив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1" name="Поле 23"/>
          <p:cNvSpPr txBox="1"/>
          <p:nvPr/>
        </p:nvSpPr>
        <p:spPr>
          <a:xfrm rot="20387023">
            <a:off x="5412710" y="2890597"/>
            <a:ext cx="1491873" cy="547370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ln w="1054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effectLst/>
                <a:latin typeface="Calibri"/>
                <a:ea typeface="Calibri"/>
                <a:cs typeface="Times New Roman"/>
              </a:rPr>
              <a:t>Цель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2" name="Поле 21"/>
          <p:cNvSpPr txBox="1"/>
          <p:nvPr/>
        </p:nvSpPr>
        <p:spPr>
          <a:xfrm rot="3667290">
            <a:off x="4923808" y="4733107"/>
            <a:ext cx="1902322" cy="1160961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n w="10541" cap="flat" cmpd="sng" algn="ctr">
                  <a:solidFill>
                    <a:srgbClr val="4F6228"/>
                  </a:solidFill>
                  <a:prstDash val="solid"/>
                  <a:round/>
                </a:ln>
                <a:gradFill>
                  <a:gsLst>
                    <a:gs pos="0">
                      <a:srgbClr val="FFFFFF"/>
                    </a:gs>
                    <a:gs pos="9000">
                      <a:srgbClr val="FFFFFF"/>
                    </a:gs>
                    <a:gs pos="50000">
                      <a:srgbClr val="7C7C7C"/>
                    </a:gs>
                    <a:gs pos="7900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latin typeface="Calibri"/>
                <a:ea typeface="Calibri"/>
                <a:cs typeface="Times New Roman"/>
              </a:rPr>
              <a:t>Средства достижения цели</a:t>
            </a: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3" name="Поле 22"/>
          <p:cNvSpPr txBox="1"/>
          <p:nvPr/>
        </p:nvSpPr>
        <p:spPr>
          <a:xfrm rot="19650176">
            <a:off x="2285131" y="4704023"/>
            <a:ext cx="1618166" cy="1189276"/>
          </a:xfrm>
          <a:prstGeom prst="rect">
            <a:avLst/>
          </a:prstGeom>
          <a:solidFill>
            <a:sysClr val="window" lastClr="FFFFFF"/>
          </a:solidFill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n w="18415" cap="flat" cmpd="sng" algn="ctr">
                  <a:solidFill>
                    <a:srgbClr val="604A7B"/>
                  </a:solidFill>
                  <a:prstDash val="solid"/>
                  <a:round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63500" dir="3600000" algn="tl">
                    <a:srgbClr val="000000">
                      <a:alpha val="70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С</a:t>
            </a:r>
            <a:r>
              <a:rPr lang="ru-RU" sz="2800" dirty="0" smtClean="0">
                <a:ln w="18415" cap="flat" cmpd="sng" algn="ctr">
                  <a:solidFill>
                    <a:srgbClr val="604A7B"/>
                  </a:solidFill>
                  <a:prstDash val="solid"/>
                  <a:round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63500" dir="3600000" algn="tl">
                    <a:srgbClr val="000000">
                      <a:alpha val="70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амо </a:t>
            </a:r>
            <a:r>
              <a:rPr lang="ru-RU" sz="2800" dirty="0">
                <a:ln w="18415" cap="flat" cmpd="sng" algn="ctr">
                  <a:solidFill>
                    <a:srgbClr val="604A7B"/>
                  </a:solidFill>
                  <a:prstDash val="solid"/>
                  <a:round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63500" dir="3600000" algn="tl">
                    <a:srgbClr val="000000">
                      <a:alpha val="70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действие</a:t>
            </a:r>
            <a:endParaRPr lang="ru-RU" dirty="0">
              <a:solidFill>
                <a:schemeClr val="accent4">
                  <a:lumMod val="5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4" name="Поле 24"/>
          <p:cNvSpPr txBox="1"/>
          <p:nvPr/>
        </p:nvSpPr>
        <p:spPr>
          <a:xfrm>
            <a:off x="3995936" y="2454914"/>
            <a:ext cx="911370" cy="840460"/>
          </a:xfrm>
          <a:prstGeom prst="ellipse">
            <a:avLst/>
          </a:prstGeom>
          <a:solidFill>
            <a:sysClr val="window" lastClr="FFFFFF"/>
          </a:solidFill>
          <a:ln w="6350">
            <a:solidFill>
              <a:sysClr val="windowText" lastClr="000000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 w="10541" cap="flat" cmpd="sng" algn="ctr">
                  <a:solidFill>
                    <a:srgbClr val="953735"/>
                  </a:solidFill>
                  <a:prstDash val="solid"/>
                  <a:round/>
                </a:ln>
                <a:solidFill>
                  <a:srgbClr val="953735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Результат</a:t>
            </a:r>
            <a:endParaRPr kumimoji="0" lang="ru-RU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pic>
        <p:nvPicPr>
          <p:cNvPr id="7170" name="Picture 2" descr="https://static.wixstatic.com/media/750e9a_5466b54a503d480aa412330aa80da164~mv2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3028">
            <a:off x="1121849" y="1271848"/>
            <a:ext cx="6618125" cy="6181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0634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345</Words>
  <Application>Microsoft Office PowerPoint</Application>
  <PresentationFormat>Экран (4:3)</PresentationFormat>
  <Paragraphs>130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10</vt:i4>
      </vt:variant>
      <vt:variant>
        <vt:lpstr>Заголовки слайдов</vt:lpstr>
      </vt:variant>
      <vt:variant>
        <vt:i4>15</vt:i4>
      </vt:variant>
    </vt:vector>
  </HeadingPairs>
  <TitlesOfParts>
    <vt:vector size="25" baseType="lpstr">
      <vt:lpstr>Тема Office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8_Тема Office</vt:lpstr>
      <vt:lpstr>9_Тема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В некотором государстве жил да был один очень интересный человек. Люди его не любили за то, что он все время подшучивал над ними. И вдруг он перестал подшучивать над людьми, а стал с большим Уважением, Чуткостью, Нежностью и Любовью относится ко всем людям! Тогда они тоже стали, также к нему относиться. И этот человек им сказал: "Вот видите, если я к вам относился все время шутливо, то вы меня не любили. Но как только я стал ко всем вам относиться с Любовью, Нежностью и Чуткостью, то вы меня полюбили тоже и ко мне стали относиться таким же образом. Так давайте же, дорогие мои люди, всегда Любить и Уважать друг друга! И тогда на Земле не будет ни войн, ни других различных конфликтов между людьми!" На что ему люди ответили: "Мы к тебе стали относиться с Любовью, Нежностью и Чуткостью, потому что ты к нам стал так относится. Но ведь другие люди к нам так не относятся?" "А вы начните первыми, и они к вам будут так относиться", - сказал им этот человек. И тогда люди задумались и поняли, то, что они хотели бы и мечтали получить от других людей, достигается очень простым способом. Для этого всего лишь нужно самим Любить, Уважать и Прощать других людей! И тогда другие люди тоже будут тебя Любить, Уважать и Прощать!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andrew</cp:lastModifiedBy>
  <cp:revision>25</cp:revision>
  <dcterms:created xsi:type="dcterms:W3CDTF">2014-07-14T10:19:17Z</dcterms:created>
  <dcterms:modified xsi:type="dcterms:W3CDTF">2021-04-10T16:08:12Z</dcterms:modified>
</cp:coreProperties>
</file>