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3"/>
    <p:sldId id="259" r:id="rId4"/>
    <p:sldId id="258" r:id="rId5"/>
    <p:sldId id="261" r:id="rId6"/>
    <p:sldId id="263" r:id="rId7"/>
    <p:sldId id="260" r:id="rId8"/>
    <p:sldId id="262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>
              <a:fillRect/>
            </a:stretch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>
              <a:fillRect/>
            </a:stretch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  <a:endParaRPr lang="en-US" sz="720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  <a:endParaRPr lang="en-US" sz="72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4.png"/><Relationship Id="rId18" Type="http://schemas.openxmlformats.org/officeDocument/2006/relationships/image" Target="../media/image3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>
              <a:fillRect/>
            </a:stretch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>
              <a:fillRect/>
            </a:stretch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HD_DVD" TargetMode="External"/><Relationship Id="rId8" Type="http://schemas.openxmlformats.org/officeDocument/2006/relationships/hyperlink" Target="https://ru.wikipedia.org/wiki/%D0%A4%D0%BE%D1%80%D0%BC%D0%B0%D1%82" TargetMode="External"/><Relationship Id="rId7" Type="http://schemas.openxmlformats.org/officeDocument/2006/relationships/hyperlink" Target="https://ru.wikipedia.org/wiki/%D0%92%D0%B8%D1%80%D1%82%D1%83%D0%B0%D0%BB%D1%8C%D0%BD%D1%8B%D0%B9_%D0%B4%D0%B8%D1%81%D0%BA" TargetMode="External"/><Relationship Id="rId6" Type="http://schemas.openxmlformats.org/officeDocument/2006/relationships/hyperlink" Target="https://ru.wikipedia.org/wiki/%D0%A0%D0%B5%D0%B7%D0%B5%D1%80%D0%B2%D0%BD%D0%BE%D0%B5_%D0%BA%D0%BE%D0%BF%D0%B8%D1%80%D0%BE%D0%B2%D0%B0%D0%BD%D0%B8%D0%B5" TargetMode="External"/><Relationship Id="rId5" Type="http://schemas.openxmlformats.org/officeDocument/2006/relationships/hyperlink" Target="https://ru.wikipedia.org/wiki/%D0%A3%D1%82%D0%B8%D0%BB%D0%B8%D1%82%D0%B0" TargetMode="External"/><Relationship Id="rId4" Type="http://schemas.openxmlformats.org/officeDocument/2006/relationships/hyperlink" Target="https://ru.wikipedia.org/wiki/DVD" TargetMode="External"/><Relationship Id="rId3" Type="http://schemas.openxmlformats.org/officeDocument/2006/relationships/hyperlink" Target="https://ru.wikipedia.org/wiki/%D0%9A%D0%BE%D0%BC%D0%BF%D0%B0%D0%BA%D1%82-%D0%B4%D0%B8%D1%81%D0%BA" TargetMode="External"/><Relationship Id="rId2" Type="http://schemas.openxmlformats.org/officeDocument/2006/relationships/slide" Target="slide3.xml"/><Relationship Id="rId17" Type="http://schemas.openxmlformats.org/officeDocument/2006/relationships/slideLayout" Target="../slideLayouts/slideLayout2.xml"/><Relationship Id="rId16" Type="http://schemas.openxmlformats.org/officeDocument/2006/relationships/hyperlink" Target="https://ru.wikipedia.org/wiki/Linux" TargetMode="External"/><Relationship Id="rId15" Type="http://schemas.openxmlformats.org/officeDocument/2006/relationships/hyperlink" Target="https://ru.wikipedia.org/wiki/Microsoft_Windows" TargetMode="External"/><Relationship Id="rId14" Type="http://schemas.openxmlformats.org/officeDocument/2006/relationships/hyperlink" Target="https://ru.wikipedia.org/wiki/%D0%9E%D0%BF%D0%B5%D1%80%D0%B0%D1%86%D0%B8%D0%BE%D0%BD%D0%BD%D0%B0%D1%8F_%D1%81%D0%B8%D1%81%D1%82%D0%B5%D0%BC%D0%B0" TargetMode="External"/><Relationship Id="rId13" Type="http://schemas.openxmlformats.org/officeDocument/2006/relationships/hyperlink" Target="https://ru.wikipedia.org/wiki/LightScribe" TargetMode="External"/><Relationship Id="rId12" Type="http://schemas.openxmlformats.org/officeDocument/2006/relationships/hyperlink" Target="https://ru.wikipedia.org/wiki/DiscT@2" TargetMode="External"/><Relationship Id="rId11" Type="http://schemas.openxmlformats.org/officeDocument/2006/relationships/hyperlink" Target="https://ru.wikipedia.org/wiki/LabelFlash" TargetMode="External"/><Relationship Id="rId10" Type="http://schemas.openxmlformats.org/officeDocument/2006/relationships/hyperlink" Target="https://ru.wikipedia.org/wiki/Blu-ray" TargetMode="Externa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%D0%9A%D0%BE%D0%BB%D0%B8%D0%B7%D0%B5%D0%B9" TargetMode="External"/><Relationship Id="rId8" Type="http://schemas.openxmlformats.org/officeDocument/2006/relationships/hyperlink" Target="https://ru.wikipedia.org/wiki/%D0%97%D0%BD%D0%B0%D1%87%D0%BE%D0%BA_(%D1%8D%D0%BB%D0%B5%D0%BC%D0%B5%D0%BD%D1%82_%D0%B3%D1%80%D0%B0%D1%84%D0%B8%D1%87%D0%B5%D1%81%D0%BA%D0%BE%D0%B3%D0%BE_%D0%B8%D0%BD%D1%82%D0%B5%D1%80%D1%84%D0%B5%D0%B9%D1%81%D0%B0)" TargetMode="External"/><Relationship Id="rId7" Type="http://schemas.openxmlformats.org/officeDocument/2006/relationships/hyperlink" Target="https://ru.wikipedia.org/wiki/%D0%9E%D0%BF%D1%82%D0%B8%D1%87%D0%B5%D1%81%D0%BA%D0%B8%D0%B9_%D0%B4%D0%B8%D1%81%D0%BA" TargetMode="External"/><Relationship Id="rId6" Type="http://schemas.openxmlformats.org/officeDocument/2006/relationships/hyperlink" Target="https://ru.wikipedia.org/wiki/CD-ROM" TargetMode="External"/><Relationship Id="rId5" Type="http://schemas.openxmlformats.org/officeDocument/2006/relationships/hyperlink" Target="https://ru.wikipedia.org/wiki/%D0%A0%D0%B8%D0%BC" TargetMode="External"/><Relationship Id="rId4" Type="http://schemas.openxmlformats.org/officeDocument/2006/relationships/hyperlink" Target="https://ru.wikipedia.org/wiki/%D0%90%D0%BD%D0%B3%D0%BB%D0%B8%D0%B9%D1%81%D0%BA%D0%B8%D0%B9_%D1%8F%D0%B7%D1%8B%D0%BA" TargetMode="External"/><Relationship Id="rId3" Type="http://schemas.openxmlformats.org/officeDocument/2006/relationships/hyperlink" Target="https://ru.wikipedia.org/wiki/%D0%9D%D0%B5%D1%80%D0%BE%D0%BD" TargetMode="External"/><Relationship Id="rId2" Type="http://schemas.openxmlformats.org/officeDocument/2006/relationships/slide" Target="slide6.xml"/><Relationship Id="rId11" Type="http://schemas.openxmlformats.org/officeDocument/2006/relationships/slideLayout" Target="../slideLayouts/slideLayout2.xml"/><Relationship Id="rId10" Type="http://schemas.openxmlformats.org/officeDocument/2006/relationships/hyperlink" Target="https://ru.wikipedia.org/wiki/%D0%92%D0%B5%D1%81%D0%BF%D0%B0%D1%81%D0%B8%D0%B0%D0%BD" TargetMode="Externa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%D0%A0%D0%B5%D0%B7%D0%B5%D1%80%D0%B2%D0%BD%D0%BE%D0%B5_%D0%BA%D0%BE%D0%BF%D0%B8%D1%80%D0%BE%D0%B2%D0%B0%D0%BD%D0%B8%D0%B5" TargetMode="External"/><Relationship Id="rId8" Type="http://schemas.openxmlformats.org/officeDocument/2006/relationships/hyperlink" Target="https://ru.wikipedia.org/w/index.php?title=Nero_BackItUp&amp;action=edit&amp;redlink=1" TargetMode="External"/><Relationship Id="rId7" Type="http://schemas.openxmlformats.org/officeDocument/2006/relationships/hyperlink" Target="https://ru.wikipedia.org/wiki/%D0%98%D0%BD%D1%82%D0%B5%D1%80%D1%84%D0%B5%D0%B9%D1%81_%D0%BF%D0%BE%D0%BB%D1%8C%D0%B7%D0%BE%D0%B2%D0%B0%D1%82%D0%B5%D0%BB%D1%8F" TargetMode="External"/><Relationship Id="rId6" Type="http://schemas.openxmlformats.org/officeDocument/2006/relationships/hyperlink" Target="https://ru.wikipedia.org/w/index.php?title=Nero_Express&amp;action=edit&amp;redlink=1" TargetMode="External"/><Relationship Id="rId5" Type="http://schemas.openxmlformats.org/officeDocument/2006/relationships/hyperlink" Target="https://ru.wikipedia.org/w/index.php?title=Nero_StartSmart&amp;action=edit&amp;redlink=1" TargetMode="External"/><Relationship Id="rId4" Type="http://schemas.openxmlformats.org/officeDocument/2006/relationships/hyperlink" Target="https://ru.wikipedia.org/wiki/DVD" TargetMode="External"/><Relationship Id="rId3" Type="http://schemas.openxmlformats.org/officeDocument/2006/relationships/hyperlink" Target="https://ru.wikipedia.org/wiki/CD" TargetMode="External"/><Relationship Id="rId2" Type="http://schemas.openxmlformats.org/officeDocument/2006/relationships/slide" Target="slide7.xml"/><Relationship Id="rId14" Type="http://schemas.openxmlformats.org/officeDocument/2006/relationships/slideLayout" Target="../slideLayouts/slideLayout2.xml"/><Relationship Id="rId13" Type="http://schemas.openxmlformats.org/officeDocument/2006/relationships/hyperlink" Target="https://ru.wikipedia.org/wiki/Nero_WaveEditor" TargetMode="External"/><Relationship Id="rId12" Type="http://schemas.openxmlformats.org/officeDocument/2006/relationships/hyperlink" Target="https://ru.wikipedia.org/wiki/Label_Flash" TargetMode="External"/><Relationship Id="rId11" Type="http://schemas.openxmlformats.org/officeDocument/2006/relationships/hyperlink" Target="https://ru.wikipedia.org/wiki/LightScribe" TargetMode="External"/><Relationship Id="rId10" Type="http://schemas.openxmlformats.org/officeDocument/2006/relationships/hyperlink" Target="https://ru.wikipedia.org/w/index.php?title=Nero_CoverDesigner&amp;action=edit&amp;redlink=1" TargetMode="External"/><Relationship Id="rId1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HDTV" TargetMode="External"/><Relationship Id="rId8" Type="http://schemas.openxmlformats.org/officeDocument/2006/relationships/hyperlink" Target="https://ru.wikipedia.org/wiki/%D0%97%D0%B0%D1%85%D0%B2%D0%B0%D1%82_%D0%B2%D0%B8%D0%B4%D0%B5%D0%BE" TargetMode="External"/><Relationship Id="rId7" Type="http://schemas.openxmlformats.org/officeDocument/2006/relationships/hyperlink" Target="https://ru.wikipedia.org/w/index.php?title=Nero_Video&amp;action=edit&amp;redlink=1" TargetMode="External"/><Relationship Id="rId6" Type="http://schemas.openxmlformats.org/officeDocument/2006/relationships/hyperlink" Target="https://ru.wikipedia.org/wiki/%D0%92%D0%B8%D1%80%D1%82%D1%83%D0%B0%D0%BB%D1%8C%D0%BD%D1%8B%D0%B9_%D0%B4%D0%B8%D1%81%D0%BA" TargetMode="External"/><Relationship Id="rId5" Type="http://schemas.openxmlformats.org/officeDocument/2006/relationships/hyperlink" Target="https://ru.wikipedia.org/w/index.php?title=Nero_ImageDrive&amp;action=edit&amp;redlink=1" TargetMode="External"/><Relationship Id="rId4" Type="http://schemas.openxmlformats.org/officeDocument/2006/relationships/hyperlink" Target="https://ru.wikipedia.org/wiki/CD-Audio" TargetMode="External"/><Relationship Id="rId3" Type="http://schemas.openxmlformats.org/officeDocument/2006/relationships/hyperlink" Target="https://ru.wikipedia.org/w/index.php?title=Nero_SoundTrax&amp;action=edit&amp;redlink=1" TargetMode="External"/><Relationship Id="rId2" Type="http://schemas.openxmlformats.org/officeDocument/2006/relationships/slide" Target="slide8.xml"/><Relationship Id="rId12" Type="http://schemas.openxmlformats.org/officeDocument/2006/relationships/slideLayout" Target="../slideLayouts/slideLayout2.xml"/><Relationship Id="rId11" Type="http://schemas.openxmlformats.org/officeDocument/2006/relationships/hyperlink" Target="https://ru.wikipedia.org/wiki/Blu-Ray" TargetMode="External"/><Relationship Id="rId10" Type="http://schemas.openxmlformats.org/officeDocument/2006/relationships/hyperlink" Target="https://ru.wikipedia.org/wiki/HD-DVD" TargetMode="External"/><Relationship Id="rId1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hyperlink" Target="https://ru.wikipedia.org/w/index.php?title=Nero_Home&amp;action=edit&amp;redlink=1" TargetMode="External"/><Relationship Id="rId3" Type="http://schemas.openxmlformats.org/officeDocument/2006/relationships/hyperlink" Target="https://ru.wikipedia.org/w/index.php?title=Nero_PhotoSnap&amp;action=edit&amp;redlink=1" TargetMode="External"/><Relationship Id="rId2" Type="http://schemas.openxmlformats.org/officeDocument/2006/relationships/hyperlink" Target="https://ru.wikipedia.org/w/index.php?title=Nero_Recode&amp;action=edit&amp;redlink=1" TargetMode="External"/><Relationship Id="rId1" Type="http://schemas.openxmlformats.org/officeDocument/2006/relationships/hyperlink" Target="https://ru.wikipedia.org/w/index.php?title=Nero_ShowTime&amp;action=edit&amp;redlink=1" TargetMode="Externa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Relationship Id="rId3" Type="http://schemas.openxmlformats.org/officeDocument/2006/relationships/hyperlink" Target="https://ru.wikipedia.org/wiki/DiscT@2" TargetMode="External"/><Relationship Id="rId2" Type="http://schemas.openxmlformats.org/officeDocument/2006/relationships/hyperlink" Target="https://ru.wikipedia.org/wiki/LabelFlash" TargetMode="External"/><Relationship Id="rId1" Type="http://schemas.openxmlformats.org/officeDocument/2006/relationships/hyperlink" Target="https://ru.wikipedia.org/wiki/%D0%9E%D0%BF%D1%82%D0%B8%D1%87%D0%B5%D1%81%D0%BA%D0%B8%D0%B9_%D0%B4%D0%B8%D1%81%D0%BA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9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5983" y="2060848"/>
            <a:ext cx="6372033" cy="9144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cs typeface="Calibri" panose="020F0502020204030204" pitchFamily="34" charset="0"/>
              </a:rPr>
              <a:t>Интерактивная презентация </a:t>
            </a:r>
            <a:endParaRPr lang="ru-RU" sz="36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pPr algn="ctr"/>
            <a:r>
              <a:rPr lang="ru-RU" sz="3600" dirty="0">
                <a:solidFill>
                  <a:schemeClr val="tx1"/>
                </a:solidFill>
                <a:cs typeface="Calibri" panose="020F0502020204030204" pitchFamily="34" charset="0"/>
              </a:rPr>
              <a:t>по теме</a:t>
            </a:r>
            <a:endParaRPr lang="ru-RU" sz="3600" dirty="0">
              <a:solidFill>
                <a:schemeClr val="tx1"/>
              </a:solidFill>
              <a:cs typeface="Calibri" panose="020F0502020204030204" pitchFamily="34" charset="0"/>
            </a:endParaRPr>
          </a:p>
          <a:p>
            <a:r>
              <a:rPr lang="en-US" sz="3600" dirty="0">
                <a:solidFill>
                  <a:schemeClr val="tx1"/>
                </a:solidFill>
                <a:cs typeface="Calibri" panose="020F0502020204030204" pitchFamily="34" charset="0"/>
              </a:rPr>
              <a:t>«Microsoft Front Page»</a:t>
            </a:r>
            <a:endParaRPr lang="ru-RU" sz="3600" dirty="0">
              <a:solidFill>
                <a:schemeClr val="tx1"/>
              </a:solidFill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58865" y="4509120"/>
            <a:ext cx="29851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latin typeface="+mj-lt"/>
                <a:cs typeface="Calibri" panose="020F0502020204030204" pitchFamily="34" charset="0"/>
              </a:rPr>
              <a:t>Выполнила студентка </a:t>
            </a:r>
            <a:endParaRPr lang="ru-RU" sz="2400" dirty="0">
              <a:latin typeface="+mj-lt"/>
              <a:cs typeface="Calibri" panose="020F0502020204030204" pitchFamily="34" charset="0"/>
            </a:endParaRPr>
          </a:p>
          <a:p>
            <a:pPr algn="r"/>
            <a:r>
              <a:rPr lang="ru-RU" sz="2400" dirty="0">
                <a:latin typeface="+mj-lt"/>
                <a:cs typeface="Calibri" panose="020F0502020204030204" pitchFamily="34" charset="0"/>
              </a:rPr>
              <a:t>Мамиева А.</a:t>
            </a:r>
            <a:endParaRPr lang="ru-RU" sz="24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Стрелка влево 4">
            <a:hlinkClick r:id="rId1" action="ppaction://hlinksldjump"/>
          </p:cNvPr>
          <p:cNvSpPr/>
          <p:nvPr/>
        </p:nvSpPr>
        <p:spPr>
          <a:xfrm rot="10800000">
            <a:off x="7774494" y="5898334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259632" y="1844824"/>
          <a:ext cx="6799263" cy="3886587"/>
        </p:xfrm>
        <a:graphic>
          <a:graphicData uri="http://schemas.openxmlformats.org/drawingml/2006/table">
            <a:tbl>
              <a:tblPr/>
              <a:tblGrid>
                <a:gridCol w="2266421"/>
                <a:gridCol w="2266421"/>
                <a:gridCol w="2266421"/>
              </a:tblGrid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Версия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Дата выпуска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Название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CF0"/>
                    </a:solidFill>
                  </a:tcPr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1.0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1997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Nero 1</a:t>
                      </a:r>
                      <a:endParaRPr lang="en-US" sz="1800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2.0.0.0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1997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</a:t>
                      </a:r>
                      <a:endParaRPr lang="en-US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2.0.1.5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1997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3.0.0.0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1997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3</a:t>
                      </a:r>
                      <a:endParaRPr lang="en-US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3.0.7.1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1998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4.0.7.2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1999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4</a:t>
                      </a:r>
                      <a:endParaRPr lang="en-US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4.0.3.0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1999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31843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4.0.9.1</a:t>
                      </a:r>
                      <a:endParaRPr lang="ru-RU" sz="180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20 марта 2000</a:t>
                      </a:r>
                      <a:endParaRPr lang="ru-RU" sz="1800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59832" y="1052736"/>
            <a:ext cx="33123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0" i="0" dirty="0">
                <a:effectLst/>
              </a:rPr>
              <a:t>История версий</a:t>
            </a:r>
            <a:endParaRPr lang="ru-RU" sz="3200" b="0" i="0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1259632" y="1196752"/>
          <a:ext cx="6711999" cy="4633821"/>
        </p:xfrm>
        <a:graphic>
          <a:graphicData uri="http://schemas.openxmlformats.org/drawingml/2006/table">
            <a:tbl>
              <a:tblPr/>
              <a:tblGrid>
                <a:gridCol w="2237333"/>
                <a:gridCol w="2237333"/>
                <a:gridCol w="2237333"/>
              </a:tblGrid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5.0.0.3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2000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5"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Nero 5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5.5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30 апреля 2001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5.5.4.0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25 августа 2001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5.5.9.0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4 июля 2002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5.5.10.56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 марта 2004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6.0.0.9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25 июля 2003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Nero 6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6.3.1.25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18 июня 2004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6.6.0.8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17 февраля 2005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14869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6.6.1.15c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31 июля 2007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1259632" y="1340768"/>
          <a:ext cx="6711999" cy="4443966"/>
        </p:xfrm>
        <a:graphic>
          <a:graphicData uri="http://schemas.openxmlformats.org/drawingml/2006/table">
            <a:tbl>
              <a:tblPr/>
              <a:tblGrid>
                <a:gridCol w="2237333"/>
                <a:gridCol w="2237333"/>
                <a:gridCol w="2237333"/>
              </a:tblGrid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7.0.1.2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31 октября 2005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9"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Nero 7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7.2.7.0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28 августа 2006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7.5.1.1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18 сентября 2006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7.5.7.0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16 октября 2006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7.7.5.1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18 января 2007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7.8.5.0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20 марта 2007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7.10.1.1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4 июля 2007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7.11.10.0b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21 января 2010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93774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7.11.10.0c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11 марта 2010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259632" y="1628800"/>
          <a:ext cx="6768357" cy="3757432"/>
        </p:xfrm>
        <a:graphic>
          <a:graphicData uri="http://schemas.openxmlformats.org/drawingml/2006/table">
            <a:tbl>
              <a:tblPr/>
              <a:tblGrid>
                <a:gridCol w="2256119"/>
                <a:gridCol w="2256119"/>
                <a:gridCol w="2256119"/>
              </a:tblGrid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8.1.1.0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 октября 2007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7">
                  <a:txBody>
                    <a:bodyPr/>
                    <a:lstStyle/>
                    <a:p>
                      <a:r>
                        <a:rPr lang="en-US" dirty="0">
                          <a:effectLst/>
                        </a:rPr>
                        <a:t>Nero 8</a:t>
                      </a:r>
                      <a:endParaRPr lang="en-US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8.2.8.0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19 декабря 2007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8.3.2.1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07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12 марта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8.3.6.0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14 июля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8.3.13.0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17 декабря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8.3.13.0a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11 января 2010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536776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8.3.20.0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15 марта 2010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1115616" y="1484784"/>
          <a:ext cx="6928248" cy="4360869"/>
        </p:xfrm>
        <a:graphic>
          <a:graphicData uri="http://schemas.openxmlformats.org/drawingml/2006/table">
            <a:tbl>
              <a:tblPr/>
              <a:tblGrid>
                <a:gridCol w="2309416"/>
                <a:gridCol w="2309416"/>
                <a:gridCol w="2309416"/>
              </a:tblGrid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9.0.9.4b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29 сентября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9"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Nero 9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9.0.9.4c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16 октября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9.2.6.0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17 декабря 2008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9.4.3.12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 июня 2009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9.4.3.12b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29 июня 2009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9.4.3.12d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28 августа 2009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9.4.26.0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9 октября 2009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9.4.26.0b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24 марта 2010</a:t>
                      </a:r>
                      <a:endParaRPr lang="ru-RU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484541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9.4.44.0b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3 марта 2011</a:t>
                      </a:r>
                      <a:endParaRPr lang="ru-RU" dirty="0">
                        <a:effectLst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1224996" y="1124744"/>
          <a:ext cx="6694008" cy="4372128"/>
        </p:xfrm>
        <a:graphic>
          <a:graphicData uri="http://schemas.openxmlformats.org/drawingml/2006/table">
            <a:tbl>
              <a:tblPr/>
              <a:tblGrid>
                <a:gridCol w="2231336"/>
                <a:gridCol w="2231336"/>
                <a:gridCol w="2231336"/>
              </a:tblGrid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10.0.13100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12 апреля 2010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10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10.6.11300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 vMerge="1">
                  <a:tcPr/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11.0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2011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11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12.0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2012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12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15.0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2013</a:t>
                      </a:r>
                      <a:endParaRPr lang="ru-RU" sz="1800" dirty="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2013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16.0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2014</a:t>
                      </a:r>
                      <a:endParaRPr lang="ru-RU" sz="1800" dirty="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2014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17.0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2015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2015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18.0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2016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2016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19.0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2017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2017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20.0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2018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2018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21.0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E75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2019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effectLst/>
                        </a:rPr>
                        <a:t>Nero 2019</a:t>
                      </a:r>
                      <a:endParaRPr lang="en-US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60098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</a:rPr>
                        <a:t>22.0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7CE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2020</a:t>
                      </a:r>
                      <a:endParaRPr lang="ru-RU" sz="180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effectLst/>
                        </a:rPr>
                        <a:t>Nero 2020</a:t>
                      </a:r>
                      <a:endParaRPr lang="en-US" sz="1800" dirty="0">
                        <a:effectLst/>
                      </a:endParaRPr>
                    </a:p>
                  </a:txBody>
                  <a:tcPr marL="90024" marR="90024" marT="45012" marB="45012" anchor="ctr">
                    <a:lnL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2A9B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996952"/>
            <a:ext cx="6120680" cy="1370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2463572"/>
            <a:ext cx="6798736" cy="344499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b="1" i="0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— многофункциональный мультимедийный пакет для работы с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3" tooltip="Компакт-диск"/>
              </a:rPr>
              <a:t>CD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и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4" tooltip="DVD"/>
              </a:rPr>
              <a:t>DVD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дисками, звуком и видео, включающий в себя также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5" tooltip="Утилита"/>
              </a:rPr>
              <a:t>утилиту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6" tooltip="Резервное копирование"/>
              </a:rPr>
              <a:t>резервного копирования</a:t>
            </a:r>
            <a:r>
              <a:rPr lang="ru-RU" b="0" i="0" dirty="0">
                <a:solidFill>
                  <a:schemeClr val="tx1"/>
                </a:solidFill>
                <a:effectLst/>
              </a:rPr>
              <a:t>, вёрстки обложек дисков, поддержку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7" tooltip="Виртуальный диск"/>
              </a:rPr>
              <a:t>виртуальных дисков</a:t>
            </a:r>
            <a:r>
              <a:rPr lang="ru-RU" b="0" i="0" dirty="0">
                <a:solidFill>
                  <a:schemeClr val="tx1"/>
                </a:solidFill>
                <a:effectLst/>
              </a:rPr>
              <a:t>. Начиная с версии 6.6.0.13, </a:t>
            </a:r>
            <a:r>
              <a:rPr lang="ru-RU" b="0" i="1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может также записывать диски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8" tooltip="Формат"/>
              </a:rPr>
              <a:t>форматов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9" tooltip="HD DVD"/>
              </a:rPr>
              <a:t>HD DVD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и 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0" tooltip="Blu-ray"/>
              </a:rPr>
              <a:t>Blu-ray</a:t>
            </a:r>
            <a:r>
              <a:rPr lang="ru-RU" b="0" i="0" dirty="0">
                <a:solidFill>
                  <a:schemeClr val="tx1"/>
                </a:solidFill>
                <a:effectLst/>
              </a:rPr>
              <a:t>. Поддерживает технологии нанесения изображений 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1" tooltip="LabelFlash"/>
              </a:rPr>
              <a:t>LabelFlash</a:t>
            </a:r>
            <a:r>
              <a:rPr lang="ru-RU" b="0" i="0" dirty="0">
                <a:solidFill>
                  <a:schemeClr val="tx1"/>
                </a:solidFill>
                <a:effectLst/>
              </a:rPr>
              <a:t>,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12" tooltip="DiscT@2"/>
              </a:rPr>
              <a:t>DiscT@2</a:t>
            </a:r>
            <a:r>
              <a:rPr lang="ru-RU" b="0" i="0" dirty="0">
                <a:solidFill>
                  <a:schemeClr val="tx1"/>
                </a:solidFill>
                <a:effectLst/>
              </a:rPr>
              <a:t>, 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3" tooltip="LightScribe"/>
              </a:rPr>
              <a:t>LightScribe</a:t>
            </a:r>
            <a:r>
              <a:rPr lang="ru-RU" b="0" i="0" dirty="0">
                <a:solidFill>
                  <a:schemeClr val="tx1"/>
                </a:solidFill>
                <a:effectLst/>
              </a:rPr>
              <a:t>. Существуют версии для 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14" tooltip="Операционная система"/>
              </a:rPr>
              <a:t>операционных систем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5" tooltip="Microsoft Windows"/>
              </a:rPr>
              <a:t>Microsoft</a:t>
            </a:r>
            <a:r>
              <a:rPr lang="ru-RU" b="0" i="0" u="none" strike="noStrike" dirty="0">
                <a:solidFill>
                  <a:schemeClr val="tx1"/>
                </a:solidFill>
                <a:effectLst/>
                <a:hlinkClick r:id="rId15" tooltip="Microsoft Windows"/>
              </a:rPr>
              <a:t> 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5" tooltip="Microsoft Windows"/>
              </a:rPr>
              <a:t>Windows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и </a:t>
            </a:r>
            <a:r>
              <a:rPr lang="ru-RU" b="0" i="0" u="none" strike="noStrike" dirty="0" err="1">
                <a:solidFill>
                  <a:schemeClr val="tx1"/>
                </a:solidFill>
                <a:effectLst/>
                <a:hlinkClick r:id="rId16" tooltip="Linux"/>
              </a:rPr>
              <a:t>Linux</a:t>
            </a:r>
            <a:r>
              <a:rPr lang="ru-RU" b="0" i="0" dirty="0">
                <a:solidFill>
                  <a:schemeClr val="tx1"/>
                </a:solidFill>
                <a:effectLst/>
              </a:rPr>
              <a:t> (только программа для записи дисков, без дополнительных утилит). Доступна на 23 языках.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76864" y="2490135"/>
            <a:ext cx="7211559" cy="353115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200" b="0" i="0" dirty="0">
                <a:solidFill>
                  <a:schemeClr val="tx1"/>
                </a:solidFill>
                <a:effectLst/>
              </a:rPr>
              <a:t>Программа получила своё название в честь императора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3" tooltip="Нерон"/>
              </a:rPr>
              <a:t>Нерона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 (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4" tooltip="Английский язык"/>
              </a:rPr>
              <a:t>англ.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 </a:t>
            </a:r>
            <a:r>
              <a:rPr lang="ru-RU" sz="2200" b="0" i="1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), предавшего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5" tooltip="Рим"/>
              </a:rPr>
              <a:t>Рим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 огню (по одной из версий). Благодаря игре слов название программы </a:t>
            </a:r>
            <a:r>
              <a:rPr lang="ru-RU" sz="2200" b="0" i="1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sz="2200" b="0" i="1" dirty="0">
                <a:solidFill>
                  <a:schemeClr val="tx1"/>
                </a:solidFill>
                <a:effectLst/>
              </a:rPr>
              <a:t> </a:t>
            </a:r>
            <a:r>
              <a:rPr lang="ru-RU" sz="2200" b="0" i="1" dirty="0" err="1">
                <a:solidFill>
                  <a:schemeClr val="tx1"/>
                </a:solidFill>
                <a:effectLst/>
              </a:rPr>
              <a:t>Burning</a:t>
            </a:r>
            <a:r>
              <a:rPr lang="ru-RU" sz="2200" b="0" i="1" dirty="0">
                <a:solidFill>
                  <a:schemeClr val="tx1"/>
                </a:solidFill>
                <a:effectLst/>
              </a:rPr>
              <a:t> ROM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(E) может переводиться как «Нерон, сжигающий Рим» или как «</a:t>
            </a:r>
            <a:r>
              <a:rPr lang="ru-RU" sz="2200" b="0" i="0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, </a:t>
            </a:r>
            <a:r>
              <a:rPr lang="ru-RU" sz="2200" b="0" i="1" dirty="0">
                <a:solidFill>
                  <a:schemeClr val="tx1"/>
                </a:solidFill>
                <a:effectLst/>
              </a:rPr>
              <a:t>прожигающий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6" tooltip="CD-ROM"/>
              </a:rPr>
              <a:t>(CD-)ROM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» . В отличие от Нерона, </a:t>
            </a:r>
            <a:r>
              <a:rPr lang="ru-RU" sz="2200" b="0" i="0" dirty="0" err="1">
                <a:solidFill>
                  <a:schemeClr val="tx1"/>
                </a:solidFill>
                <a:effectLst/>
              </a:rPr>
              <a:t>Nero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 ничего не уничтожает, а «прожиг», или «выжигание» означает процесс записи данных на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7" tooltip="Оптический диск"/>
              </a:rPr>
              <a:t>оптический носитель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.</a:t>
            </a:r>
            <a:endParaRPr lang="ru-RU" sz="2200" b="0" i="0" dirty="0">
              <a:solidFill>
                <a:schemeClr val="tx1"/>
              </a:solidFill>
              <a:effectLst/>
            </a:endParaRPr>
          </a:p>
          <a:p>
            <a:pPr marL="0" indent="0" algn="just">
              <a:buNone/>
            </a:pP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8" tooltip="Значок (элемент графического интерфейса)"/>
              </a:rPr>
              <a:t>Значок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 программы содержит исторический казус: на нём изображён горящий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9" tooltip="Колизей"/>
              </a:rPr>
              <a:t>Колизей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, который Нерон не мог сжечь — он был построен через несколько лет после смерти Нерона при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hlinkClick r:id="rId10" tooltip="Веспасиан"/>
              </a:rPr>
              <a:t>Веспасиане</a:t>
            </a:r>
            <a:r>
              <a:rPr lang="ru-RU" sz="2200" b="0" i="0" dirty="0">
                <a:solidFill>
                  <a:schemeClr val="tx1"/>
                </a:solidFill>
                <a:effectLst/>
              </a:rPr>
              <a:t>.</a:t>
            </a:r>
            <a:endParaRPr lang="ru-RU" sz="2200" b="0" i="0" dirty="0">
              <a:solidFill>
                <a:schemeClr val="tx1"/>
              </a:solidFill>
              <a:effectLst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771800" y="1261997"/>
            <a:ext cx="45790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0" i="0" dirty="0">
                <a:solidFill>
                  <a:srgbClr val="000000"/>
                </a:solidFill>
                <a:effectLst/>
                <a:latin typeface="+mj-lt"/>
              </a:rPr>
              <a:t>Название программы</a:t>
            </a:r>
            <a:endParaRPr lang="ru-RU" sz="3200" b="0" i="0" dirty="0">
              <a:solidFill>
                <a:srgbClr val="000000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49906" y="2386289"/>
            <a:ext cx="7356925" cy="3531153"/>
          </a:xfrm>
        </p:spPr>
        <p:txBody>
          <a:bodyPr>
            <a:normAutofit fontScale="25000" lnSpcReduction="20000"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dirty="0" err="1">
                <a:solidFill>
                  <a:schemeClr val="tx1"/>
                </a:solidFill>
                <a:effectLst/>
                <a:latin typeface="+mj-lt"/>
              </a:rPr>
              <a:t>Nero</a:t>
            </a:r>
            <a:r>
              <a:rPr lang="ru-RU" sz="8000" b="1" i="0" dirty="0"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lang="ru-RU" sz="8000" b="1" i="0" dirty="0" err="1">
                <a:solidFill>
                  <a:schemeClr val="tx1"/>
                </a:solidFill>
                <a:effectLst/>
                <a:latin typeface="+mj-lt"/>
              </a:rPr>
              <a:t>Burning</a:t>
            </a:r>
            <a:r>
              <a:rPr lang="ru-RU" sz="8000" b="1" i="0" dirty="0">
                <a:solidFill>
                  <a:schemeClr val="tx1"/>
                </a:solidFill>
                <a:effectLst/>
                <a:latin typeface="+mj-lt"/>
              </a:rPr>
              <a:t> ROM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 приложение для записи и создания образов </a:t>
            </a:r>
            <a:r>
              <a:rPr lang="ru-RU" sz="8000" b="0" i="0" u="none" strike="noStrike" dirty="0">
                <a:solidFill>
                  <a:schemeClr val="tx1"/>
                </a:solidFill>
                <a:effectLst/>
                <a:latin typeface="+mj-lt"/>
                <a:hlinkClick r:id="rId3" tooltip="CD"/>
              </a:rPr>
              <a:t>CD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и </a:t>
            </a:r>
            <a:r>
              <a:rPr lang="ru-RU" sz="8000" b="0" i="0" u="none" strike="noStrike" dirty="0">
                <a:solidFill>
                  <a:schemeClr val="tx1"/>
                </a:solidFill>
                <a:effectLst/>
                <a:latin typeface="+mj-lt"/>
                <a:hlinkClick r:id="rId4" tooltip="DVD"/>
              </a:rPr>
              <a:t>DVD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, доступное как в составе пакета, так и отдельно.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5" tooltip="Nero StartSmart (страница отсутствует)"/>
              </a:rPr>
              <a:t>Nero</a:t>
            </a:r>
            <a:r>
              <a:rPr lang="ru-RU" sz="8000" b="1" i="0" u="none" strike="noStrike" dirty="0">
                <a:solidFill>
                  <a:schemeClr val="tx1"/>
                </a:solidFill>
                <a:effectLst/>
                <a:latin typeface="+mj-lt"/>
                <a:hlinkClick r:id="rId5" tooltip="Nero StartSmart (страница отсутствует)"/>
              </a:rPr>
              <a:t> </a:t>
            </a: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5" tooltip="Nero StartSmart (страница отсутствует)"/>
              </a:rPr>
              <a:t>StartSmart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 программа-оболочка для запуска нижеперечисленных приложений.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6" tooltip="Nero Express (страница отсутствует)"/>
              </a:rPr>
              <a:t>Nero</a:t>
            </a:r>
            <a:r>
              <a:rPr lang="ru-RU" sz="8000" b="1" i="0" u="none" strike="noStrike" dirty="0">
                <a:solidFill>
                  <a:schemeClr val="tx1"/>
                </a:solidFill>
                <a:effectLst/>
                <a:latin typeface="+mj-lt"/>
                <a:hlinkClick r:id="rId6" tooltip="Nero Express (страница отсутствует)"/>
              </a:rPr>
              <a:t> </a:t>
            </a: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6" tooltip="Nero Express (страница отсутствует)"/>
              </a:rPr>
              <a:t>Express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 </a:t>
            </a:r>
            <a:r>
              <a:rPr lang="ru-RU" sz="8000" b="0" i="1" dirty="0" err="1">
                <a:solidFill>
                  <a:schemeClr val="tx1"/>
                </a:solidFill>
                <a:effectLst/>
                <a:latin typeface="+mj-lt"/>
              </a:rPr>
              <a:t>Nero</a:t>
            </a:r>
            <a:r>
              <a:rPr lang="ru-RU" sz="8000" b="0" i="1" dirty="0"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lang="ru-RU" sz="8000" b="0" i="1" dirty="0" err="1">
                <a:solidFill>
                  <a:schemeClr val="tx1"/>
                </a:solidFill>
                <a:effectLst/>
                <a:latin typeface="+mj-lt"/>
              </a:rPr>
              <a:t>Burning</a:t>
            </a:r>
            <a:r>
              <a:rPr lang="ru-RU" sz="8000" b="0" i="1" dirty="0">
                <a:solidFill>
                  <a:schemeClr val="tx1"/>
                </a:solidFill>
                <a:effectLst/>
                <a:latin typeface="+mj-lt"/>
              </a:rPr>
              <a:t> ROM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с упрощённым пользовательским </a:t>
            </a:r>
            <a:r>
              <a:rPr lang="ru-RU" sz="8000" b="0" i="0" u="none" strike="noStrike" dirty="0">
                <a:solidFill>
                  <a:schemeClr val="tx1"/>
                </a:solidFill>
                <a:effectLst/>
                <a:latin typeface="+mj-lt"/>
                <a:hlinkClick r:id="rId7" tooltip="Интерфейс пользователя"/>
              </a:rPr>
              <a:t>интерфейсом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8" tooltip="Nero BackItUp (страница отсутствует)"/>
              </a:rPr>
              <a:t>Nero</a:t>
            </a:r>
            <a:r>
              <a:rPr lang="ru-RU" sz="8000" b="1" i="0" u="none" strike="noStrike" dirty="0">
                <a:solidFill>
                  <a:schemeClr val="tx1"/>
                </a:solidFill>
                <a:effectLst/>
                <a:latin typeface="+mj-lt"/>
                <a:hlinkClick r:id="rId8" tooltip="Nero BackItUp (страница отсутствует)"/>
              </a:rPr>
              <a:t> </a:t>
            </a: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8" tooltip="Nero BackItUp (страница отсутствует)"/>
              </a:rPr>
              <a:t>BackItUp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 утилита для </a:t>
            </a:r>
            <a:r>
              <a:rPr lang="ru-RU" sz="8000" b="0" i="0" u="none" strike="noStrike" dirty="0">
                <a:solidFill>
                  <a:schemeClr val="tx1"/>
                </a:solidFill>
                <a:effectLst/>
                <a:latin typeface="+mj-lt"/>
                <a:hlinkClick r:id="rId9" tooltip="Резервное копирование"/>
              </a:rPr>
              <a:t>резервного копирования данных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10" tooltip="Nero CoverDesigner (страница отсутствует)"/>
              </a:rPr>
              <a:t>Nero</a:t>
            </a:r>
            <a:r>
              <a:rPr lang="ru-RU" sz="8000" b="1" i="0" u="none" strike="noStrike" dirty="0">
                <a:solidFill>
                  <a:schemeClr val="tx1"/>
                </a:solidFill>
                <a:effectLst/>
                <a:latin typeface="+mj-lt"/>
                <a:hlinkClick r:id="rId10" tooltip="Nero CoverDesigner (страница отсутствует)"/>
              </a:rPr>
              <a:t> </a:t>
            </a: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10" tooltip="Nero CoverDesigner (страница отсутствует)"/>
              </a:rPr>
              <a:t>CoverDesigner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 редактор обложек для CD и DVD и их прожиг на диски </a:t>
            </a:r>
            <a:r>
              <a:rPr lang="ru-RU" sz="8000" b="0" i="0" u="none" strike="noStrike" dirty="0" err="1">
                <a:solidFill>
                  <a:schemeClr val="tx1"/>
                </a:solidFill>
                <a:effectLst/>
                <a:latin typeface="+mj-lt"/>
                <a:hlinkClick r:id="rId11" tooltip="LightScribe"/>
              </a:rPr>
              <a:t>LightScribe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/ </a:t>
            </a:r>
            <a:r>
              <a:rPr lang="ru-RU" sz="8000" b="0" i="0" u="none" strike="noStrike" dirty="0" err="1">
                <a:solidFill>
                  <a:schemeClr val="tx1"/>
                </a:solidFill>
                <a:effectLst/>
                <a:latin typeface="+mj-lt"/>
                <a:hlinkClick r:id="rId12" tooltip="Label Flash"/>
              </a:rPr>
              <a:t>Label</a:t>
            </a:r>
            <a:r>
              <a:rPr lang="ru-RU" sz="8000" b="0" i="0" u="none" strike="noStrike" dirty="0">
                <a:solidFill>
                  <a:schemeClr val="tx1"/>
                </a:solidFill>
                <a:effectLst/>
                <a:latin typeface="+mj-lt"/>
                <a:hlinkClick r:id="rId12" tooltip="Label Flash"/>
              </a:rPr>
              <a:t> </a:t>
            </a:r>
            <a:r>
              <a:rPr lang="ru-RU" sz="8000" b="0" i="0" u="none" strike="noStrike" dirty="0" err="1">
                <a:solidFill>
                  <a:schemeClr val="tx1"/>
                </a:solidFill>
                <a:effectLst/>
                <a:latin typeface="+mj-lt"/>
                <a:hlinkClick r:id="rId12" tooltip="Label Flash"/>
              </a:rPr>
              <a:t>Flash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13" tooltip="Nero WaveEditor"/>
              </a:rPr>
              <a:t>Nero</a:t>
            </a:r>
            <a:r>
              <a:rPr lang="ru-RU" sz="8000" b="1" i="0" u="none" strike="noStrike" dirty="0">
                <a:solidFill>
                  <a:schemeClr val="tx1"/>
                </a:solidFill>
                <a:effectLst/>
                <a:latin typeface="+mj-lt"/>
                <a:hlinkClick r:id="rId13" tooltip="Nero WaveEditor"/>
              </a:rPr>
              <a:t> </a:t>
            </a:r>
            <a:r>
              <a:rPr lang="ru-RU" sz="80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13" tooltip="Nero WaveEditor"/>
              </a:rPr>
              <a:t>WaveEditor</a:t>
            </a:r>
            <a:r>
              <a:rPr lang="ru-RU" sz="8000" b="0" i="0" dirty="0">
                <a:solidFill>
                  <a:schemeClr val="tx1"/>
                </a:solidFill>
                <a:effectLst/>
                <a:latin typeface="+mj-lt"/>
              </a:rPr>
              <a:t> — редактор звуковых файлов.</a:t>
            </a:r>
            <a:endParaRPr lang="ru-RU" sz="8000" b="0" i="0" dirty="0">
              <a:solidFill>
                <a:schemeClr val="tx1"/>
              </a:solidFill>
              <a:effectLst/>
              <a:latin typeface="+mj-lt"/>
            </a:endParaRPr>
          </a:p>
          <a:p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+mn-lt"/>
              </a:rPr>
              <a:t>Состав пакета</a:t>
            </a:r>
            <a:br>
              <a:rPr lang="ru-RU" b="0" i="0" dirty="0">
                <a:solidFill>
                  <a:srgbClr val="000000"/>
                </a:solidFill>
                <a:effectLst/>
                <a:latin typeface="Linux Libertine"/>
              </a:rPr>
            </a:b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AutoShape 6" descr="Окно прикладной программы FrontPage"/>
          <p:cNvSpPr>
            <a:spLocks noChangeAspect="1" noChangeArrowheads="1"/>
          </p:cNvSpPr>
          <p:nvPr/>
        </p:nvSpPr>
        <p:spPr bwMode="auto">
          <a:xfrm>
            <a:off x="4419600" y="3276600"/>
            <a:ext cx="656456" cy="65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3" tooltip="Nero SoundTrax (страница отсутствует)"/>
              </a:rPr>
              <a:t>Nero</a:t>
            </a:r>
            <a:r>
              <a:rPr lang="ru-RU" sz="2200" b="1" i="0" u="none" strike="noStrike" dirty="0">
                <a:solidFill>
                  <a:schemeClr val="tx1"/>
                </a:solidFill>
                <a:effectLst/>
                <a:latin typeface="+mj-lt"/>
                <a:hlinkClick r:id="rId3" tooltip="Nero SoundTrax (страница отсутствует)"/>
              </a:rPr>
              <a:t> </a:t>
            </a: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3" tooltip="Nero SoundTrax (страница отсутствует)"/>
              </a:rPr>
              <a:t>SoundTrax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 — программа для создания собственных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latin typeface="+mj-lt"/>
                <a:hlinkClick r:id="rId4" tooltip="CD-Audio"/>
              </a:rPr>
              <a:t>аудиодисков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.</a:t>
            </a:r>
            <a:endParaRPr lang="ru-RU" sz="22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5" tooltip="Nero ImageDrive (страница отсутствует)"/>
              </a:rPr>
              <a:t>Nero</a:t>
            </a:r>
            <a:r>
              <a:rPr lang="ru-RU" sz="2200" b="1" i="0" u="none" strike="noStrike" dirty="0">
                <a:solidFill>
                  <a:schemeClr val="tx1"/>
                </a:solidFill>
                <a:effectLst/>
                <a:latin typeface="+mj-lt"/>
                <a:hlinkClick r:id="rId5" tooltip="Nero ImageDrive (страница отсутствует)"/>
              </a:rPr>
              <a:t> </a:t>
            </a: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5" tooltip="Nero ImageDrive (страница отсутствует)"/>
              </a:rPr>
              <a:t>ImageDrive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 — приложение для работы с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latin typeface="+mj-lt"/>
                <a:hlinkClick r:id="rId6" tooltip="Виртуальный диск"/>
              </a:rPr>
              <a:t>виртуальными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 компакт-дисками. Отсутствует в версии 9 и выше. Разработка приложения прекращена.</a:t>
            </a:r>
            <a:endParaRPr lang="ru-RU" sz="22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7" tooltip="Nero Video (страница отсутствует)"/>
              </a:rPr>
              <a:t>Nero</a:t>
            </a:r>
            <a:r>
              <a:rPr lang="ru-RU" sz="2200" b="1" i="0" u="none" strike="noStrike" dirty="0">
                <a:solidFill>
                  <a:schemeClr val="tx1"/>
                </a:solidFill>
                <a:effectLst/>
                <a:latin typeface="+mj-lt"/>
                <a:hlinkClick r:id="rId7" tooltip="Nero Video (страница отсутствует)"/>
              </a:rPr>
              <a:t> </a:t>
            </a:r>
            <a:r>
              <a:rPr lang="ru-RU" sz="2200" b="1" i="0" u="none" strike="noStrike" dirty="0" err="1">
                <a:solidFill>
                  <a:schemeClr val="tx1"/>
                </a:solidFill>
                <a:effectLst/>
                <a:latin typeface="+mj-lt"/>
                <a:hlinkClick r:id="rId7" tooltip="Nero Video (страница отсутствует)"/>
              </a:rPr>
              <a:t>Video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 (ранее </a:t>
            </a:r>
            <a:r>
              <a:rPr lang="ru-RU" sz="2200" b="1" i="0" dirty="0" err="1">
                <a:solidFill>
                  <a:schemeClr val="tx1"/>
                </a:solidFill>
                <a:effectLst/>
                <a:latin typeface="+mj-lt"/>
              </a:rPr>
              <a:t>Nero</a:t>
            </a:r>
            <a:r>
              <a:rPr lang="ru-RU" sz="2200" b="1" i="0" dirty="0"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lang="ru-RU" sz="2200" b="1" i="0" dirty="0" err="1">
                <a:solidFill>
                  <a:schemeClr val="tx1"/>
                </a:solidFill>
                <a:effectLst/>
                <a:latin typeface="+mj-lt"/>
              </a:rPr>
              <a:t>Vision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) — программа для записи видеодисков CD/DVD и </a:t>
            </a:r>
            <a:r>
              <a:rPr lang="ru-RU" sz="2200" b="0" i="0" u="none" strike="noStrike" dirty="0" err="1">
                <a:solidFill>
                  <a:schemeClr val="tx1"/>
                </a:solidFill>
                <a:effectLst/>
                <a:latin typeface="+mj-lt"/>
                <a:hlinkClick r:id="rId8" tooltip="Захват видео"/>
              </a:rPr>
              <a:t>видеозахвата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. Начиная с 5-й версии (</a:t>
            </a:r>
            <a:r>
              <a:rPr lang="ru-RU" sz="2200" b="0" i="0" dirty="0" err="1">
                <a:solidFill>
                  <a:schemeClr val="tx1"/>
                </a:solidFill>
                <a:effectLst/>
                <a:latin typeface="+mj-lt"/>
              </a:rPr>
              <a:t>Nero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 8) может записывать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latin typeface="+mj-lt"/>
                <a:hlinkClick r:id="rId9" tooltip="HDTV"/>
              </a:rPr>
              <a:t>HDTV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 на </a:t>
            </a:r>
            <a:r>
              <a:rPr lang="ru-RU" sz="2200" b="0" i="0" u="none" strike="noStrike" dirty="0">
                <a:solidFill>
                  <a:schemeClr val="tx1"/>
                </a:solidFill>
                <a:effectLst/>
                <a:latin typeface="+mj-lt"/>
                <a:hlinkClick r:id="rId10" tooltip="HD-DVD"/>
              </a:rPr>
              <a:t>HD-DVD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j-lt"/>
              </a:rPr>
              <a:t>/</a:t>
            </a:r>
            <a:r>
              <a:rPr lang="ru-RU" sz="2200" b="0" i="0" u="none" strike="noStrike" dirty="0" err="1">
                <a:solidFill>
                  <a:schemeClr val="tx1"/>
                </a:solidFill>
                <a:effectLst/>
                <a:latin typeface="+mj-lt"/>
                <a:hlinkClick r:id="rId11" tooltip="Blu-Ray"/>
              </a:rPr>
              <a:t>Blu-Ray</a:t>
            </a:r>
            <a:endParaRPr lang="ru-RU" sz="2200" b="0" i="0" dirty="0">
              <a:solidFill>
                <a:schemeClr val="tx1"/>
              </a:solidFill>
              <a:effectLst/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009" y="2108535"/>
            <a:ext cx="8055982" cy="409391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200" b="1" dirty="0" err="1">
                <a:solidFill>
                  <a:schemeClr val="tx1"/>
                </a:solidFill>
                <a:hlinkClick r:id="rId1" tooltip="Nero ShowTime (страница отсутствует)"/>
              </a:rPr>
              <a:t>Nero</a:t>
            </a:r>
            <a:r>
              <a:rPr lang="ru-RU" sz="2200" b="1" dirty="0">
                <a:solidFill>
                  <a:schemeClr val="tx1"/>
                </a:solidFill>
                <a:hlinkClick r:id="rId1" tooltip="Nero ShowTime (страница отсутствует)"/>
              </a:rPr>
              <a:t> </a:t>
            </a:r>
            <a:r>
              <a:rPr lang="ru-RU" sz="2200" b="1" dirty="0" err="1">
                <a:solidFill>
                  <a:schemeClr val="tx1"/>
                </a:solidFill>
                <a:hlinkClick r:id="rId1" tooltip="Nero ShowTime (страница отсутствует)"/>
              </a:rPr>
              <a:t>ShowTime</a:t>
            </a:r>
            <a:r>
              <a:rPr lang="ru-RU" sz="2200" dirty="0">
                <a:solidFill>
                  <a:schemeClr val="tx1"/>
                </a:solidFill>
              </a:rPr>
              <a:t> — аудио- и видеопроигрыватель.</a:t>
            </a:r>
            <a:endParaRPr lang="ru-RU" sz="22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err="1">
                <a:solidFill>
                  <a:schemeClr val="tx1"/>
                </a:solidFill>
                <a:hlinkClick r:id="rId2" tooltip="Nero Recode (страница отсутствует)"/>
              </a:rPr>
              <a:t>Nero</a:t>
            </a:r>
            <a:r>
              <a:rPr lang="ru-RU" sz="2200" b="1" dirty="0">
                <a:solidFill>
                  <a:schemeClr val="tx1"/>
                </a:solidFill>
                <a:hlinkClick r:id="rId2" tooltip="Nero Recode (страница отсутствует)"/>
              </a:rPr>
              <a:t> </a:t>
            </a:r>
            <a:r>
              <a:rPr lang="ru-RU" sz="2200" b="1" dirty="0" err="1">
                <a:solidFill>
                  <a:schemeClr val="tx1"/>
                </a:solidFill>
                <a:hlinkClick r:id="rId2" tooltip="Nero Recode (страница отсутствует)"/>
              </a:rPr>
              <a:t>Recode</a:t>
            </a:r>
            <a:r>
              <a:rPr lang="ru-RU" sz="2200" dirty="0">
                <a:solidFill>
                  <a:schemeClr val="tx1"/>
                </a:solidFill>
              </a:rPr>
              <a:t> — эта программа позволяет записывать не защищенные авторскими правами DVD-фильмы на DVD-диск или жесткий диск без потери качества. Фильмы на DVD-дисках можно записать, включая </a:t>
            </a:r>
            <a:r>
              <a:rPr lang="ru-RU" sz="2200" dirty="0" err="1">
                <a:solidFill>
                  <a:schemeClr val="tx1"/>
                </a:solidFill>
              </a:rPr>
              <a:t>оригин</a:t>
            </a:r>
            <a:r>
              <a:rPr lang="ru-RU" sz="2200" dirty="0">
                <a:solidFill>
                  <a:schemeClr val="tx1"/>
                </a:solidFill>
              </a:rPr>
              <a:t>. меню; можно записать основной фильм или преобразовать DVD-фильмы в </a:t>
            </a:r>
            <a:r>
              <a:rPr lang="ru-RU" sz="2200" dirty="0" err="1">
                <a:solidFill>
                  <a:schemeClr val="tx1"/>
                </a:solidFill>
              </a:rPr>
              <a:t>Nero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Digital</a:t>
            </a:r>
            <a:r>
              <a:rPr lang="ru-RU" sz="2200" dirty="0">
                <a:solidFill>
                  <a:schemeClr val="tx1"/>
                </a:solidFill>
              </a:rPr>
              <a:t>.</a:t>
            </a:r>
            <a:endParaRPr lang="ru-RU" sz="22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err="1">
                <a:solidFill>
                  <a:schemeClr val="tx1"/>
                </a:solidFill>
                <a:hlinkClick r:id="rId3" tooltip="Nero PhotoSnap (страница отсутствует)"/>
              </a:rPr>
              <a:t>Nero</a:t>
            </a:r>
            <a:r>
              <a:rPr lang="ru-RU" sz="2200" b="1" dirty="0">
                <a:solidFill>
                  <a:schemeClr val="tx1"/>
                </a:solidFill>
                <a:hlinkClick r:id="rId3" tooltip="Nero PhotoSnap (страница отсутствует)"/>
              </a:rPr>
              <a:t> </a:t>
            </a:r>
            <a:r>
              <a:rPr lang="ru-RU" sz="2200" b="1" dirty="0" err="1">
                <a:solidFill>
                  <a:schemeClr val="tx1"/>
                </a:solidFill>
                <a:hlinkClick r:id="rId3" tooltip="Nero PhotoSnap (страница отсутствует)"/>
              </a:rPr>
              <a:t>PhotoSnap</a:t>
            </a:r>
            <a:r>
              <a:rPr lang="ru-RU" sz="2200" dirty="0">
                <a:solidFill>
                  <a:schemeClr val="tx1"/>
                </a:solidFill>
              </a:rPr>
              <a:t> — эта программа позволяет редактировать избранные фотографии. Для улучшения их качества можно воспользоваться широким диапазоном параметров.</a:t>
            </a:r>
            <a:endParaRPr lang="ru-RU" sz="22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err="1">
                <a:solidFill>
                  <a:schemeClr val="tx1"/>
                </a:solidFill>
                <a:hlinkClick r:id="rId4" tooltip="Nero Home (страница отсутствует)"/>
              </a:rPr>
              <a:t>Nero</a:t>
            </a:r>
            <a:r>
              <a:rPr lang="ru-RU" sz="2200" b="1" dirty="0">
                <a:solidFill>
                  <a:schemeClr val="tx1"/>
                </a:solidFill>
                <a:hlinkClick r:id="rId4" tooltip="Nero Home (страница отсутствует)"/>
              </a:rPr>
              <a:t> </a:t>
            </a:r>
            <a:r>
              <a:rPr lang="ru-RU" sz="2200" b="1" dirty="0" err="1">
                <a:solidFill>
                  <a:schemeClr val="tx1"/>
                </a:solidFill>
                <a:hlinkClick r:id="rId4" tooltip="Nero Home (страница отсутствует)"/>
              </a:rPr>
              <a:t>Home</a:t>
            </a:r>
            <a:r>
              <a:rPr lang="ru-RU" sz="2200" dirty="0">
                <a:solidFill>
                  <a:schemeClr val="tx1"/>
                </a:solidFill>
              </a:rPr>
              <a:t> — это ваше центральное приложение для доступа ко всем </a:t>
            </a:r>
            <a:r>
              <a:rPr lang="ru-RU" sz="2200" dirty="0" err="1">
                <a:solidFill>
                  <a:schemeClr val="tx1"/>
                </a:solidFill>
              </a:rPr>
              <a:t>медиафайлам</a:t>
            </a:r>
            <a:r>
              <a:rPr lang="ru-RU" sz="2200" dirty="0">
                <a:solidFill>
                  <a:schemeClr val="tx1"/>
                </a:solidFill>
              </a:rPr>
              <a:t> для просмотра и управления ими на телевизоре или ПК. Оно интегрирует запись ТВ, врем-перенос, воспроизведение DVD-видео и аудио и воспроизведение фото в легком в использовании интерфейсе.</a:t>
            </a:r>
            <a:endParaRPr lang="ru-RU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5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6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104" y="2462162"/>
            <a:ext cx="7314296" cy="341511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err="1">
                <a:solidFill>
                  <a:schemeClr val="tx1"/>
                </a:solidFill>
              </a:rPr>
              <a:t>Nero</a:t>
            </a:r>
            <a:r>
              <a:rPr lang="ru-RU" sz="2000" dirty="0">
                <a:solidFill>
                  <a:schemeClr val="tx1"/>
                </a:solidFill>
              </a:rPr>
              <a:t> поставляется во множестве разных вариантов. Самые частые поставки осуществляются в виде OEM-пакетов, которые, обычно, прилагают к большинству </a:t>
            </a:r>
            <a:r>
              <a:rPr lang="ru-RU" sz="2000" dirty="0">
                <a:solidFill>
                  <a:schemeClr val="tx1"/>
                </a:solidFill>
                <a:hlinkClick r:id="rId1" tooltip="Оптический диск"/>
              </a:rPr>
              <a:t>CD- и DVD-рекордеров</a:t>
            </a:r>
            <a:r>
              <a:rPr lang="ru-RU" sz="2000" dirty="0">
                <a:solidFill>
                  <a:schemeClr val="tx1"/>
                </a:solidFill>
              </a:rPr>
              <a:t>. Также </a:t>
            </a:r>
            <a:r>
              <a:rPr lang="ru-RU" sz="2000" dirty="0" err="1">
                <a:solidFill>
                  <a:schemeClr val="tx1"/>
                </a:solidFill>
              </a:rPr>
              <a:t>Nero</a:t>
            </a:r>
            <a:r>
              <a:rPr lang="ru-RU" sz="2000" dirty="0">
                <a:solidFill>
                  <a:schemeClr val="tx1"/>
                </a:solidFill>
              </a:rPr>
              <a:t> продаётся в полном варианте, называемом </a:t>
            </a:r>
            <a:r>
              <a:rPr lang="ru-RU" sz="2000" i="1" dirty="0" err="1">
                <a:solidFill>
                  <a:schemeClr val="tx1"/>
                </a:solidFill>
              </a:rPr>
              <a:t>Premium</a:t>
            </a:r>
            <a:r>
              <a:rPr lang="ru-RU" sz="2000" dirty="0">
                <a:solidFill>
                  <a:schemeClr val="tx1"/>
                </a:solidFill>
              </a:rPr>
              <a:t> для европейских продавцов и </a:t>
            </a:r>
            <a:r>
              <a:rPr lang="ru-RU" sz="2000" i="1" dirty="0" err="1">
                <a:solidFill>
                  <a:schemeClr val="tx1"/>
                </a:solidFill>
              </a:rPr>
              <a:t>Ultra</a:t>
            </a:r>
            <a:r>
              <a:rPr lang="ru-RU" sz="2000" i="1" dirty="0">
                <a:solidFill>
                  <a:schemeClr val="tx1"/>
                </a:solidFill>
              </a:rPr>
              <a:t> </a:t>
            </a:r>
            <a:r>
              <a:rPr lang="ru-RU" sz="2000" i="1" dirty="0" err="1">
                <a:solidFill>
                  <a:schemeClr val="tx1"/>
                </a:solidFill>
              </a:rPr>
              <a:t>Edition</a:t>
            </a:r>
            <a:r>
              <a:rPr lang="ru-RU" sz="2000" dirty="0">
                <a:solidFill>
                  <a:schemeClr val="tx1"/>
                </a:solidFill>
              </a:rPr>
              <a:t> для американских. По непонятным причинам для Северной Америки в полный пакет </a:t>
            </a:r>
            <a:r>
              <a:rPr lang="ru-RU" sz="2000" dirty="0" err="1">
                <a:solidFill>
                  <a:schemeClr val="tx1"/>
                </a:solidFill>
              </a:rPr>
              <a:t>Nero</a:t>
            </a:r>
            <a:r>
              <a:rPr lang="ru-RU" sz="2000" dirty="0">
                <a:solidFill>
                  <a:schemeClr val="tx1"/>
                </a:solidFill>
              </a:rPr>
              <a:t> 7 (</a:t>
            </a:r>
            <a:r>
              <a:rPr lang="ru-RU" sz="2000" dirty="0" err="1">
                <a:solidFill>
                  <a:schemeClr val="tx1"/>
                </a:solidFill>
              </a:rPr>
              <a:t>Ultra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Edition</a:t>
            </a:r>
            <a:r>
              <a:rPr lang="ru-RU" sz="2000" dirty="0">
                <a:solidFill>
                  <a:schemeClr val="tx1"/>
                </a:solidFill>
              </a:rPr>
              <a:t>) не были включены две технологии: </a:t>
            </a:r>
            <a:r>
              <a:rPr lang="ru-RU" sz="2000" dirty="0" err="1">
                <a:solidFill>
                  <a:schemeClr val="tx1"/>
                </a:solidFill>
                <a:hlinkClick r:id="rId2" tooltip="LabelFlash"/>
              </a:rPr>
              <a:t>LabelFlash</a:t>
            </a:r>
            <a:r>
              <a:rPr lang="ru-RU" sz="2000" dirty="0">
                <a:solidFill>
                  <a:schemeClr val="tx1"/>
                </a:solidFill>
              </a:rPr>
              <a:t> и </a:t>
            </a:r>
            <a:r>
              <a:rPr lang="ru-RU" sz="2000" dirty="0">
                <a:solidFill>
                  <a:schemeClr val="tx1"/>
                </a:solidFill>
                <a:hlinkClick r:id="rId3" tooltip="DiscT@2"/>
              </a:rPr>
              <a:t>DiscT@2</a:t>
            </a:r>
            <a:r>
              <a:rPr lang="ru-RU" sz="2000" dirty="0">
                <a:solidFill>
                  <a:schemeClr val="tx1"/>
                </a:solidFill>
              </a:rPr>
              <a:t>. В Европейской же версии </a:t>
            </a:r>
            <a:r>
              <a:rPr lang="ru-RU" sz="2000" dirty="0" err="1">
                <a:solidFill>
                  <a:schemeClr val="tx1"/>
                </a:solidFill>
              </a:rPr>
              <a:t>Nero</a:t>
            </a:r>
            <a:r>
              <a:rPr lang="ru-RU" sz="2000" dirty="0">
                <a:solidFill>
                  <a:schemeClr val="tx1"/>
                </a:solidFill>
              </a:rPr>
              <a:t> 7 </a:t>
            </a:r>
            <a:r>
              <a:rPr lang="ru-RU" sz="2000" dirty="0" err="1">
                <a:solidFill>
                  <a:schemeClr val="tx1"/>
                </a:solidFill>
              </a:rPr>
              <a:t>Premium</a:t>
            </a:r>
            <a:r>
              <a:rPr lang="ru-RU" sz="2000" dirty="0">
                <a:solidFill>
                  <a:schemeClr val="tx1"/>
                </a:solidFill>
              </a:rPr>
              <a:t> обе они присутствуют в полном объёме. В остальных функциях они полностью идентичны.</a:t>
            </a:r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4" action="ppaction://hlinksldjump"/>
          </p:cNvPr>
          <p:cNvSpPr/>
          <p:nvPr/>
        </p:nvSpPr>
        <p:spPr>
          <a:xfrm>
            <a:off x="192335" y="6165304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5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14149" y="1159222"/>
            <a:ext cx="4593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b="0" i="0" dirty="0">
                <a:effectLst/>
              </a:rPr>
              <a:t>Варианты поставки</a:t>
            </a:r>
            <a:endParaRPr lang="ru-RU" sz="3200" b="0" i="0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534806"/>
            <a:ext cx="7128792" cy="309634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Начиная с 10-й версии пакета, некоторые компоненты пакета можно покупать отдельно. Варианты сборок: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Nero Multimedia Suite 10</a:t>
            </a:r>
            <a:r>
              <a:rPr lang="en-US" sz="2000" dirty="0">
                <a:solidFill>
                  <a:schemeClr val="tx1"/>
                </a:solidFill>
              </a:rPr>
              <a:t> — </a:t>
            </a:r>
            <a:r>
              <a:rPr lang="ru-RU" sz="2000" dirty="0">
                <a:solidFill>
                  <a:schemeClr val="tx1"/>
                </a:solidFill>
              </a:rPr>
              <a:t>самый полный пакет, содержащий все компоненты </a:t>
            </a:r>
            <a:r>
              <a:rPr lang="en-US" sz="2000" dirty="0">
                <a:solidFill>
                  <a:schemeClr val="tx1"/>
                </a:solidFill>
              </a:rPr>
              <a:t>Nero;</a:t>
            </a:r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Nero Vision </a:t>
            </a:r>
            <a:r>
              <a:rPr lang="en-US" sz="2000" b="1" dirty="0" err="1">
                <a:solidFill>
                  <a:schemeClr val="tx1"/>
                </a:solidFill>
              </a:rPr>
              <a:t>Xtra</a:t>
            </a:r>
            <a:r>
              <a:rPr lang="en-US" sz="2000" dirty="0">
                <a:solidFill>
                  <a:schemeClr val="tx1"/>
                </a:solidFill>
              </a:rPr>
              <a:t> — </a:t>
            </a:r>
            <a:r>
              <a:rPr lang="ru-RU" sz="2000" dirty="0">
                <a:solidFill>
                  <a:schemeClr val="tx1"/>
                </a:solidFill>
              </a:rPr>
              <a:t>содержит только программы: </a:t>
            </a:r>
            <a:r>
              <a:rPr lang="en-US" sz="2000" i="1" dirty="0">
                <a:solidFill>
                  <a:schemeClr val="tx1"/>
                </a:solidFill>
              </a:rPr>
              <a:t>Nero Vision </a:t>
            </a:r>
            <a:r>
              <a:rPr lang="en-US" sz="2000" i="1" dirty="0" err="1">
                <a:solidFill>
                  <a:schemeClr val="tx1"/>
                </a:solidFill>
              </a:rPr>
              <a:t>Xtra</a:t>
            </a:r>
            <a:r>
              <a:rPr lang="en-US" sz="2000" dirty="0">
                <a:solidFill>
                  <a:schemeClr val="tx1"/>
                </a:solidFill>
              </a:rPr>
              <a:t>, </a:t>
            </a:r>
            <a:r>
              <a:rPr lang="en-US" sz="2000" i="1" dirty="0">
                <a:solidFill>
                  <a:schemeClr val="tx1"/>
                </a:solidFill>
              </a:rPr>
              <a:t>Nero </a:t>
            </a:r>
            <a:r>
              <a:rPr lang="en-US" sz="2000" i="1" dirty="0" err="1">
                <a:solidFill>
                  <a:schemeClr val="tx1"/>
                </a:solidFill>
              </a:rPr>
              <a:t>MediaHub</a:t>
            </a:r>
            <a:r>
              <a:rPr lang="en-US" sz="2000" dirty="0">
                <a:solidFill>
                  <a:schemeClr val="tx1"/>
                </a:solidFill>
              </a:rPr>
              <a:t> </a:t>
            </a:r>
            <a:r>
              <a:rPr lang="ru-RU" sz="2000" dirty="0">
                <a:solidFill>
                  <a:schemeClr val="tx1"/>
                </a:solidFill>
              </a:rPr>
              <a:t>и </a:t>
            </a:r>
            <a:r>
              <a:rPr lang="en-US" sz="2000" i="1" dirty="0">
                <a:solidFill>
                  <a:schemeClr val="tx1"/>
                </a:solidFill>
              </a:rPr>
              <a:t>Nero Control Center</a:t>
            </a:r>
            <a:r>
              <a:rPr lang="en-US" sz="2000" dirty="0">
                <a:solidFill>
                  <a:schemeClr val="tx1"/>
                </a:solidFill>
              </a:rPr>
              <a:t>;</a:t>
            </a:r>
            <a:endParaRPr lang="en-US" sz="2000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chemeClr val="tx1"/>
                </a:solidFill>
              </a:rPr>
              <a:t>Nero Burning ROM</a:t>
            </a:r>
            <a:r>
              <a:rPr lang="en-US" sz="2000" dirty="0">
                <a:solidFill>
                  <a:schemeClr val="tx1"/>
                </a:solidFill>
              </a:rPr>
              <a:t> — </a:t>
            </a:r>
            <a:r>
              <a:rPr lang="ru-RU" sz="2000" dirty="0">
                <a:solidFill>
                  <a:schemeClr val="tx1"/>
                </a:solidFill>
              </a:rPr>
              <a:t>содержит только программы: </a:t>
            </a:r>
            <a:r>
              <a:rPr lang="en-US" sz="2000" i="1" dirty="0">
                <a:solidFill>
                  <a:schemeClr val="tx1"/>
                </a:solidFill>
              </a:rPr>
              <a:t>Nero </a:t>
            </a:r>
            <a:r>
              <a:rPr lang="en-US" sz="2000" i="1" dirty="0" err="1">
                <a:solidFill>
                  <a:schemeClr val="tx1"/>
                </a:solidFill>
              </a:rPr>
              <a:t>BackItUp</a:t>
            </a:r>
            <a:r>
              <a:rPr lang="en-US" sz="2000" dirty="0">
                <a:solidFill>
                  <a:schemeClr val="tx1"/>
                </a:solidFill>
              </a:rPr>
              <a:t> </a:t>
            </a:r>
            <a:r>
              <a:rPr lang="ru-RU" sz="2000" dirty="0">
                <a:solidFill>
                  <a:schemeClr val="tx1"/>
                </a:solidFill>
              </a:rPr>
              <a:t>и </a:t>
            </a:r>
            <a:r>
              <a:rPr lang="en-US" sz="2000" i="1" dirty="0">
                <a:solidFill>
                  <a:schemeClr val="tx1"/>
                </a:solidFill>
              </a:rPr>
              <a:t>Nero Express</a:t>
            </a:r>
            <a:r>
              <a:rPr lang="en-US" sz="2000" dirty="0">
                <a:solidFill>
                  <a:schemeClr val="tx1"/>
                </a:solidFill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37492" y="1196752"/>
            <a:ext cx="74168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0" dirty="0">
                <a:solidFill>
                  <a:srgbClr val="222222"/>
                </a:solidFill>
                <a:effectLst/>
              </a:rPr>
              <a:t>Варианты поставки 10-й версии пакета</a:t>
            </a:r>
            <a:endParaRPr lang="ru-RU" sz="32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664781"/>
            <a:ext cx="7416824" cy="3528392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err="1">
                <a:solidFill>
                  <a:schemeClr val="tx1"/>
                </a:solidFill>
              </a:rPr>
              <a:t>Nero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DriveSpeed</a:t>
            </a:r>
            <a:r>
              <a:rPr lang="ru-RU" sz="2000" dirty="0">
                <a:solidFill>
                  <a:schemeClr val="tx1"/>
                </a:solidFill>
              </a:rPr>
              <a:t> — утилита для регулирования скорости вращения CD или DVD привода. Отсутствует в версии 10 и выше. Разработка приложения прекращена.</a:t>
            </a:r>
            <a:endParaRPr lang="ru-RU" sz="2000" dirty="0">
              <a:solidFill>
                <a:schemeClr val="tx1"/>
              </a:solidFill>
            </a:endParaRPr>
          </a:p>
          <a:p>
            <a:pPr algn="just"/>
            <a:r>
              <a:rPr lang="ru-RU" sz="2000" b="1" dirty="0" err="1">
                <a:solidFill>
                  <a:schemeClr val="tx1"/>
                </a:solidFill>
              </a:rPr>
              <a:t>Nero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err="1">
                <a:solidFill>
                  <a:schemeClr val="tx1"/>
                </a:solidFill>
              </a:rPr>
              <a:t>InfoTool</a:t>
            </a:r>
            <a:r>
              <a:rPr lang="ru-RU" sz="2000" dirty="0">
                <a:solidFill>
                  <a:schemeClr val="tx1"/>
                </a:solidFill>
              </a:rPr>
              <a:t> — приложение для выдачи подробной информации о возможностях CD- или DVD-привода, также выдает информацию о системе.</a:t>
            </a:r>
            <a:endParaRPr lang="ru-RU" sz="2000" dirty="0">
              <a:solidFill>
                <a:schemeClr val="tx1"/>
              </a:solidFill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07704" y="743982"/>
            <a:ext cx="56886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0" i="0" dirty="0" err="1">
                <a:effectLst/>
              </a:rPr>
              <a:t>Nero</a:t>
            </a:r>
            <a:r>
              <a:rPr lang="ru-RU" sz="3200" b="0" i="0" dirty="0">
                <a:effectLst/>
              </a:rPr>
              <a:t> CD-DVD </a:t>
            </a:r>
            <a:r>
              <a:rPr lang="ru-RU" sz="3200" b="0" i="0" dirty="0" err="1">
                <a:effectLst/>
              </a:rPr>
              <a:t>Speed</a:t>
            </a:r>
            <a:r>
              <a:rPr lang="ru-RU" sz="3200" b="0" i="0" dirty="0">
                <a:effectLst/>
              </a:rPr>
              <a:t> — тестирование CD- или DVD-привода.</a:t>
            </a:r>
            <a:endParaRPr lang="ru-RU" sz="3200" b="0" i="0" dirty="0"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TM02900743[[fn=Натуральные материалы]]</Template>
  <TotalTime>0</TotalTime>
  <Words>5396</Words>
  <Application>WPS Presentation</Application>
  <PresentationFormat>Экран (4:3)</PresentationFormat>
  <Paragraphs>388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SimSun</vt:lpstr>
      <vt:lpstr>Wingdings</vt:lpstr>
      <vt:lpstr>Arial</vt:lpstr>
      <vt:lpstr>Calibri</vt:lpstr>
      <vt:lpstr>Linux Libertine</vt:lpstr>
      <vt:lpstr>Segoe Print</vt:lpstr>
      <vt:lpstr>Garamond</vt:lpstr>
      <vt:lpstr>Microsoft YaHei</vt:lpstr>
      <vt:lpstr>Arial Unicode MS</vt:lpstr>
      <vt:lpstr>Натуральные материалы</vt:lpstr>
      <vt:lpstr>PowerPoint 演示文稿</vt:lpstr>
      <vt:lpstr>PowerPoint 演示文稿</vt:lpstr>
      <vt:lpstr>PowerPoint 演示文稿</vt:lpstr>
      <vt:lpstr>Состав пакета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Dvorec</cp:lastModifiedBy>
  <cp:revision>2</cp:revision>
  <dcterms:created xsi:type="dcterms:W3CDTF">2017-04-05T07:07:00Z</dcterms:created>
  <dcterms:modified xsi:type="dcterms:W3CDTF">2023-02-15T10:43:10Z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6471CED5CD834DCD8E31767CE957259A</vt:lpwstr>
  </property>
  <property fmtid="{D5CDD505-2E9C-101B-9397-08002B2CF9AE}" pid="3" name="KSOProductBuildVer">
    <vt:lpwstr>1049-11.2.0.11440</vt:lpwstr>
  </property>
</Properties>
</file>