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39" r:id="rId2"/>
    <p:sldId id="310" r:id="rId3"/>
    <p:sldId id="356" r:id="rId4"/>
    <p:sldId id="401" r:id="rId5"/>
    <p:sldId id="344" r:id="rId6"/>
    <p:sldId id="345" r:id="rId7"/>
    <p:sldId id="346" r:id="rId8"/>
    <p:sldId id="347" r:id="rId9"/>
    <p:sldId id="348" r:id="rId10"/>
    <p:sldId id="349" r:id="rId11"/>
    <p:sldId id="350" r:id="rId12"/>
    <p:sldId id="355" r:id="rId13"/>
    <p:sldId id="341" r:id="rId14"/>
    <p:sldId id="357" r:id="rId15"/>
    <p:sldId id="396" r:id="rId16"/>
    <p:sldId id="397" r:id="rId17"/>
    <p:sldId id="393" r:id="rId18"/>
    <p:sldId id="386" r:id="rId19"/>
    <p:sldId id="405" r:id="rId20"/>
    <p:sldId id="389" r:id="rId21"/>
    <p:sldId id="392" r:id="rId22"/>
    <p:sldId id="360" r:id="rId23"/>
    <p:sldId id="398" r:id="rId24"/>
    <p:sldId id="399" r:id="rId25"/>
    <p:sldId id="400" r:id="rId26"/>
    <p:sldId id="403" r:id="rId27"/>
    <p:sldId id="404" r:id="rId28"/>
    <p:sldId id="381" r:id="rId29"/>
    <p:sldId id="402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56" autoAdjust="0"/>
    <p:restoredTop sz="85765" autoAdjust="0"/>
  </p:normalViewPr>
  <p:slideViewPr>
    <p:cSldViewPr>
      <p:cViewPr varScale="1">
        <p:scale>
          <a:sx n="72" d="100"/>
          <a:sy n="72" d="100"/>
        </p:scale>
        <p:origin x="1862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Relationship Id="rId4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55CA07-9AFA-4D41-A484-5E9E5570B795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49CAA3-B63B-4722-925F-CCAA8D84BD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723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49CAA3-B63B-4722-925F-CCAA8D84BD04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759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fnkaa.ru/wp-content/uploads/2018/02/empty12.jpg"/>
          <p:cNvPicPr>
            <a:picLocks noChangeAspect="1" noChangeArrowheads="1"/>
          </p:cNvPicPr>
          <p:nvPr userDrawn="1"/>
        </p:nvPicPr>
        <p:blipFill>
          <a:blip r:embed="rId2" cstate="print"/>
          <a:srcRect l="8897" r="9513"/>
          <a:stretch>
            <a:fillRect/>
          </a:stretch>
        </p:blipFill>
        <p:spPr bwMode="auto">
          <a:xfrm>
            <a:off x="-147272" y="0"/>
            <a:ext cx="9291272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0" y="5805264"/>
            <a:ext cx="4788024" cy="93610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Каратанова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Марина Николаевна</a:t>
            </a:r>
          </a:p>
          <a:p>
            <a:pPr algn="ctr"/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МКОУ СОШ №256</a:t>
            </a:r>
            <a:r>
              <a:rPr lang="ru-RU" b="1" baseline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ГО ЗАТО г.Фокино</a:t>
            </a:r>
          </a:p>
          <a:p>
            <a:pPr algn="ctr"/>
            <a:r>
              <a:rPr lang="ru-RU" b="1" baseline="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Приморского края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4211960" y="188640"/>
            <a:ext cx="4788024" cy="936104"/>
          </a:xfrm>
          <a:prstGeom prst="rect">
            <a:avLst/>
          </a:prstGeom>
          <a:solidFill>
            <a:srgbClr val="FFCDCD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ОГЭ</a:t>
            </a:r>
            <a:r>
              <a:rPr lang="ru-RU" sz="6600" b="1" baseline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4211960" y="1268760"/>
            <a:ext cx="4788024" cy="93610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08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4211960" y="2348880"/>
            <a:ext cx="4788024" cy="9361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5080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Задания №1 - №5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0" name="Picture 2" descr="http://www.baskistan.com/blog/wp-content/uploads/2019/08/8227e25182f2a7d67579acc8d7f05144bd73a749.jpeg"/>
          <p:cNvPicPr>
            <a:picLocks noChangeAspect="1" noChangeArrowheads="1"/>
          </p:cNvPicPr>
          <p:nvPr userDrawn="1"/>
        </p:nvPicPr>
        <p:blipFill>
          <a:blip r:embed="rId2" cstate="print"/>
          <a:srcRect l="3563" t="556" r="21197" b="-102"/>
          <a:stretch>
            <a:fillRect/>
          </a:stretch>
        </p:blipFill>
        <p:spPr bwMode="auto">
          <a:xfrm>
            <a:off x="-1" y="0"/>
            <a:ext cx="9218045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179512" y="188640"/>
            <a:ext cx="8856984" cy="6480720"/>
          </a:xfrm>
          <a:prstGeom prst="rect">
            <a:avLst/>
          </a:prstGeom>
          <a:solidFill>
            <a:schemeClr val="bg1">
              <a:alpha val="73000"/>
            </a:schemeClr>
          </a:solidFill>
          <a:ln w="825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image2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1196752"/>
            <a:ext cx="8712968" cy="54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 userDrawn="1"/>
        </p:nvSpPr>
        <p:spPr>
          <a:xfrm>
            <a:off x="251520" y="260648"/>
            <a:ext cx="871296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6588224" y="4149080"/>
            <a:ext cx="2376264" cy="2448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0" name="Picture 2" descr="http://www.baskistan.com/blog/wp-content/uploads/2019/08/8227e25182f2a7d67579acc8d7f05144bd73a749.jpeg"/>
          <p:cNvPicPr>
            <a:picLocks noChangeAspect="1" noChangeArrowheads="1"/>
          </p:cNvPicPr>
          <p:nvPr userDrawn="1"/>
        </p:nvPicPr>
        <p:blipFill>
          <a:blip r:embed="rId2" cstate="print"/>
          <a:srcRect l="3563" t="556" r="21197" b="-102"/>
          <a:stretch>
            <a:fillRect/>
          </a:stretch>
        </p:blipFill>
        <p:spPr bwMode="auto">
          <a:xfrm>
            <a:off x="-1" y="0"/>
            <a:ext cx="9218045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179512" y="188640"/>
            <a:ext cx="8856984" cy="6480720"/>
          </a:xfrm>
          <a:prstGeom prst="rect">
            <a:avLst/>
          </a:prstGeom>
          <a:solidFill>
            <a:schemeClr val="bg1">
              <a:alpha val="73000"/>
            </a:schemeClr>
          </a:solidFill>
          <a:ln w="825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0" name="Picture 2" descr="http://www.baskistan.com/blog/wp-content/uploads/2019/08/8227e25182f2a7d67579acc8d7f05144bd73a749.jpeg"/>
          <p:cNvPicPr>
            <a:picLocks noChangeAspect="1" noChangeArrowheads="1"/>
          </p:cNvPicPr>
          <p:nvPr userDrawn="1"/>
        </p:nvPicPr>
        <p:blipFill>
          <a:blip r:embed="rId2" cstate="print"/>
          <a:srcRect l="3563" t="556" r="21197" b="-102"/>
          <a:stretch>
            <a:fillRect/>
          </a:stretch>
        </p:blipFill>
        <p:spPr bwMode="auto">
          <a:xfrm>
            <a:off x="-1" y="0"/>
            <a:ext cx="9218045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 userDrawn="1"/>
        </p:nvSpPr>
        <p:spPr>
          <a:xfrm>
            <a:off x="179512" y="188640"/>
            <a:ext cx="8856984" cy="6480720"/>
          </a:xfrm>
          <a:prstGeom prst="rect">
            <a:avLst/>
          </a:prstGeom>
          <a:solidFill>
            <a:schemeClr val="bg1">
              <a:alpha val="73000"/>
            </a:schemeClr>
          </a:solidFill>
          <a:ln w="825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image2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1196752"/>
            <a:ext cx="8712968" cy="54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6DE92-BC64-4360-9651-63D1410B8D21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6DE92-BC64-4360-9651-63D1410B8D21}" type="datetimeFigureOut">
              <a:rPr lang="ru-RU" smtClean="0"/>
              <a:pPr/>
              <a:t>10.02.2025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5AC7C-13CC-452A-A2D7-E6AFC20C079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0.emf"/><Relationship Id="rId4" Type="http://schemas.openxmlformats.org/officeDocument/2006/relationships/image" Target="../media/image7.emf"/><Relationship Id="rId9" Type="http://schemas.openxmlformats.org/officeDocument/2006/relationships/oleObject" Target="../embeddings/oleObject4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/>
              <a:t>Французский писатель 19 столетия </a:t>
            </a:r>
          </a:p>
          <a:p>
            <a:pPr marL="0" indent="0" algn="ctr">
              <a:buNone/>
            </a:pPr>
            <a:r>
              <a:rPr lang="ru-RU" b="1" dirty="0"/>
              <a:t> Анатоль Франс однажды заметил</a:t>
            </a:r>
            <a:r>
              <a:rPr lang="ru-RU" dirty="0"/>
              <a:t>: </a:t>
            </a:r>
            <a:br>
              <a:rPr lang="ru-RU" dirty="0"/>
            </a:br>
            <a:r>
              <a:rPr lang="ru-RU" b="1" i="1" dirty="0">
                <a:solidFill>
                  <a:srgbClr val="FF0000"/>
                </a:solidFill>
              </a:rPr>
              <a:t>«Учиться можно весело… Чтобы переваривать    знания, надо поглощать их с аппетитом».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Пусть эти слова послужат девизом сегодняшнего урока.</a:t>
            </a:r>
          </a:p>
        </p:txBody>
      </p:sp>
    </p:spTree>
    <p:extLst>
      <p:ext uri="{BB962C8B-B14F-4D97-AF65-F5344CB8AC3E}">
        <p14:creationId xmlns:p14="http://schemas.microsoft.com/office/powerpoint/2010/main" val="38803225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 idx="4294967295"/>
          </p:nvPr>
        </p:nvSpPr>
        <p:spPr>
          <a:xfrm>
            <a:off x="5100637" y="1125141"/>
            <a:ext cx="4043363" cy="857250"/>
          </a:xfrm>
          <a:solidFill>
            <a:schemeClr val="bg1"/>
          </a:solidFill>
        </p:spPr>
        <p:txBody>
          <a:bodyPr/>
          <a:lstStyle/>
          <a:p>
            <a:r>
              <a:rPr lang="ru-RU" sz="4800">
                <a:solidFill>
                  <a:srgbClr val="663300"/>
                </a:solidFill>
                <a:latin typeface="Arial" panose="020B0604020202020204" pitchFamily="34" charset="0"/>
              </a:rPr>
              <a:t>«Да – Нет»</a:t>
            </a:r>
          </a:p>
        </p:txBody>
      </p:sp>
      <p:sp>
        <p:nvSpPr>
          <p:cNvPr id="22531" name="Rectangle 3"/>
          <p:cNvSpPr>
            <a:spLocks noGrp="1"/>
          </p:cNvSpPr>
          <p:nvPr>
            <p:ph type="body" idx="4294967295"/>
          </p:nvPr>
        </p:nvSpPr>
        <p:spPr>
          <a:xfrm>
            <a:off x="2796778" y="2133601"/>
            <a:ext cx="6347222" cy="3394472"/>
          </a:xfrm>
          <a:solidFill>
            <a:schemeClr val="bg1"/>
          </a:solidFill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ru-RU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48132" name="Oval 4"/>
          <p:cNvSpPr>
            <a:spLocks noChangeArrowheads="1"/>
          </p:cNvSpPr>
          <p:nvPr/>
        </p:nvSpPr>
        <p:spPr bwMode="auto">
          <a:xfrm>
            <a:off x="349758" y="1756791"/>
            <a:ext cx="914400" cy="914400"/>
          </a:xfrm>
          <a:prstGeom prst="ellipse">
            <a:avLst/>
          </a:prstGeom>
          <a:solidFill>
            <a:srgbClr val="F2FA90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4000" b="1">
                <a:effectLst>
                  <a:outerShdw blurRad="38100" dist="38100" dir="2700000" algn="tl">
                    <a:srgbClr val="FFFFFF"/>
                  </a:outerShdw>
                </a:effectLst>
              </a:rPr>
              <a:t>7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339976" y="1947476"/>
            <a:ext cx="595363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0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Положительное число больше чем отрицательное.</a:t>
            </a:r>
          </a:p>
          <a:p>
            <a:pPr>
              <a:defRPr/>
            </a:pPr>
            <a:endParaRPr lang="ru-RU" altLang="ja-JP" sz="30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altLang="ja-JP" sz="30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ru-RU" sz="3000" dirty="0"/>
              <a:t>Даны числа: </a:t>
            </a:r>
            <a:r>
              <a:rPr lang="ru-RU" altLang="ja-JP" sz="30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-3,3 и -</a:t>
            </a:r>
            <a:r>
              <a:rPr lang="ru-RU" altLang="ja-JP" sz="3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3,8.</a:t>
            </a:r>
            <a:endParaRPr lang="ru-RU" altLang="ja-JP" sz="30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ru-RU" altLang="ja-JP" sz="30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Первое </a:t>
            </a:r>
            <a:r>
              <a:rPr lang="ru-RU" altLang="ja-JP" sz="30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число больше, чем второе</a:t>
            </a:r>
          </a:p>
          <a:p>
            <a:pPr>
              <a:defRPr/>
            </a:pPr>
            <a:endParaRPr lang="ru-RU" altLang="ja-JP" sz="2400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349758" y="3830836"/>
            <a:ext cx="914400" cy="914400"/>
          </a:xfrm>
          <a:prstGeom prst="ellipse">
            <a:avLst/>
          </a:prstGeom>
          <a:solidFill>
            <a:srgbClr val="F2FA90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4000" b="1">
                <a:effectLst>
                  <a:outerShdw blurRad="38100" dist="38100" dir="2700000" algn="tl">
                    <a:srgbClr val="FFFFFF"/>
                  </a:outerShdw>
                </a:effectLst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3109472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 idx="4294967295"/>
          </p:nvPr>
        </p:nvSpPr>
        <p:spPr>
          <a:xfrm>
            <a:off x="5174457" y="1196579"/>
            <a:ext cx="3969544" cy="857250"/>
          </a:xfrm>
          <a:solidFill>
            <a:schemeClr val="bg1"/>
          </a:solidFill>
        </p:spPr>
        <p:txBody>
          <a:bodyPr/>
          <a:lstStyle/>
          <a:p>
            <a:r>
              <a:rPr lang="ru-RU" sz="4800">
                <a:solidFill>
                  <a:srgbClr val="663300"/>
                </a:solidFill>
                <a:latin typeface="Arial" panose="020B0604020202020204" pitchFamily="34" charset="0"/>
              </a:rPr>
              <a:t>«Да – Нет»</a:t>
            </a:r>
          </a:p>
        </p:txBody>
      </p:sp>
      <p:sp>
        <p:nvSpPr>
          <p:cNvPr id="50180" name="Oval 4"/>
          <p:cNvSpPr>
            <a:spLocks noChangeArrowheads="1"/>
          </p:cNvSpPr>
          <p:nvPr/>
        </p:nvSpPr>
        <p:spPr bwMode="auto">
          <a:xfrm>
            <a:off x="413766" y="2125927"/>
            <a:ext cx="914400" cy="914400"/>
          </a:xfrm>
          <a:prstGeom prst="ellipse">
            <a:avLst/>
          </a:prstGeom>
          <a:solidFill>
            <a:srgbClr val="F2FA90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4000" b="1">
                <a:effectLst>
                  <a:outerShdw blurRad="38100" dist="38100" dir="2700000" algn="tl">
                    <a:srgbClr val="FFFFFF"/>
                  </a:outerShdw>
                </a:effectLst>
              </a:rPr>
              <a:t>9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194560" y="2180786"/>
            <a:ext cx="69494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sz="3000" dirty="0"/>
              <a:t>Даны числа: </a:t>
            </a:r>
            <a:r>
              <a:rPr lang="ru-RU" sz="3000" b="1" dirty="0"/>
              <a:t>- </a:t>
            </a:r>
            <a:r>
              <a:rPr lang="ru-RU" sz="3000" b="1" dirty="0" smtClean="0"/>
              <a:t>38,5</a:t>
            </a:r>
            <a:r>
              <a:rPr lang="ru-RU" sz="3000" b="1" dirty="0"/>
              <a:t> </a:t>
            </a:r>
            <a:r>
              <a:rPr lang="ru-RU" sz="3000" dirty="0" smtClean="0"/>
              <a:t> </a:t>
            </a:r>
            <a:r>
              <a:rPr lang="ru-RU" sz="3000" dirty="0"/>
              <a:t>и </a:t>
            </a:r>
            <a:r>
              <a:rPr lang="ru-RU" sz="3000" b="1" dirty="0"/>
              <a:t>(-4,5).</a:t>
            </a:r>
            <a:r>
              <a:rPr lang="ru-RU" sz="3000" dirty="0"/>
              <a:t> 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sz="3000" dirty="0"/>
              <a:t>Если эти числа сложить, то получим положительное число </a:t>
            </a: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477774" y="4125087"/>
            <a:ext cx="914400" cy="914400"/>
          </a:xfrm>
          <a:prstGeom prst="ellipse">
            <a:avLst/>
          </a:prstGeom>
          <a:solidFill>
            <a:srgbClr val="F2FA90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10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54481" y="4046908"/>
            <a:ext cx="73426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sz="3000" dirty="0">
                <a:latin typeface="Arial" panose="020B0604020202020204" pitchFamily="34" charset="0"/>
              </a:rPr>
              <a:t>Дано выражение:    </a:t>
            </a:r>
            <a:r>
              <a:rPr lang="ru-RU" sz="3000" b="1" dirty="0">
                <a:solidFill>
                  <a:srgbClr val="000000"/>
                </a:solidFill>
              </a:rPr>
              <a:t>(-73) • 0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sz="3000" dirty="0">
                <a:latin typeface="Arial" panose="020B0604020202020204" pitchFamily="34" charset="0"/>
              </a:rPr>
              <a:t>Знак выражения будет положительным </a:t>
            </a:r>
          </a:p>
        </p:txBody>
      </p:sp>
    </p:spTree>
    <p:extLst>
      <p:ext uri="{BB962C8B-B14F-4D97-AF65-F5344CB8AC3E}">
        <p14:creationId xmlns:p14="http://schemas.microsoft.com/office/powerpoint/2010/main" val="38478550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 idx="4294967295"/>
          </p:nvPr>
        </p:nvSpPr>
        <p:spPr>
          <a:xfrm>
            <a:off x="0" y="1131094"/>
            <a:ext cx="7886700" cy="994172"/>
          </a:xfrm>
          <a:solidFill>
            <a:schemeClr val="bg1"/>
          </a:solidFill>
        </p:spPr>
        <p:txBody>
          <a:bodyPr/>
          <a:lstStyle/>
          <a:p>
            <a:r>
              <a:rPr lang="ru-RU" sz="5400">
                <a:latin typeface="Arial" panose="020B0604020202020204" pitchFamily="34" charset="0"/>
              </a:rPr>
              <a:t>Проверим ответы</a:t>
            </a:r>
          </a:p>
        </p:txBody>
      </p:sp>
      <p:sp>
        <p:nvSpPr>
          <p:cNvPr id="57348" name="Rectangle 4"/>
          <p:cNvSpPr>
            <a:spLocks noGrp="1"/>
          </p:cNvSpPr>
          <p:nvPr>
            <p:ph type="body" sz="half" idx="4294967295"/>
          </p:nvPr>
        </p:nvSpPr>
        <p:spPr>
          <a:xfrm>
            <a:off x="1086787" y="2354700"/>
            <a:ext cx="1666875" cy="3394472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sz="3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1). да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sz="3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2).</a:t>
            </a:r>
            <a:r>
              <a:rPr lang="en-US" sz="3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ru-RU" sz="3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нет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sz="3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3). нет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sz="3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4). да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sz="3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5). нет</a:t>
            </a:r>
          </a:p>
        </p:txBody>
      </p:sp>
      <p:sp>
        <p:nvSpPr>
          <p:cNvPr id="57349" name="Rectangle 5"/>
          <p:cNvSpPr>
            <a:spLocks noGrp="1"/>
          </p:cNvSpPr>
          <p:nvPr>
            <p:ph type="body" sz="half" idx="4294967295"/>
          </p:nvPr>
        </p:nvSpPr>
        <p:spPr>
          <a:xfrm>
            <a:off x="3285991" y="2354700"/>
            <a:ext cx="2182431" cy="3394472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sz="3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6). нет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sz="3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7). да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sz="3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8). </a:t>
            </a:r>
            <a:r>
              <a:rPr lang="ru-RU" sz="33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да</a:t>
            </a:r>
            <a:endParaRPr lang="ru-RU" sz="33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sz="3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9). нет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  <a:defRPr/>
            </a:pPr>
            <a:r>
              <a:rPr lang="ru-RU" sz="33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10). нет</a:t>
            </a:r>
          </a:p>
        </p:txBody>
      </p:sp>
      <p:sp>
        <p:nvSpPr>
          <p:cNvPr id="37894" name="Rectangle 7"/>
          <p:cNvSpPr>
            <a:spLocks noChangeArrowheads="1"/>
          </p:cNvSpPr>
          <p:nvPr/>
        </p:nvSpPr>
        <p:spPr bwMode="auto">
          <a:xfrm>
            <a:off x="7524751" y="2133601"/>
            <a:ext cx="1225550" cy="574675"/>
          </a:xfrm>
          <a:prstGeom prst="rect">
            <a:avLst/>
          </a:prstGeom>
          <a:solidFill>
            <a:srgbClr val="8CF73B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800" b="1"/>
              <a:t>Да</a:t>
            </a:r>
          </a:p>
        </p:txBody>
      </p:sp>
      <p:sp>
        <p:nvSpPr>
          <p:cNvPr id="37895" name="Rectangle 8"/>
          <p:cNvSpPr>
            <a:spLocks noChangeArrowheads="1"/>
          </p:cNvSpPr>
          <p:nvPr/>
        </p:nvSpPr>
        <p:spPr bwMode="auto">
          <a:xfrm>
            <a:off x="7596189" y="3644901"/>
            <a:ext cx="1225550" cy="574675"/>
          </a:xfrm>
          <a:prstGeom prst="rect">
            <a:avLst/>
          </a:prstGeom>
          <a:solidFill>
            <a:srgbClr val="8CF73B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800" b="1"/>
              <a:t>Да</a:t>
            </a:r>
          </a:p>
        </p:txBody>
      </p:sp>
      <p:sp>
        <p:nvSpPr>
          <p:cNvPr id="37896" name="Rectangle 9"/>
          <p:cNvSpPr>
            <a:spLocks noChangeArrowheads="1"/>
          </p:cNvSpPr>
          <p:nvPr/>
        </p:nvSpPr>
        <p:spPr bwMode="auto">
          <a:xfrm>
            <a:off x="7092951" y="2924176"/>
            <a:ext cx="1222375" cy="574675"/>
          </a:xfrm>
          <a:prstGeom prst="rect">
            <a:avLst/>
          </a:prstGeom>
          <a:solidFill>
            <a:srgbClr val="FC838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800" b="1" dirty="0"/>
              <a:t>Нет</a:t>
            </a:r>
          </a:p>
        </p:txBody>
      </p:sp>
      <p:sp>
        <p:nvSpPr>
          <p:cNvPr id="37897" name="Rectangle 10"/>
          <p:cNvSpPr>
            <a:spLocks noChangeArrowheads="1"/>
          </p:cNvSpPr>
          <p:nvPr/>
        </p:nvSpPr>
        <p:spPr bwMode="auto">
          <a:xfrm>
            <a:off x="7164389" y="4365626"/>
            <a:ext cx="1222375" cy="574675"/>
          </a:xfrm>
          <a:prstGeom prst="rect">
            <a:avLst/>
          </a:prstGeom>
          <a:solidFill>
            <a:srgbClr val="FC8380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800" b="1"/>
              <a:t>Нет</a:t>
            </a:r>
          </a:p>
        </p:txBody>
      </p:sp>
      <p:sp>
        <p:nvSpPr>
          <p:cNvPr id="37898" name="Rectangle 11"/>
          <p:cNvSpPr>
            <a:spLocks noChangeArrowheads="1"/>
          </p:cNvSpPr>
          <p:nvPr/>
        </p:nvSpPr>
        <p:spPr bwMode="auto">
          <a:xfrm>
            <a:off x="7667626" y="5084764"/>
            <a:ext cx="1225550" cy="574675"/>
          </a:xfrm>
          <a:prstGeom prst="rect">
            <a:avLst/>
          </a:prstGeom>
          <a:solidFill>
            <a:srgbClr val="8CF73B"/>
          </a:solidFill>
          <a:ln w="381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800" b="1"/>
              <a:t>Да</a:t>
            </a:r>
          </a:p>
        </p:txBody>
      </p:sp>
    </p:spTree>
    <p:extLst>
      <p:ext uri="{BB962C8B-B14F-4D97-AF65-F5344CB8AC3E}">
        <p14:creationId xmlns:p14="http://schemas.microsoft.com/office/powerpoint/2010/main" val="21023595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332" t="18443" r="4332" b="16467"/>
          <a:stretch/>
        </p:blipFill>
        <p:spPr>
          <a:xfrm>
            <a:off x="732346" y="1844824"/>
            <a:ext cx="7954453" cy="425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3426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AE75BF9-0E2F-F7BF-E63D-92B9074BEB20}"/>
              </a:ext>
            </a:extLst>
          </p:cNvPr>
          <p:cNvSpPr/>
          <p:nvPr/>
        </p:nvSpPr>
        <p:spPr>
          <a:xfrm>
            <a:off x="323850" y="331787"/>
            <a:ext cx="8604232" cy="63595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9600" cy="11398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800" b="1" dirty="0"/>
              <a:t>Алгоритм – </a:t>
            </a:r>
            <a:endParaRPr lang="ru-RU" sz="4800" i="1" dirty="0">
              <a:latin typeface="Informal Roman" pitchFamily="66" charset="0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981075"/>
            <a:ext cx="6767983" cy="2087885"/>
          </a:xfrm>
        </p:spPr>
        <p:txBody>
          <a:bodyPr>
            <a:normAutofit fontScale="92500"/>
          </a:bodyPr>
          <a:lstStyle/>
          <a:p>
            <a:pPr eaLnBrk="1" hangingPunct="1">
              <a:buNone/>
              <a:defRPr/>
            </a:pPr>
            <a:r>
              <a:rPr lang="ru-RU" b="1" i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000" b="1" i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строго определённая последовательность действий при решении задач</a:t>
            </a:r>
            <a:endParaRPr lang="ru-RU" b="1" i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104" name="AutoShape 4"/>
          <p:cNvCxnSpPr>
            <a:cxnSpLocks noChangeShapeType="1"/>
          </p:cNvCxnSpPr>
          <p:nvPr/>
        </p:nvCxnSpPr>
        <p:spPr bwMode="auto">
          <a:xfrm rot="10800000" flipV="1">
            <a:off x="1908175" y="6165850"/>
            <a:ext cx="2159000" cy="358775"/>
          </a:xfrm>
          <a:prstGeom prst="bentConnector3">
            <a:avLst>
              <a:gd name="adj1" fmla="val 100292"/>
            </a:avLst>
          </a:prstGeom>
          <a:noFill/>
          <a:ln w="9525">
            <a:solidFill>
              <a:srgbClr val="99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05" name="AutoShape 7"/>
          <p:cNvCxnSpPr>
            <a:cxnSpLocks noChangeShapeType="1"/>
          </p:cNvCxnSpPr>
          <p:nvPr/>
        </p:nvCxnSpPr>
        <p:spPr bwMode="auto">
          <a:xfrm rot="10800000" flipV="1">
            <a:off x="4067175" y="5357813"/>
            <a:ext cx="2728913" cy="808037"/>
          </a:xfrm>
          <a:prstGeom prst="bentConnector3">
            <a:avLst>
              <a:gd name="adj1" fmla="val 99708"/>
            </a:avLst>
          </a:prstGeom>
          <a:noFill/>
          <a:ln w="9525">
            <a:solidFill>
              <a:srgbClr val="99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06" name="AutoShape 8"/>
          <p:cNvCxnSpPr>
            <a:cxnSpLocks noChangeShapeType="1"/>
          </p:cNvCxnSpPr>
          <p:nvPr/>
        </p:nvCxnSpPr>
        <p:spPr bwMode="auto">
          <a:xfrm rot="10800000" flipV="1">
            <a:off x="468313" y="6524625"/>
            <a:ext cx="1439862" cy="333375"/>
          </a:xfrm>
          <a:prstGeom prst="bentConnector3">
            <a:avLst>
              <a:gd name="adj1" fmla="val 100218"/>
            </a:avLst>
          </a:prstGeom>
          <a:noFill/>
          <a:ln w="9525">
            <a:solidFill>
              <a:srgbClr val="99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107" name="AutoShape 10"/>
          <p:cNvCxnSpPr>
            <a:cxnSpLocks noChangeShapeType="1"/>
          </p:cNvCxnSpPr>
          <p:nvPr/>
        </p:nvCxnSpPr>
        <p:spPr bwMode="auto">
          <a:xfrm rot="10800000" flipV="1">
            <a:off x="5834063" y="4367213"/>
            <a:ext cx="3275012" cy="1006475"/>
          </a:xfrm>
          <a:prstGeom prst="bentConnector4">
            <a:avLst>
              <a:gd name="adj1" fmla="val 71255"/>
              <a:gd name="adj2" fmla="val 98579"/>
            </a:avLst>
          </a:prstGeom>
          <a:noFill/>
          <a:ln w="9525">
            <a:solidFill>
              <a:srgbClr val="9933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4098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2267563"/>
              </p:ext>
            </p:extLst>
          </p:nvPr>
        </p:nvGraphicFramePr>
        <p:xfrm>
          <a:off x="2022468" y="3968751"/>
          <a:ext cx="1849438" cy="2376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Visio" r:id="rId3" imgW="3786692" imgH="4593675" progId="">
                  <p:embed/>
                </p:oleObj>
              </mc:Choice>
              <mc:Fallback>
                <p:oleObj name="Visio" r:id="rId3" imgW="3786692" imgH="4593675" progId="">
                  <p:embed/>
                  <p:pic>
                    <p:nvPicPr>
                      <p:cNvPr id="4098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2468" y="3968751"/>
                        <a:ext cx="1849438" cy="2376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5524574"/>
              </p:ext>
            </p:extLst>
          </p:nvPr>
        </p:nvGraphicFramePr>
        <p:xfrm>
          <a:off x="269016" y="4772064"/>
          <a:ext cx="1595437" cy="187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name="Visio" r:id="rId5" imgW="4141587" imgH="4593641" progId="">
                  <p:embed/>
                </p:oleObj>
              </mc:Choice>
              <mc:Fallback>
                <p:oleObj name="Visio" r:id="rId5" imgW="4141587" imgH="4593641" progId="">
                  <p:embed/>
                  <p:pic>
                    <p:nvPicPr>
                      <p:cNvPr id="4099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016" y="4772064"/>
                        <a:ext cx="1595437" cy="1873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2245832"/>
              </p:ext>
            </p:extLst>
          </p:nvPr>
        </p:nvGraphicFramePr>
        <p:xfrm>
          <a:off x="4317991" y="2853732"/>
          <a:ext cx="2170112" cy="2808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Visio" r:id="rId7" imgW="3786692" imgH="4593675" progId="">
                  <p:embed/>
                </p:oleObj>
              </mc:Choice>
              <mc:Fallback>
                <p:oleObj name="Visio" r:id="rId7" imgW="3786692" imgH="4593675" progId="">
                  <p:embed/>
                  <p:pic>
                    <p:nvPicPr>
                      <p:cNvPr id="410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7991" y="2853732"/>
                        <a:ext cx="2170112" cy="2808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8027363"/>
              </p:ext>
            </p:extLst>
          </p:nvPr>
        </p:nvGraphicFramePr>
        <p:xfrm>
          <a:off x="6518711" y="1571946"/>
          <a:ext cx="2665412" cy="3095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Visio" r:id="rId9" imgW="4141838" imgH="4593675" progId="">
                  <p:embed/>
                </p:oleObj>
              </mc:Choice>
              <mc:Fallback>
                <p:oleObj name="Visio" r:id="rId9" imgW="4141838" imgH="4593675" progId="">
                  <p:embed/>
                  <p:pic>
                    <p:nvPicPr>
                      <p:cNvPr id="4101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8711" y="1571946"/>
                        <a:ext cx="2665412" cy="3095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3">
            <a:extLst>
              <a:ext uri="{FF2B5EF4-FFF2-40B4-BE49-F238E27FC236}">
                <a16:creationId xmlns:a16="http://schemas.microsoft.com/office/drawing/2014/main" id="{BB1963CD-91FC-6D91-182F-9062AA0DCF07}"/>
              </a:ext>
            </a:extLst>
          </p:cNvPr>
          <p:cNvSpPr txBox="1">
            <a:spLocks noChangeArrowheads="1"/>
          </p:cNvSpPr>
          <p:nvPr/>
        </p:nvSpPr>
        <p:spPr>
          <a:xfrm>
            <a:off x="468312" y="930276"/>
            <a:ext cx="6767983" cy="20878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000" b="1" i="1" dirty="0">
                <a:latin typeface="Times New Roman" pitchFamily="18" charset="0"/>
                <a:cs typeface="Times New Roman" pitchFamily="18" charset="0"/>
              </a:rPr>
              <a:t>строго определённая последовательность действий при решении задач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1E9C469-9FCC-E8E9-B3EE-B42B8E9AEDC2}"/>
              </a:ext>
            </a:extLst>
          </p:cNvPr>
          <p:cNvSpPr txBox="1">
            <a:spLocks noChangeArrowheads="1"/>
          </p:cNvSpPr>
          <p:nvPr/>
        </p:nvSpPr>
        <p:spPr>
          <a:xfrm>
            <a:off x="468311" y="2711530"/>
            <a:ext cx="4296948" cy="20878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itchFamily="34" charset="0"/>
              <a:buNone/>
              <a:defRPr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	Алгоритм содержит несколько шагов</a:t>
            </a:r>
          </a:p>
        </p:txBody>
      </p:sp>
    </p:spTree>
    <p:extLst>
      <p:ext uri="{BB962C8B-B14F-4D97-AF65-F5344CB8AC3E}">
        <p14:creationId xmlns:p14="http://schemas.microsoft.com/office/powerpoint/2010/main" val="30706545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8924B95-6108-DF4F-7786-7ED335131442}"/>
              </a:ext>
            </a:extLst>
          </p:cNvPr>
          <p:cNvSpPr/>
          <p:nvPr/>
        </p:nvSpPr>
        <p:spPr>
          <a:xfrm>
            <a:off x="251520" y="274638"/>
            <a:ext cx="8712968" cy="63087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Алгоритм умножения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826768" cy="1177825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u="sng" dirty="0" smtClean="0">
                <a:solidFill>
                  <a:srgbClr val="002060"/>
                </a:solidFill>
              </a:rPr>
              <a:t>Двух чисел </a:t>
            </a:r>
            <a:r>
              <a:rPr lang="ru-RU" b="1" u="sng" dirty="0">
                <a:solidFill>
                  <a:srgbClr val="002060"/>
                </a:solidFill>
              </a:rPr>
              <a:t>с разными знаками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89648" y="1492103"/>
            <a:ext cx="44748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buFont typeface="+mj-lt"/>
              <a:buAutoNum type="arabicPeriod" startAt="2"/>
            </a:pPr>
            <a:r>
              <a:rPr lang="ru-RU" sz="3200" b="1" u="sng" dirty="0" smtClean="0">
                <a:solidFill>
                  <a:srgbClr val="002060"/>
                </a:solidFill>
              </a:rPr>
              <a:t>Двух отрицательных </a:t>
            </a:r>
            <a:r>
              <a:rPr lang="ru-RU" sz="3200" b="1" u="sng" dirty="0">
                <a:solidFill>
                  <a:srgbClr val="002060"/>
                </a:solidFill>
              </a:rPr>
              <a:t>чисел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58845" y="4728818"/>
            <a:ext cx="50040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i="1" dirty="0"/>
              <a:t>Перемножить их модули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412776" y="2799810"/>
            <a:ext cx="57423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3200" dirty="0"/>
              <a:t> </a:t>
            </a:r>
            <a:r>
              <a:rPr lang="ru-RU" sz="3200" b="1" i="1" dirty="0"/>
              <a:t>поставить перед полученным числом знак «-»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3951493"/>
            <a:ext cx="8435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b="1" i="1" dirty="0"/>
              <a:t>поставить перед полученным числом знак «+»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77516" y="5743432"/>
            <a:ext cx="45017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200" b="1" i="1" dirty="0"/>
              <a:t>Сложить  их модули </a:t>
            </a:r>
          </a:p>
        </p:txBody>
      </p:sp>
    </p:spTree>
    <p:extLst>
      <p:ext uri="{BB962C8B-B14F-4D97-AF65-F5344CB8AC3E}">
        <p14:creationId xmlns:p14="http://schemas.microsoft.com/office/powerpoint/2010/main" val="7175888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8924B95-6108-DF4F-7786-7ED335131442}"/>
              </a:ext>
            </a:extLst>
          </p:cNvPr>
          <p:cNvSpPr/>
          <p:nvPr/>
        </p:nvSpPr>
        <p:spPr>
          <a:xfrm>
            <a:off x="251520" y="274638"/>
            <a:ext cx="8712968" cy="63087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Алгоритм умножения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826768" cy="1177825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u="sng" dirty="0" smtClean="0">
                <a:solidFill>
                  <a:srgbClr val="002060"/>
                </a:solidFill>
              </a:rPr>
              <a:t>Двух чисел </a:t>
            </a:r>
            <a:r>
              <a:rPr lang="ru-RU" b="1" u="sng" dirty="0">
                <a:solidFill>
                  <a:srgbClr val="002060"/>
                </a:solidFill>
              </a:rPr>
              <a:t>с разными знаками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89648" y="1492103"/>
            <a:ext cx="44748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>
              <a:buFont typeface="+mj-lt"/>
              <a:buAutoNum type="arabicPeriod" startAt="2"/>
            </a:pPr>
            <a:r>
              <a:rPr lang="ru-RU" sz="3200" b="1" u="sng" dirty="0" smtClean="0">
                <a:solidFill>
                  <a:srgbClr val="002060"/>
                </a:solidFill>
              </a:rPr>
              <a:t>Двух отрицательных </a:t>
            </a:r>
            <a:r>
              <a:rPr lang="ru-RU" sz="3200" b="1" u="sng" dirty="0">
                <a:solidFill>
                  <a:srgbClr val="002060"/>
                </a:solidFill>
              </a:rPr>
              <a:t>чисел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2783179"/>
            <a:ext cx="3826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i="1" dirty="0"/>
              <a:t>Перемножить их модули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8445" y="4017084"/>
            <a:ext cx="3826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ru-RU" sz="3200" dirty="0"/>
              <a:t> </a:t>
            </a:r>
            <a:r>
              <a:rPr lang="ru-RU" sz="3200" b="1" i="1" dirty="0"/>
              <a:t>поставить перед полученным числом знак «-»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59995" y="3933382"/>
            <a:ext cx="38267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q"/>
            </a:pPr>
            <a:r>
              <a:rPr lang="ru-RU" sz="3200" b="1" i="1" dirty="0"/>
              <a:t>поставить перед полученным числом знак «+»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880B0FB-8BE7-416F-77C9-2BEBBC8252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2270" y="2669751"/>
            <a:ext cx="4182218" cy="134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5605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969" t="7936" r="9687" b="16621"/>
          <a:stretch/>
        </p:blipFill>
        <p:spPr>
          <a:xfrm>
            <a:off x="539551" y="476672"/>
            <a:ext cx="8064897" cy="5824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9528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Работа в группах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525963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/>
              <a:t>Каким числом положительным, отрицательным или 0 является произведение</a:t>
            </a:r>
            <a:r>
              <a:rPr lang="ru-RU" dirty="0"/>
              <a:t>:</a:t>
            </a:r>
          </a:p>
          <a:p>
            <a:r>
              <a:rPr lang="ru-RU" b="1" dirty="0">
                <a:solidFill>
                  <a:srgbClr val="FF0000"/>
                </a:solidFill>
              </a:rPr>
              <a:t>А) (–5) * (–6) * (–7) * (–8) * (–9) * (–10) * (–11)</a:t>
            </a:r>
          </a:p>
          <a:p>
            <a:endParaRPr lang="ru-RU" b="1" dirty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Б) (–7) * (–9) * (–11) * (–13)</a:t>
            </a:r>
          </a:p>
          <a:p>
            <a:endParaRPr lang="ru-RU" b="1" dirty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В) (–1 – 2) * (1 + 2 + 3)</a:t>
            </a:r>
          </a:p>
          <a:p>
            <a:endParaRPr lang="ru-RU" b="1" dirty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Г) 1 * (–1) * 2 * (–2) * 3 * (–3) * 4 * (–4) * 5 * (–5) 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8878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Взаимопроверка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А) </a:t>
            </a:r>
            <a:r>
              <a:rPr lang="ru-RU" b="1" dirty="0" smtClean="0">
                <a:solidFill>
                  <a:srgbClr val="FF0000"/>
                </a:solidFill>
              </a:rPr>
              <a:t>отрицательным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b="1" dirty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Б) </a:t>
            </a:r>
            <a:r>
              <a:rPr lang="ru-RU" b="1" dirty="0" smtClean="0">
                <a:solidFill>
                  <a:srgbClr val="FF0000"/>
                </a:solidFill>
              </a:rPr>
              <a:t>положительным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b="1" dirty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В) </a:t>
            </a:r>
            <a:r>
              <a:rPr lang="ru-RU" b="1" dirty="0" smtClean="0">
                <a:solidFill>
                  <a:srgbClr val="FF0000"/>
                </a:solidFill>
              </a:rPr>
              <a:t>отрицательным</a:t>
            </a:r>
            <a:endParaRPr lang="ru-RU" b="1" dirty="0">
              <a:solidFill>
                <a:srgbClr val="FF0000"/>
              </a:solidFill>
            </a:endParaRPr>
          </a:p>
          <a:p>
            <a:endParaRPr lang="ru-RU" b="1" dirty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rgbClr val="FF0000"/>
                </a:solidFill>
              </a:rPr>
              <a:t>Г) </a:t>
            </a:r>
            <a:r>
              <a:rPr lang="ru-RU" b="1" dirty="0" smtClean="0">
                <a:solidFill>
                  <a:srgbClr val="FF0000"/>
                </a:solidFill>
              </a:rPr>
              <a:t>отрицательным</a:t>
            </a:r>
            <a:endParaRPr lang="ru-RU" sz="2800" b="1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7665080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err="1">
                <a:solidFill>
                  <a:srgbClr val="C00000"/>
                </a:solidFill>
              </a:rPr>
              <a:t>Квест</a:t>
            </a:r>
            <a:r>
              <a:rPr lang="ru-RU" sz="6600" dirty="0">
                <a:solidFill>
                  <a:srgbClr val="C00000"/>
                </a:solidFill>
              </a:rPr>
              <a:t>-игра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1518" t="11140" b="67823"/>
          <a:stretch/>
        </p:blipFill>
        <p:spPr>
          <a:xfrm>
            <a:off x="793744" y="1770002"/>
            <a:ext cx="7893056" cy="11895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17338" y="3311905"/>
            <a:ext cx="786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7030A0"/>
                </a:solidFill>
                <a:latin typeface="Arial Black" panose="020B0A04020102020204" pitchFamily="34" charset="0"/>
              </a:rPr>
              <a:t>Пройди </a:t>
            </a:r>
            <a:r>
              <a:rPr lang="ru-RU" sz="2400" b="1" dirty="0" err="1">
                <a:solidFill>
                  <a:srgbClr val="7030A0"/>
                </a:solidFill>
                <a:latin typeface="Arial Black" panose="020B0A04020102020204" pitchFamily="34" charset="0"/>
              </a:rPr>
              <a:t>квест</a:t>
            </a:r>
            <a:r>
              <a:rPr lang="ru-RU" sz="2400" b="1" dirty="0">
                <a:solidFill>
                  <a:srgbClr val="7030A0"/>
                </a:solidFill>
                <a:latin typeface="Arial Black" panose="020B0A04020102020204" pitchFamily="34" charset="0"/>
              </a:rPr>
              <a:t> правильно- узнай тему урока!</a:t>
            </a:r>
          </a:p>
        </p:txBody>
      </p:sp>
    </p:spTree>
    <p:extLst>
      <p:ext uri="{BB962C8B-B14F-4D97-AF65-F5344CB8AC3E}">
        <p14:creationId xmlns:p14="http://schemas.microsoft.com/office/powerpoint/2010/main" val="1065784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Выполнить задания </a:t>
            </a:r>
            <a:br>
              <a:rPr lang="ru-RU" dirty="0"/>
            </a:br>
            <a:r>
              <a:rPr lang="ru-RU" dirty="0"/>
              <a:t>в Яндекс Учебнике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305EBCB-E399-43AF-67A7-94045AE648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671395"/>
            <a:ext cx="8229600" cy="4383573"/>
          </a:xfrm>
        </p:spPr>
      </p:pic>
    </p:spTree>
    <p:extLst>
      <p:ext uri="{BB962C8B-B14F-4D97-AF65-F5344CB8AC3E}">
        <p14:creationId xmlns:p14="http://schemas.microsoft.com/office/powerpoint/2010/main" val="33292222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b="1" dirty="0">
                <a:solidFill>
                  <a:srgbClr val="FF0066"/>
                </a:solidFill>
              </a:rPr>
              <a:t>Физкультминутка</a:t>
            </a:r>
            <a:r>
              <a:rPr lang="ru-RU" dirty="0"/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algn="just"/>
            <a:r>
              <a:rPr lang="ru-RU" b="1" dirty="0"/>
              <a:t>Если знак </a:t>
            </a:r>
            <a:r>
              <a:rPr lang="en-US" b="1" dirty="0"/>
              <a:t>“&gt;”</a:t>
            </a:r>
            <a:r>
              <a:rPr lang="ru-RU" b="1" dirty="0"/>
              <a:t> (больше</a:t>
            </a:r>
            <a:r>
              <a:rPr lang="ru-RU" b="1" dirty="0" smtClean="0"/>
              <a:t>), </a:t>
            </a:r>
            <a:r>
              <a:rPr lang="ru-RU" b="1" dirty="0" smtClean="0">
                <a:solidFill>
                  <a:srgbClr val="00B0F0"/>
                </a:solidFill>
              </a:rPr>
              <a:t>то </a:t>
            </a:r>
            <a:r>
              <a:rPr lang="ru-RU" b="1" dirty="0">
                <a:solidFill>
                  <a:srgbClr val="00B0F0"/>
                </a:solidFill>
              </a:rPr>
              <a:t>руки </a:t>
            </a:r>
            <a:r>
              <a:rPr lang="ru-RU" b="1" dirty="0" smtClean="0">
                <a:solidFill>
                  <a:srgbClr val="00B0F0"/>
                </a:solidFill>
              </a:rPr>
              <a:t> </a:t>
            </a:r>
            <a:r>
              <a:rPr lang="ru-RU" b="1" dirty="0">
                <a:solidFill>
                  <a:srgbClr val="00B0F0"/>
                </a:solidFill>
              </a:rPr>
              <a:t>в стороны,</a:t>
            </a:r>
            <a:r>
              <a:rPr lang="ru-RU" b="1" dirty="0"/>
              <a:t> если знак </a:t>
            </a:r>
            <a:r>
              <a:rPr lang="en-US" b="1" dirty="0"/>
              <a:t>“&lt;“ (</a:t>
            </a:r>
            <a:r>
              <a:rPr lang="ru-RU" b="1" dirty="0"/>
              <a:t>меньше), </a:t>
            </a:r>
            <a:r>
              <a:rPr lang="ru-RU" b="1" dirty="0" smtClean="0">
                <a:solidFill>
                  <a:srgbClr val="FF0000"/>
                </a:solidFill>
              </a:rPr>
              <a:t>то </a:t>
            </a:r>
            <a:r>
              <a:rPr lang="ru-RU" b="1" dirty="0">
                <a:solidFill>
                  <a:srgbClr val="FF0000"/>
                </a:solidFill>
              </a:rPr>
              <a:t>руки вверх,</a:t>
            </a:r>
            <a:r>
              <a:rPr lang="ru-RU" b="1" dirty="0"/>
              <a:t> если знак </a:t>
            </a:r>
            <a:r>
              <a:rPr lang="en-US" b="1" dirty="0"/>
              <a:t>“</a:t>
            </a:r>
            <a:r>
              <a:rPr lang="ru-RU" b="1" dirty="0"/>
              <a:t>=</a:t>
            </a:r>
            <a:r>
              <a:rPr lang="en-US" b="1" dirty="0"/>
              <a:t>“ (</a:t>
            </a:r>
            <a:r>
              <a:rPr lang="ru-RU" b="1" dirty="0"/>
              <a:t>равно), </a:t>
            </a:r>
            <a:r>
              <a:rPr lang="ru-RU" b="1" dirty="0">
                <a:solidFill>
                  <a:srgbClr val="00B050"/>
                </a:solidFill>
              </a:rPr>
              <a:t>то  </a:t>
            </a:r>
            <a:r>
              <a:rPr lang="ru-RU" b="1" dirty="0" smtClean="0">
                <a:solidFill>
                  <a:srgbClr val="00B050"/>
                </a:solidFill>
              </a:rPr>
              <a:t>руки </a:t>
            </a:r>
            <a:r>
              <a:rPr lang="ru-RU" b="1" dirty="0">
                <a:solidFill>
                  <a:srgbClr val="00B050"/>
                </a:solidFill>
              </a:rPr>
              <a:t>на пояс.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C14441F-ACB3-678D-4DC3-622E9F09E7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825" t="24018" r="35038" b="28537"/>
          <a:stretch/>
        </p:blipFill>
        <p:spPr>
          <a:xfrm>
            <a:off x="2051720" y="2708920"/>
            <a:ext cx="4828593" cy="385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0174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8785" y="0"/>
            <a:ext cx="8229600" cy="1143000"/>
          </a:xfrm>
        </p:spPr>
        <p:txBody>
          <a:bodyPr/>
          <a:lstStyle/>
          <a:p>
            <a:r>
              <a:rPr lang="ru-RU" dirty="0"/>
              <a:t>Самостоятельная работа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1183" y="908720"/>
            <a:ext cx="8229600" cy="4984985"/>
          </a:xfrm>
        </p:spPr>
        <p:txBody>
          <a:bodyPr/>
          <a:lstStyle/>
          <a:p>
            <a:r>
              <a:rPr lang="ru-RU" dirty="0"/>
              <a:t>Собери пазл (Яндекс Учебник)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D95B47E-BDD9-954E-37C4-6888952A18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1497012"/>
            <a:ext cx="66198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952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/>
              <a:t>Самостоятельная работа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ru-RU" dirty="0"/>
              <a:t>Собери пазл (Яндекс Учебник)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A2518E9-EFD0-C92F-DA53-82D1F4205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1412776"/>
            <a:ext cx="6768752" cy="5076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057596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/>
              <a:t>Самостоятельная работа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ru-RU" dirty="0"/>
              <a:t>Посади цветы (Яндекс Учебник)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52A4196-0078-5B0D-29F6-5A2B333353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1384217"/>
            <a:ext cx="5436549" cy="5199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451383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/>
              <a:t>Самостоятельная работа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ru-RU" dirty="0"/>
              <a:t>Посади цветы(Яндекс Учебник)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EC756E9-94AE-DCB6-354F-EAC226B704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902" y="1419333"/>
            <a:ext cx="7961671" cy="5164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006901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133" t="7885" r="7556" b="6362"/>
          <a:stretch/>
        </p:blipFill>
        <p:spPr>
          <a:xfrm>
            <a:off x="492264" y="404664"/>
            <a:ext cx="8293303" cy="610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768552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476672"/>
            <a:ext cx="8243501" cy="618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352212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Спасибо за урок!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3600" b="1" dirty="0" smtClean="0"/>
              <a:t>Дом </a:t>
            </a:r>
            <a:r>
              <a:rPr lang="ru-RU" sz="3600" b="1" dirty="0"/>
              <a:t>задание –Яндекс Учебник</a:t>
            </a:r>
          </a:p>
        </p:txBody>
      </p:sp>
      <p:sp>
        <p:nvSpPr>
          <p:cNvPr id="4" name="WordArt 8"/>
          <p:cNvSpPr>
            <a:spLocks noChangeArrowheads="1" noChangeShapeType="1" noTextEdit="1"/>
          </p:cNvSpPr>
          <p:nvPr/>
        </p:nvSpPr>
        <p:spPr bwMode="auto">
          <a:xfrm>
            <a:off x="874615" y="4221088"/>
            <a:ext cx="4979269" cy="1512145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4800" b="1" kern="10" dirty="0">
                <a:ln w="19050">
                  <a:solidFill>
                    <a:srgbClr val="FEFEFE"/>
                  </a:solidFill>
                  <a:round/>
                  <a:headEnd/>
                  <a:tailEnd/>
                </a:ln>
                <a:solidFill>
                  <a:srgbClr val="54C64E"/>
                </a:solidFill>
                <a:effectLst>
                  <a:outerShdw dist="50800" dir="7500015" algn="tl" rotWithShape="0">
                    <a:srgbClr val="000000">
                      <a:alpha val="34998"/>
                    </a:srgbClr>
                  </a:outerShdw>
                </a:effectLst>
                <a:cs typeface="Arial" panose="020B0604020202020204" pitchFamily="34" charset="0"/>
              </a:rPr>
              <a:t>Молодцы!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613" y="2165242"/>
            <a:ext cx="1713124" cy="3584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3740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2771775" y="4149725"/>
            <a:ext cx="792163" cy="822325"/>
            <a:chOff x="2336" y="3158"/>
            <a:chExt cx="499" cy="518"/>
          </a:xfrm>
        </p:grpSpPr>
        <p:sp>
          <p:nvSpPr>
            <p:cNvPr id="25640" name="Oval 18"/>
            <p:cNvSpPr>
              <a:spLocks noChangeArrowheads="1"/>
            </p:cNvSpPr>
            <p:nvPr/>
          </p:nvSpPr>
          <p:spPr bwMode="auto">
            <a:xfrm>
              <a:off x="2336" y="3158"/>
              <a:ext cx="499" cy="518"/>
            </a:xfrm>
            <a:prstGeom prst="ellipse">
              <a:avLst/>
            </a:prstGeom>
            <a:solidFill>
              <a:srgbClr val="E5F5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endParaRPr lang="ru-RU" altLang="ru-RU" b="1">
                <a:solidFill>
                  <a:srgbClr val="C00000"/>
                </a:solidFill>
              </a:endParaRPr>
            </a:p>
          </p:txBody>
        </p:sp>
        <p:sp>
          <p:nvSpPr>
            <p:cNvPr id="25641" name="Line 19"/>
            <p:cNvSpPr>
              <a:spLocks noChangeShapeType="1"/>
            </p:cNvSpPr>
            <p:nvPr/>
          </p:nvSpPr>
          <p:spPr bwMode="auto">
            <a:xfrm>
              <a:off x="2449" y="3404"/>
              <a:ext cx="272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" name="Group 60"/>
          <p:cNvGrpSpPr>
            <a:grpSpLocks/>
          </p:cNvGrpSpPr>
          <p:nvPr/>
        </p:nvGrpSpPr>
        <p:grpSpPr bwMode="auto">
          <a:xfrm>
            <a:off x="228600" y="4149725"/>
            <a:ext cx="2582863" cy="823913"/>
            <a:chOff x="144" y="2614"/>
            <a:chExt cx="1627" cy="519"/>
          </a:xfrm>
        </p:grpSpPr>
        <p:sp>
          <p:nvSpPr>
            <p:cNvPr id="25632" name="Oval 6"/>
            <p:cNvSpPr>
              <a:spLocks noChangeArrowheads="1"/>
            </p:cNvSpPr>
            <p:nvPr/>
          </p:nvSpPr>
          <p:spPr bwMode="auto">
            <a:xfrm>
              <a:off x="961" y="2614"/>
              <a:ext cx="499" cy="518"/>
            </a:xfrm>
            <a:prstGeom prst="ellipse">
              <a:avLst/>
            </a:prstGeom>
            <a:solidFill>
              <a:srgbClr val="E5F5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b="1">
                  <a:solidFill>
                    <a:srgbClr val="C00000"/>
                  </a:solidFill>
                </a:rPr>
                <a:t>+</a:t>
              </a:r>
            </a:p>
          </p:txBody>
        </p:sp>
        <p:sp>
          <p:nvSpPr>
            <p:cNvPr id="25633" name="Oval 7"/>
            <p:cNvSpPr>
              <a:spLocks noChangeArrowheads="1"/>
            </p:cNvSpPr>
            <p:nvPr/>
          </p:nvSpPr>
          <p:spPr bwMode="auto">
            <a:xfrm>
              <a:off x="1369" y="2615"/>
              <a:ext cx="402" cy="51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b="1"/>
                <a:t>=</a:t>
              </a:r>
            </a:p>
          </p:txBody>
        </p:sp>
        <p:grpSp>
          <p:nvGrpSpPr>
            <p:cNvPr id="25634" name="Group 11"/>
            <p:cNvGrpSpPr>
              <a:grpSpLocks/>
            </p:cNvGrpSpPr>
            <p:nvPr/>
          </p:nvGrpSpPr>
          <p:grpSpPr bwMode="auto">
            <a:xfrm rot="226337">
              <a:off x="734" y="2770"/>
              <a:ext cx="182" cy="182"/>
              <a:chOff x="305" y="3033"/>
              <a:chExt cx="182" cy="182"/>
            </a:xfrm>
          </p:grpSpPr>
          <p:sp>
            <p:nvSpPr>
              <p:cNvPr id="25638" name="Line 12"/>
              <p:cNvSpPr>
                <a:spLocks noChangeShapeType="1"/>
              </p:cNvSpPr>
              <p:nvPr/>
            </p:nvSpPr>
            <p:spPr bwMode="auto">
              <a:xfrm>
                <a:off x="305" y="3055"/>
                <a:ext cx="182" cy="13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39" name="Line 13"/>
              <p:cNvSpPr>
                <a:spLocks noChangeShapeType="1"/>
              </p:cNvSpPr>
              <p:nvPr/>
            </p:nvSpPr>
            <p:spPr bwMode="auto">
              <a:xfrm rot="5400000">
                <a:off x="306" y="3055"/>
                <a:ext cx="182" cy="13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5635" name="Group 20"/>
            <p:cNvGrpSpPr>
              <a:grpSpLocks/>
            </p:cNvGrpSpPr>
            <p:nvPr/>
          </p:nvGrpSpPr>
          <p:grpSpPr bwMode="auto">
            <a:xfrm>
              <a:off x="144" y="2615"/>
              <a:ext cx="499" cy="492"/>
              <a:chOff x="793" y="3159"/>
              <a:chExt cx="499" cy="492"/>
            </a:xfrm>
          </p:grpSpPr>
          <p:sp>
            <p:nvSpPr>
              <p:cNvPr id="25636" name="Oval 21"/>
              <p:cNvSpPr>
                <a:spLocks noChangeArrowheads="1"/>
              </p:cNvSpPr>
              <p:nvPr/>
            </p:nvSpPr>
            <p:spPr bwMode="auto">
              <a:xfrm>
                <a:off x="793" y="3159"/>
                <a:ext cx="499" cy="492"/>
              </a:xfrm>
              <a:prstGeom prst="ellipse">
                <a:avLst/>
              </a:prstGeom>
              <a:solidFill>
                <a:srgbClr val="E5F5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endParaRPr lang="ru-RU" altLang="ru-RU" b="1"/>
              </a:p>
            </p:txBody>
          </p:sp>
          <p:sp>
            <p:nvSpPr>
              <p:cNvPr id="25637" name="Line 22"/>
              <p:cNvSpPr>
                <a:spLocks noChangeShapeType="1"/>
              </p:cNvSpPr>
              <p:nvPr/>
            </p:nvSpPr>
            <p:spPr bwMode="auto">
              <a:xfrm>
                <a:off x="906" y="3405"/>
                <a:ext cx="272" cy="0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2771775" y="2708275"/>
            <a:ext cx="792163" cy="822325"/>
            <a:chOff x="2336" y="2545"/>
            <a:chExt cx="499" cy="518"/>
          </a:xfrm>
        </p:grpSpPr>
        <p:sp>
          <p:nvSpPr>
            <p:cNvPr id="25630" name="Oval 15"/>
            <p:cNvSpPr>
              <a:spLocks noChangeArrowheads="1"/>
            </p:cNvSpPr>
            <p:nvPr/>
          </p:nvSpPr>
          <p:spPr bwMode="auto">
            <a:xfrm>
              <a:off x="2336" y="2545"/>
              <a:ext cx="499" cy="518"/>
            </a:xfrm>
            <a:prstGeom prst="ellipse">
              <a:avLst/>
            </a:prstGeom>
            <a:solidFill>
              <a:srgbClr val="E5F5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endParaRPr lang="ru-RU" altLang="ru-RU" b="1">
                <a:solidFill>
                  <a:srgbClr val="C00000"/>
                </a:solidFill>
              </a:endParaRPr>
            </a:p>
          </p:txBody>
        </p:sp>
        <p:sp>
          <p:nvSpPr>
            <p:cNvPr id="25631" name="Line 16"/>
            <p:cNvSpPr>
              <a:spLocks noChangeShapeType="1"/>
            </p:cNvSpPr>
            <p:nvPr/>
          </p:nvSpPr>
          <p:spPr bwMode="auto">
            <a:xfrm>
              <a:off x="2450" y="2795"/>
              <a:ext cx="272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59"/>
          <p:cNvGrpSpPr>
            <a:grpSpLocks/>
          </p:cNvGrpSpPr>
          <p:nvPr/>
        </p:nvGrpSpPr>
        <p:grpSpPr bwMode="auto">
          <a:xfrm>
            <a:off x="276225" y="2708275"/>
            <a:ext cx="2582863" cy="823913"/>
            <a:chOff x="174" y="1706"/>
            <a:chExt cx="1627" cy="519"/>
          </a:xfrm>
        </p:grpSpPr>
        <p:sp>
          <p:nvSpPr>
            <p:cNvPr id="25622" name="Oval 4"/>
            <p:cNvSpPr>
              <a:spLocks noChangeArrowheads="1"/>
            </p:cNvSpPr>
            <p:nvPr/>
          </p:nvSpPr>
          <p:spPr bwMode="auto">
            <a:xfrm>
              <a:off x="174" y="1707"/>
              <a:ext cx="499" cy="518"/>
            </a:xfrm>
            <a:prstGeom prst="ellipse">
              <a:avLst/>
            </a:prstGeom>
            <a:solidFill>
              <a:srgbClr val="E5F5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b="1">
                  <a:solidFill>
                    <a:srgbClr val="C00000"/>
                  </a:solidFill>
                </a:rPr>
                <a:t>+</a:t>
              </a:r>
            </a:p>
          </p:txBody>
        </p:sp>
        <p:sp>
          <p:nvSpPr>
            <p:cNvPr id="25623" name="Oval 5"/>
            <p:cNvSpPr>
              <a:spLocks noChangeArrowheads="1"/>
            </p:cNvSpPr>
            <p:nvPr/>
          </p:nvSpPr>
          <p:spPr bwMode="auto">
            <a:xfrm>
              <a:off x="1399" y="1707"/>
              <a:ext cx="402" cy="51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b="1"/>
                <a:t>=</a:t>
              </a:r>
            </a:p>
          </p:txBody>
        </p:sp>
        <p:grpSp>
          <p:nvGrpSpPr>
            <p:cNvPr id="25624" name="Group 8"/>
            <p:cNvGrpSpPr>
              <a:grpSpLocks/>
            </p:cNvGrpSpPr>
            <p:nvPr/>
          </p:nvGrpSpPr>
          <p:grpSpPr bwMode="auto">
            <a:xfrm rot="226337">
              <a:off x="764" y="1862"/>
              <a:ext cx="182" cy="182"/>
              <a:chOff x="305" y="3033"/>
              <a:chExt cx="182" cy="182"/>
            </a:xfrm>
          </p:grpSpPr>
          <p:sp>
            <p:nvSpPr>
              <p:cNvPr id="25628" name="Line 9"/>
              <p:cNvSpPr>
                <a:spLocks noChangeShapeType="1"/>
              </p:cNvSpPr>
              <p:nvPr/>
            </p:nvSpPr>
            <p:spPr bwMode="auto">
              <a:xfrm>
                <a:off x="305" y="3055"/>
                <a:ext cx="182" cy="13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9" name="Line 10"/>
              <p:cNvSpPr>
                <a:spLocks noChangeShapeType="1"/>
              </p:cNvSpPr>
              <p:nvPr/>
            </p:nvSpPr>
            <p:spPr bwMode="auto">
              <a:xfrm rot="5400000">
                <a:off x="306" y="3055"/>
                <a:ext cx="182" cy="13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5625" name="Group 23"/>
            <p:cNvGrpSpPr>
              <a:grpSpLocks/>
            </p:cNvGrpSpPr>
            <p:nvPr/>
          </p:nvGrpSpPr>
          <p:grpSpPr bwMode="auto">
            <a:xfrm>
              <a:off x="991" y="1706"/>
              <a:ext cx="499" cy="518"/>
              <a:chOff x="1610" y="2545"/>
              <a:chExt cx="499" cy="518"/>
            </a:xfrm>
          </p:grpSpPr>
          <p:sp>
            <p:nvSpPr>
              <p:cNvPr id="25626" name="Oval 24"/>
              <p:cNvSpPr>
                <a:spLocks noChangeArrowheads="1"/>
              </p:cNvSpPr>
              <p:nvPr/>
            </p:nvSpPr>
            <p:spPr bwMode="auto">
              <a:xfrm>
                <a:off x="1610" y="2545"/>
                <a:ext cx="499" cy="518"/>
              </a:xfrm>
              <a:prstGeom prst="ellipse">
                <a:avLst/>
              </a:prstGeom>
              <a:solidFill>
                <a:srgbClr val="E5F5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Tx/>
                  <a:buNone/>
                </a:pPr>
                <a:endParaRPr lang="ru-RU" altLang="ru-RU" b="1">
                  <a:solidFill>
                    <a:srgbClr val="C00000"/>
                  </a:solidFill>
                </a:endParaRPr>
              </a:p>
            </p:txBody>
          </p:sp>
          <p:sp>
            <p:nvSpPr>
              <p:cNvPr id="25627" name="Line 25"/>
              <p:cNvSpPr>
                <a:spLocks noChangeShapeType="1"/>
              </p:cNvSpPr>
              <p:nvPr/>
            </p:nvSpPr>
            <p:spPr bwMode="auto">
              <a:xfrm>
                <a:off x="1701" y="2795"/>
                <a:ext cx="272" cy="0"/>
              </a:xfrm>
              <a:prstGeom prst="line">
                <a:avLst/>
              </a:prstGeom>
              <a:noFill/>
              <a:ln w="5715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256" name="Oval 40"/>
          <p:cNvSpPr>
            <a:spLocks noChangeArrowheads="1"/>
          </p:cNvSpPr>
          <p:nvPr/>
        </p:nvSpPr>
        <p:spPr bwMode="auto">
          <a:xfrm>
            <a:off x="2771775" y="1052513"/>
            <a:ext cx="792163" cy="822325"/>
          </a:xfrm>
          <a:prstGeom prst="ellipse">
            <a:avLst/>
          </a:prstGeom>
          <a:solidFill>
            <a:srgbClr val="E5F5FF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b="1">
                <a:solidFill>
                  <a:srgbClr val="C00000"/>
                </a:solidFill>
              </a:rPr>
              <a:t>+</a:t>
            </a:r>
          </a:p>
        </p:txBody>
      </p:sp>
      <p:grpSp>
        <p:nvGrpSpPr>
          <p:cNvPr id="10" name="Group 58"/>
          <p:cNvGrpSpPr>
            <a:grpSpLocks/>
          </p:cNvGrpSpPr>
          <p:nvPr/>
        </p:nvGrpSpPr>
        <p:grpSpPr bwMode="auto">
          <a:xfrm>
            <a:off x="323850" y="1052513"/>
            <a:ext cx="2582863" cy="823912"/>
            <a:chOff x="204" y="663"/>
            <a:chExt cx="1627" cy="519"/>
          </a:xfrm>
        </p:grpSpPr>
        <p:sp>
          <p:nvSpPr>
            <p:cNvPr id="25616" name="Oval 28"/>
            <p:cNvSpPr>
              <a:spLocks noChangeArrowheads="1"/>
            </p:cNvSpPr>
            <p:nvPr/>
          </p:nvSpPr>
          <p:spPr bwMode="auto">
            <a:xfrm>
              <a:off x="1021" y="663"/>
              <a:ext cx="499" cy="518"/>
            </a:xfrm>
            <a:prstGeom prst="ellipse">
              <a:avLst/>
            </a:prstGeom>
            <a:solidFill>
              <a:srgbClr val="E5F5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b="1">
                  <a:solidFill>
                    <a:srgbClr val="C00000"/>
                  </a:solidFill>
                </a:rPr>
                <a:t>+</a:t>
              </a:r>
            </a:p>
          </p:txBody>
        </p:sp>
        <p:sp>
          <p:nvSpPr>
            <p:cNvPr id="25617" name="Oval 29"/>
            <p:cNvSpPr>
              <a:spLocks noChangeArrowheads="1"/>
            </p:cNvSpPr>
            <p:nvPr/>
          </p:nvSpPr>
          <p:spPr bwMode="auto">
            <a:xfrm>
              <a:off x="1429" y="664"/>
              <a:ext cx="402" cy="51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b="1">
                  <a:solidFill>
                    <a:srgbClr val="C00000"/>
                  </a:solidFill>
                </a:rPr>
                <a:t>=</a:t>
              </a:r>
            </a:p>
          </p:txBody>
        </p:sp>
        <p:grpSp>
          <p:nvGrpSpPr>
            <p:cNvPr id="25618" name="Group 33"/>
            <p:cNvGrpSpPr>
              <a:grpSpLocks/>
            </p:cNvGrpSpPr>
            <p:nvPr/>
          </p:nvGrpSpPr>
          <p:grpSpPr bwMode="auto">
            <a:xfrm rot="226337">
              <a:off x="794" y="844"/>
              <a:ext cx="182" cy="182"/>
              <a:chOff x="305" y="3033"/>
              <a:chExt cx="182" cy="182"/>
            </a:xfrm>
          </p:grpSpPr>
          <p:sp>
            <p:nvSpPr>
              <p:cNvPr id="25620" name="Line 34"/>
              <p:cNvSpPr>
                <a:spLocks noChangeShapeType="1"/>
              </p:cNvSpPr>
              <p:nvPr/>
            </p:nvSpPr>
            <p:spPr bwMode="auto">
              <a:xfrm>
                <a:off x="305" y="3055"/>
                <a:ext cx="182" cy="13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1" name="Line 35"/>
              <p:cNvSpPr>
                <a:spLocks noChangeShapeType="1"/>
              </p:cNvSpPr>
              <p:nvPr/>
            </p:nvSpPr>
            <p:spPr bwMode="auto">
              <a:xfrm rot="5400000">
                <a:off x="306" y="3055"/>
                <a:ext cx="182" cy="13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5619" name="Oval 43"/>
            <p:cNvSpPr>
              <a:spLocks noChangeArrowheads="1"/>
            </p:cNvSpPr>
            <p:nvPr/>
          </p:nvSpPr>
          <p:spPr bwMode="auto">
            <a:xfrm>
              <a:off x="204" y="664"/>
              <a:ext cx="499" cy="518"/>
            </a:xfrm>
            <a:prstGeom prst="ellipse">
              <a:avLst/>
            </a:prstGeom>
            <a:solidFill>
              <a:srgbClr val="E5F5FF"/>
            </a:solidFill>
            <a:ln w="9525">
              <a:solidFill>
                <a:srgbClr val="0000FF"/>
              </a:solidFill>
              <a:round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b="1">
                  <a:solidFill>
                    <a:srgbClr val="C00000"/>
                  </a:solidFill>
                </a:rPr>
                <a:t>+</a:t>
              </a:r>
            </a:p>
          </p:txBody>
        </p:sp>
      </p:grpSp>
      <p:sp>
        <p:nvSpPr>
          <p:cNvPr id="9269" name="WordArt 53"/>
          <p:cNvSpPr>
            <a:spLocks noChangeArrowheads="1" noChangeShapeType="1" noTextEdit="1"/>
          </p:cNvSpPr>
          <p:nvPr/>
        </p:nvSpPr>
        <p:spPr bwMode="auto">
          <a:xfrm>
            <a:off x="285750" y="188913"/>
            <a:ext cx="3071813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 panose="020B0806030902050204" pitchFamily="34" charset="0"/>
              </a:rPr>
              <a:t>ИТОГИ</a:t>
            </a:r>
          </a:p>
        </p:txBody>
      </p:sp>
      <p:sp>
        <p:nvSpPr>
          <p:cNvPr id="9270" name="Text Box 54"/>
          <p:cNvSpPr txBox="1">
            <a:spLocks noChangeArrowheads="1"/>
          </p:cNvSpPr>
          <p:nvPr/>
        </p:nvSpPr>
        <p:spPr bwMode="auto">
          <a:xfrm>
            <a:off x="3779838" y="981075"/>
            <a:ext cx="49688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 i="1">
                <a:solidFill>
                  <a:srgbClr val="0000FF"/>
                </a:solidFill>
                <a:latin typeface="Century Schoolbook" panose="02040604050505020304" pitchFamily="18" charset="0"/>
              </a:rPr>
              <a:t>Друг моего друга – мой друг</a:t>
            </a:r>
          </a:p>
        </p:txBody>
      </p:sp>
      <p:sp>
        <p:nvSpPr>
          <p:cNvPr id="9272" name="Text Box 56"/>
          <p:cNvSpPr txBox="1">
            <a:spLocks noChangeArrowheads="1"/>
          </p:cNvSpPr>
          <p:nvPr/>
        </p:nvSpPr>
        <p:spPr bwMode="auto">
          <a:xfrm>
            <a:off x="3708400" y="4076700"/>
            <a:ext cx="4968875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 i="1">
                <a:solidFill>
                  <a:srgbClr val="0000FF"/>
                </a:solidFill>
                <a:latin typeface="Century Schoolbook" panose="02040604050505020304" pitchFamily="18" charset="0"/>
              </a:rPr>
              <a:t>Недруг моего друга – мой недруг</a:t>
            </a:r>
          </a:p>
        </p:txBody>
      </p:sp>
      <p:sp>
        <p:nvSpPr>
          <p:cNvPr id="9278" name="AutoShape 62"/>
          <p:cNvSpPr>
            <a:spLocks noChangeArrowheads="1"/>
          </p:cNvSpPr>
          <p:nvPr/>
        </p:nvSpPr>
        <p:spPr bwMode="auto">
          <a:xfrm>
            <a:off x="3690938" y="171450"/>
            <a:ext cx="5167312" cy="5794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5F5FF"/>
              </a:gs>
              <a:gs pos="50000">
                <a:schemeClr val="bg1"/>
              </a:gs>
              <a:gs pos="100000">
                <a:srgbClr val="E5F5FF"/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ru-RU" sz="2800" b="1" i="1" dirty="0">
                <a:solidFill>
                  <a:srgbClr val="C00000"/>
                </a:solidFill>
                <a:latin typeface="Georgia" pitchFamily="18" charset="0"/>
              </a:rPr>
              <a:t>Мнемоническое правило</a:t>
            </a:r>
          </a:p>
        </p:txBody>
      </p:sp>
      <p:grpSp>
        <p:nvGrpSpPr>
          <p:cNvPr id="16" name="Group 65"/>
          <p:cNvGrpSpPr>
            <a:grpSpLocks/>
          </p:cNvGrpSpPr>
          <p:nvPr/>
        </p:nvGrpSpPr>
        <p:grpSpPr bwMode="auto">
          <a:xfrm>
            <a:off x="3779838" y="2492375"/>
            <a:ext cx="4968875" cy="946150"/>
            <a:chOff x="2381" y="1570"/>
            <a:chExt cx="3130" cy="596"/>
          </a:xfrm>
        </p:grpSpPr>
        <p:sp>
          <p:nvSpPr>
            <p:cNvPr id="25613" name="Text Box 55"/>
            <p:cNvSpPr txBox="1">
              <a:spLocks noChangeArrowheads="1"/>
            </p:cNvSpPr>
            <p:nvPr/>
          </p:nvSpPr>
          <p:spPr bwMode="auto">
            <a:xfrm>
              <a:off x="2381" y="1570"/>
              <a:ext cx="3130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2800" b="1" i="1">
                  <a:solidFill>
                    <a:srgbClr val="0000FF"/>
                  </a:solidFill>
                  <a:latin typeface="Century Schoolbook" panose="02040604050505020304" pitchFamily="18" charset="0"/>
                </a:rPr>
                <a:t>Друг моего недруга – мой недруг</a:t>
              </a:r>
            </a:p>
          </p:txBody>
        </p:sp>
        <p:sp>
          <p:nvSpPr>
            <p:cNvPr id="25614" name="Line 63"/>
            <p:cNvSpPr>
              <a:spLocks noChangeShapeType="1"/>
            </p:cNvSpPr>
            <p:nvPr/>
          </p:nvSpPr>
          <p:spPr bwMode="auto">
            <a:xfrm flipH="1">
              <a:off x="4014" y="1643"/>
              <a:ext cx="45" cy="45"/>
            </a:xfrm>
            <a:prstGeom prst="line">
              <a:avLst/>
            </a:prstGeom>
            <a:noFill/>
            <a:ln w="38100">
              <a:solidFill>
                <a:srgbClr val="FEFFC5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15" name="Line 64"/>
            <p:cNvSpPr>
              <a:spLocks noChangeShapeType="1"/>
            </p:cNvSpPr>
            <p:nvPr/>
          </p:nvSpPr>
          <p:spPr bwMode="auto">
            <a:xfrm flipH="1">
              <a:off x="2681" y="1909"/>
              <a:ext cx="45" cy="45"/>
            </a:xfrm>
            <a:prstGeom prst="line">
              <a:avLst/>
            </a:prstGeom>
            <a:noFill/>
            <a:ln w="38100">
              <a:solidFill>
                <a:srgbClr val="FEFFC5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4595208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6" grpId="0" animBg="1"/>
      <p:bldP spid="9270" grpId="0"/>
      <p:bldP spid="9272" grpId="0"/>
      <p:bldP spid="927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908720"/>
            <a:ext cx="6707088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sz="4900" b="1" dirty="0">
                <a:solidFill>
                  <a:srgbClr val="C00000"/>
                </a:solidFill>
              </a:rPr>
              <a:t>Интегрированный </a:t>
            </a:r>
            <a:br>
              <a:rPr lang="ru-RU" sz="4900" b="1" dirty="0">
                <a:solidFill>
                  <a:srgbClr val="C00000"/>
                </a:solidFill>
              </a:rPr>
            </a:br>
            <a:r>
              <a:rPr lang="ru-RU" sz="4900" b="1" dirty="0">
                <a:solidFill>
                  <a:srgbClr val="C00000"/>
                </a:solidFill>
              </a:rPr>
              <a:t>урок-игра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255966"/>
            <a:ext cx="8229600" cy="196512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dirty="0"/>
              <a:t>Умножение  чисел </a:t>
            </a:r>
            <a:br>
              <a:rPr lang="ru-RU" sz="5400" dirty="0"/>
            </a:br>
            <a:r>
              <a:rPr lang="ru-RU" sz="5400" dirty="0"/>
              <a:t>с разными знаками</a:t>
            </a:r>
          </a:p>
          <a:p>
            <a:pPr marL="0" indent="0" algn="ctr">
              <a:buNone/>
            </a:pPr>
            <a:r>
              <a:rPr lang="ru-RU" altLang="ru-RU" sz="5400" b="1" dirty="0">
                <a:solidFill>
                  <a:schemeClr val="accent1">
                    <a:lumMod val="50000"/>
                  </a:schemeClr>
                </a:solidFill>
              </a:rPr>
              <a:t>6 класс </a:t>
            </a:r>
            <a:endParaRPr lang="ru-RU" altLang="ru-RU" sz="5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alt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Пермякова</a:t>
            </a:r>
            <a:r>
              <a:rPr lang="ru-RU" altLang="ru-RU" sz="2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altLang="ru-RU" sz="2400" dirty="0">
                <a:solidFill>
                  <a:schemeClr val="accent1">
                    <a:lumMod val="50000"/>
                  </a:schemeClr>
                </a:solidFill>
              </a:rPr>
              <a:t>Т.В</a:t>
            </a:r>
            <a:r>
              <a:rPr lang="ru-RU" altLang="ru-RU" sz="2400" dirty="0" smtClean="0">
                <a:solidFill>
                  <a:schemeClr val="accent1">
                    <a:lumMod val="50000"/>
                  </a:schemeClr>
                </a:solidFill>
              </a:rPr>
              <a:t>., учитель </a:t>
            </a:r>
            <a:r>
              <a:rPr lang="ru-RU" altLang="ru-RU" sz="2400" dirty="0">
                <a:solidFill>
                  <a:schemeClr val="accent1">
                    <a:lumMod val="50000"/>
                  </a:schemeClr>
                </a:solidFill>
              </a:rPr>
              <a:t>математики, </a:t>
            </a:r>
            <a:endParaRPr lang="ru-RU" altLang="ru-RU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alt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Паклинская</a:t>
            </a:r>
            <a:r>
              <a:rPr lang="ru-RU" altLang="ru-RU" sz="2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altLang="ru-RU" sz="2400" smtClean="0">
                <a:solidFill>
                  <a:schemeClr val="accent1">
                    <a:lumMod val="50000"/>
                  </a:schemeClr>
                </a:solidFill>
              </a:rPr>
              <a:t>О.Н., учитель информатики.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89" y="274638"/>
            <a:ext cx="2022895" cy="198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0994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/>
              <a:t>Слова «помощники</a:t>
            </a:r>
            <a:r>
              <a:rPr lang="ru-RU" sz="5400" dirty="0" smtClean="0"/>
              <a:t>»</a:t>
            </a:r>
            <a:endParaRPr lang="ru-RU" sz="5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А) Повторим.</a:t>
            </a:r>
          </a:p>
          <a:p>
            <a:r>
              <a:rPr lang="ru-RU" sz="4400" dirty="0" smtClean="0"/>
              <a:t>Б</a:t>
            </a:r>
            <a:r>
              <a:rPr lang="ru-RU" sz="4400" dirty="0"/>
              <a:t>)  Изучим.</a:t>
            </a:r>
          </a:p>
          <a:p>
            <a:r>
              <a:rPr lang="ru-RU" sz="4400" dirty="0"/>
              <a:t>В) Узнаем.</a:t>
            </a:r>
          </a:p>
          <a:p>
            <a:r>
              <a:rPr lang="ru-RU" sz="4400" dirty="0"/>
              <a:t>Г)  Проверим.</a:t>
            </a:r>
          </a:p>
          <a:p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0214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/>
          </p:cNvSpPr>
          <p:nvPr>
            <p:ph type="body" idx="4294967295"/>
          </p:nvPr>
        </p:nvSpPr>
        <p:spPr>
          <a:xfrm>
            <a:off x="2209800" y="2565798"/>
            <a:ext cx="6934200" cy="2958703"/>
          </a:xfrm>
          <a:solidFill>
            <a:schemeClr val="bg1"/>
          </a:solidFill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ru-RU" b="1" dirty="0">
                <a:solidFill>
                  <a:srgbClr val="663300"/>
                </a:solidFill>
                <a:latin typeface="Arial" panose="020B0604020202020204" pitchFamily="34" charset="0"/>
              </a:rPr>
              <a:t> </a:t>
            </a:r>
            <a:r>
              <a:rPr lang="ru-RU" sz="4000" b="1" dirty="0">
                <a:solidFill>
                  <a:srgbClr val="663300"/>
                </a:solidFill>
                <a:latin typeface="Arial" panose="020B0604020202020204" pitchFamily="34" charset="0"/>
              </a:rPr>
              <a:t>«Да - Нет» 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b="1" dirty="0">
                <a:solidFill>
                  <a:srgbClr val="663300"/>
                </a:solidFill>
                <a:latin typeface="Arial" panose="020B0604020202020204" pitchFamily="34" charset="0"/>
              </a:rPr>
              <a:t>                      </a:t>
            </a:r>
            <a:r>
              <a:rPr lang="ru-RU" sz="3300" b="1" dirty="0">
                <a:solidFill>
                  <a:srgbClr val="663300"/>
                </a:solidFill>
                <a:latin typeface="Arial" panose="020B0604020202020204" pitchFamily="34" charset="0"/>
              </a:rPr>
              <a:t>не просто игра,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sz="3300" b="1" dirty="0">
                <a:solidFill>
                  <a:srgbClr val="663300"/>
                </a:solidFill>
                <a:latin typeface="Arial" panose="020B0604020202020204" pitchFamily="34" charset="0"/>
              </a:rPr>
              <a:t> Знания Ваши проверит она!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620688"/>
            <a:ext cx="87021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Вспоминаем то, что знаем…</a:t>
            </a:r>
          </a:p>
        </p:txBody>
      </p:sp>
    </p:spTree>
    <p:extLst>
      <p:ext uri="{BB962C8B-B14F-4D97-AF65-F5344CB8AC3E}">
        <p14:creationId xmlns:p14="http://schemas.microsoft.com/office/powerpoint/2010/main" val="5275639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 idx="4294967295"/>
          </p:nvPr>
        </p:nvSpPr>
        <p:spPr>
          <a:xfrm>
            <a:off x="5389960" y="1125141"/>
            <a:ext cx="3754040" cy="857250"/>
          </a:xfrm>
          <a:solidFill>
            <a:schemeClr val="bg1"/>
          </a:solidFill>
        </p:spPr>
        <p:txBody>
          <a:bodyPr/>
          <a:lstStyle/>
          <a:p>
            <a:r>
              <a:rPr lang="ru-RU" sz="4800">
                <a:solidFill>
                  <a:srgbClr val="663300"/>
                </a:solidFill>
                <a:latin typeface="Arial" panose="020B0604020202020204" pitchFamily="34" charset="0"/>
              </a:rPr>
              <a:t>«Да – Нет» </a:t>
            </a:r>
          </a:p>
        </p:txBody>
      </p:sp>
      <p:sp>
        <p:nvSpPr>
          <p:cNvPr id="15363" name="Rectangle 3"/>
          <p:cNvSpPr>
            <a:spLocks noGrp="1"/>
          </p:cNvSpPr>
          <p:nvPr>
            <p:ph type="body" idx="4294967295"/>
          </p:nvPr>
        </p:nvSpPr>
        <p:spPr>
          <a:xfrm>
            <a:off x="2796778" y="2205038"/>
            <a:ext cx="6347222" cy="3394472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600" b="1" dirty="0">
                <a:solidFill>
                  <a:srgbClr val="663300"/>
                </a:solidFill>
                <a:latin typeface="Arial" panose="020B0604020202020204" pitchFamily="34" charset="0"/>
              </a:rPr>
              <a:t>Её правила просты.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600" b="1" dirty="0">
                <a:solidFill>
                  <a:srgbClr val="663300"/>
                </a:solidFill>
                <a:latin typeface="Arial" panose="020B0604020202020204" pitchFamily="34" charset="0"/>
              </a:rPr>
              <a:t>Вам приводится  факт,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600" b="1" dirty="0">
                <a:solidFill>
                  <a:srgbClr val="663300"/>
                </a:solidFill>
                <a:latin typeface="Arial" panose="020B0604020202020204" pitchFamily="34" charset="0"/>
              </a:rPr>
              <a:t>но вот </a:t>
            </a:r>
            <a:r>
              <a:rPr lang="ru-RU" sz="3600" b="1" dirty="0" smtClean="0">
                <a:solidFill>
                  <a:srgbClr val="663300"/>
                </a:solidFill>
                <a:latin typeface="Arial" panose="020B0604020202020204" pitchFamily="34" charset="0"/>
              </a:rPr>
              <a:t>истинный </a:t>
            </a:r>
            <a:r>
              <a:rPr lang="ru-RU" sz="3600" b="1" dirty="0">
                <a:solidFill>
                  <a:srgbClr val="663300"/>
                </a:solidFill>
                <a:latin typeface="Arial" panose="020B0604020202020204" pitchFamily="34" charset="0"/>
              </a:rPr>
              <a:t>он или ложный, вы решаете сами и выбираете ответ     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ru-RU" sz="3600" b="1" dirty="0">
                <a:solidFill>
                  <a:srgbClr val="663300"/>
                </a:solidFill>
                <a:latin typeface="Arial" panose="020B0604020202020204" pitchFamily="34" charset="0"/>
              </a:rPr>
              <a:t>          «ДА»  или   «НЕТ».</a:t>
            </a:r>
            <a:r>
              <a:rPr lang="ru-RU" b="1" dirty="0">
                <a:solidFill>
                  <a:srgbClr val="663300"/>
                </a:solidFill>
                <a:latin typeface="Arial" panose="020B0604020202020204" pitchFamily="34" charset="0"/>
              </a:rPr>
              <a:t>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2402711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 idx="4294967295"/>
          </p:nvPr>
        </p:nvSpPr>
        <p:spPr>
          <a:xfrm>
            <a:off x="5263801" y="857250"/>
            <a:ext cx="3754040" cy="857250"/>
          </a:xfrm>
          <a:solidFill>
            <a:schemeClr val="bg1"/>
          </a:solidFill>
        </p:spPr>
        <p:txBody>
          <a:bodyPr/>
          <a:lstStyle/>
          <a:p>
            <a:r>
              <a:rPr lang="ru-RU" sz="4800" dirty="0">
                <a:solidFill>
                  <a:srgbClr val="663300"/>
                </a:solidFill>
                <a:latin typeface="Arial" panose="020B0604020202020204" pitchFamily="34" charset="0"/>
              </a:rPr>
              <a:t>«Да – Нет»</a:t>
            </a:r>
          </a:p>
        </p:txBody>
      </p:sp>
      <p:sp>
        <p:nvSpPr>
          <p:cNvPr id="16387" name="Rectangle 3"/>
          <p:cNvSpPr>
            <a:spLocks noGrp="1"/>
          </p:cNvSpPr>
          <p:nvPr>
            <p:ph type="body" idx="4294967295"/>
          </p:nvPr>
        </p:nvSpPr>
        <p:spPr>
          <a:xfrm>
            <a:off x="2270569" y="1755268"/>
            <a:ext cx="5986463" cy="3394472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sz="3000" dirty="0">
                <a:latin typeface="Arial" panose="020B0604020202020204" pitchFamily="34" charset="0"/>
              </a:rPr>
              <a:t>Сумма двух отрицательных чисел отрицательна</a:t>
            </a:r>
          </a:p>
          <a:p>
            <a:pPr>
              <a:buFont typeface="Arial" panose="020B0604020202020204" pitchFamily="34" charset="0"/>
              <a:buNone/>
            </a:pPr>
            <a:endParaRPr lang="ru-RU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ru-RU" dirty="0">
              <a:latin typeface="Arial" panose="020B0604020202020204" pitchFamily="34" charset="0"/>
            </a:endParaRPr>
          </a:p>
          <a:p>
            <a:pPr>
              <a:buNone/>
            </a:pPr>
            <a:r>
              <a:rPr lang="ru-RU" sz="3000" dirty="0">
                <a:latin typeface="Arial" panose="020B0604020202020204" pitchFamily="34" charset="0"/>
                <a:cs typeface="Arial" panose="020B0604020202020204" pitchFamily="34" charset="0"/>
              </a:rPr>
              <a:t>Произведение двух отрицательных чисел отрицательно.</a:t>
            </a:r>
            <a:endParaRPr lang="en-US" sz="3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40966" name="Oval 6"/>
          <p:cNvSpPr>
            <a:spLocks noChangeArrowheads="1"/>
          </p:cNvSpPr>
          <p:nvPr/>
        </p:nvSpPr>
        <p:spPr bwMode="auto">
          <a:xfrm>
            <a:off x="971550" y="1628775"/>
            <a:ext cx="914400" cy="914400"/>
          </a:xfrm>
          <a:prstGeom prst="ellipse">
            <a:avLst/>
          </a:prstGeom>
          <a:solidFill>
            <a:srgbClr val="F2FA90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4000" b="1">
                <a:effectLst>
                  <a:outerShdw blurRad="38100" dist="38100" dir="2700000" algn="tl">
                    <a:srgbClr val="FFFFFF"/>
                  </a:outerShdw>
                </a:effectLst>
              </a:rPr>
              <a:t>1</a:t>
            </a: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971550" y="3334131"/>
            <a:ext cx="914400" cy="914400"/>
          </a:xfrm>
          <a:prstGeom prst="ellipse">
            <a:avLst/>
          </a:prstGeom>
          <a:solidFill>
            <a:srgbClr val="F2FA90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4000" b="1"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744284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>
          <a:xfrm>
            <a:off x="5181886" y="857250"/>
            <a:ext cx="3898106" cy="857250"/>
          </a:xfrm>
          <a:solidFill>
            <a:schemeClr val="bg1"/>
          </a:solidFill>
        </p:spPr>
        <p:txBody>
          <a:bodyPr/>
          <a:lstStyle/>
          <a:p>
            <a:r>
              <a:rPr lang="ru-RU" sz="4800" dirty="0">
                <a:solidFill>
                  <a:srgbClr val="663300"/>
                </a:solidFill>
                <a:latin typeface="Arial" panose="020B0604020202020204" pitchFamily="34" charset="0"/>
              </a:rPr>
              <a:t>«Да – Нет»</a:t>
            </a:r>
          </a:p>
        </p:txBody>
      </p:sp>
      <p:sp>
        <p:nvSpPr>
          <p:cNvPr id="18435" name="Rectangle 3"/>
          <p:cNvSpPr>
            <a:spLocks noGrp="1"/>
          </p:cNvSpPr>
          <p:nvPr>
            <p:ph type="body" idx="4294967295"/>
          </p:nvPr>
        </p:nvSpPr>
        <p:spPr>
          <a:xfrm>
            <a:off x="1417321" y="1628776"/>
            <a:ext cx="7726680" cy="3394472"/>
          </a:xfrm>
          <a:solidFill>
            <a:schemeClr val="bg1"/>
          </a:solidFill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ru-RU" dirty="0">
                <a:latin typeface="Arial" panose="020B0604020202020204" pitchFamily="34" charset="0"/>
              </a:rPr>
              <a:t> </a:t>
            </a:r>
            <a:r>
              <a:rPr lang="ru-RU" sz="3000" dirty="0">
                <a:latin typeface="Arial" panose="020B0604020202020204" pitchFamily="34" charset="0"/>
              </a:rPr>
              <a:t>Сумма  чисел  </a:t>
            </a:r>
            <a:r>
              <a:rPr lang="ru-RU" sz="3000" b="1" dirty="0">
                <a:latin typeface="Arial" panose="020B0604020202020204" pitchFamily="34" charset="0"/>
              </a:rPr>
              <a:t>-  34</a:t>
            </a:r>
            <a:r>
              <a:rPr lang="ru-RU" sz="3000" dirty="0">
                <a:latin typeface="Arial" panose="020B0604020202020204" pitchFamily="34" charset="0"/>
              </a:rPr>
              <a:t> и </a:t>
            </a:r>
            <a:r>
              <a:rPr lang="ru-RU" sz="3000" b="1" dirty="0">
                <a:latin typeface="Arial" panose="020B0604020202020204" pitchFamily="34" charset="0"/>
              </a:rPr>
              <a:t>– 22</a:t>
            </a:r>
            <a:r>
              <a:rPr lang="ru-RU" sz="3000" dirty="0">
                <a:latin typeface="Arial" panose="020B0604020202020204" pitchFamily="34" charset="0"/>
              </a:rPr>
              <a:t> равна  </a:t>
            </a:r>
            <a:r>
              <a:rPr lang="ru-RU" sz="3000" b="1" dirty="0">
                <a:latin typeface="Arial" panose="020B0604020202020204" pitchFamily="34" charset="0"/>
              </a:rPr>
              <a:t>56</a:t>
            </a:r>
          </a:p>
          <a:p>
            <a:pPr>
              <a:buFont typeface="Arial" panose="020B0604020202020204" pitchFamily="34" charset="0"/>
              <a:buNone/>
            </a:pPr>
            <a:endParaRPr lang="ru-RU" sz="3000" b="1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ru-RU" sz="3000" b="1" dirty="0">
              <a:latin typeface="Arial" panose="020B0604020202020204" pitchFamily="34" charset="0"/>
            </a:endParaRPr>
          </a:p>
          <a:p>
            <a:pPr>
              <a:buNone/>
            </a:pPr>
            <a:r>
              <a:rPr lang="ru-RU" sz="3000" dirty="0">
                <a:latin typeface="Arial" panose="020B0604020202020204" pitchFamily="34" charset="0"/>
              </a:rPr>
              <a:t>Разность чисел </a:t>
            </a:r>
            <a:r>
              <a:rPr lang="ru-RU" sz="3000" b="1" dirty="0">
                <a:latin typeface="Arial" panose="020B0604020202020204" pitchFamily="34" charset="0"/>
              </a:rPr>
              <a:t>- 53</a:t>
            </a:r>
            <a:r>
              <a:rPr lang="ru-RU" sz="3000" dirty="0">
                <a:latin typeface="Arial" panose="020B0604020202020204" pitchFamily="34" charset="0"/>
              </a:rPr>
              <a:t>  и  </a:t>
            </a:r>
            <a:r>
              <a:rPr lang="ru-RU" sz="3000" b="1" dirty="0">
                <a:latin typeface="Arial" panose="020B0604020202020204" pitchFamily="34" charset="0"/>
              </a:rPr>
              <a:t>– 100</a:t>
            </a:r>
          </a:p>
          <a:p>
            <a:pPr>
              <a:buNone/>
            </a:pPr>
            <a:r>
              <a:rPr lang="ru-RU" sz="3000" dirty="0">
                <a:latin typeface="Arial" panose="020B0604020202020204" pitchFamily="34" charset="0"/>
              </a:rPr>
              <a:t> есть  число положительное</a:t>
            </a:r>
          </a:p>
          <a:p>
            <a:pPr>
              <a:buFont typeface="Arial" panose="020B0604020202020204" pitchFamily="34" charset="0"/>
              <a:buNone/>
            </a:pPr>
            <a:endParaRPr lang="ru-RU" sz="3000" b="1" dirty="0">
              <a:latin typeface="Arial" panose="020B0604020202020204" pitchFamily="34" charset="0"/>
            </a:endParaRPr>
          </a:p>
        </p:txBody>
      </p:sp>
      <p:sp>
        <p:nvSpPr>
          <p:cNvPr id="43014" name="Oval 6"/>
          <p:cNvSpPr>
            <a:spLocks noChangeArrowheads="1"/>
          </p:cNvSpPr>
          <p:nvPr/>
        </p:nvSpPr>
        <p:spPr bwMode="auto">
          <a:xfrm>
            <a:off x="212765" y="1628775"/>
            <a:ext cx="914400" cy="914400"/>
          </a:xfrm>
          <a:prstGeom prst="ellipse">
            <a:avLst/>
          </a:prstGeom>
          <a:solidFill>
            <a:srgbClr val="F2FA90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4000" b="1">
                <a:effectLst>
                  <a:outerShdw blurRad="38100" dist="38100" dir="2700000" algn="tl">
                    <a:srgbClr val="FFFFFF"/>
                  </a:outerShdw>
                </a:effectLst>
              </a:rPr>
              <a:t>3</a:t>
            </a:r>
          </a:p>
        </p:txBody>
      </p:sp>
      <p:sp>
        <p:nvSpPr>
          <p:cNvPr id="8" name="Oval 5"/>
          <p:cNvSpPr>
            <a:spLocks noChangeArrowheads="1"/>
          </p:cNvSpPr>
          <p:nvPr/>
        </p:nvSpPr>
        <p:spPr bwMode="auto">
          <a:xfrm>
            <a:off x="242483" y="3326011"/>
            <a:ext cx="914400" cy="914400"/>
          </a:xfrm>
          <a:prstGeom prst="ellipse">
            <a:avLst/>
          </a:prstGeom>
          <a:solidFill>
            <a:srgbClr val="F2FA90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4000" b="1">
                <a:effectLst>
                  <a:outerShdw blurRad="38100" dist="38100" dir="2700000" algn="tl">
                    <a:srgbClr val="FFFFFF"/>
                  </a:outerShdw>
                </a:effectLst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4662431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 idx="4294967295"/>
          </p:nvPr>
        </p:nvSpPr>
        <p:spPr>
          <a:xfrm>
            <a:off x="5172075" y="885825"/>
            <a:ext cx="3971925" cy="857250"/>
          </a:xfrm>
          <a:solidFill>
            <a:schemeClr val="bg1"/>
          </a:solidFill>
        </p:spPr>
        <p:txBody>
          <a:bodyPr/>
          <a:lstStyle/>
          <a:p>
            <a:r>
              <a:rPr lang="ru-RU" sz="4800" dirty="0">
                <a:solidFill>
                  <a:srgbClr val="663300"/>
                </a:solidFill>
                <a:latin typeface="Arial" panose="020B0604020202020204" pitchFamily="34" charset="0"/>
              </a:rPr>
              <a:t>«Да – Нет»</a:t>
            </a:r>
          </a:p>
        </p:txBody>
      </p:sp>
      <p:sp>
        <p:nvSpPr>
          <p:cNvPr id="21507" name="Rectangle 3"/>
          <p:cNvSpPr>
            <a:spLocks noGrp="1"/>
          </p:cNvSpPr>
          <p:nvPr>
            <p:ph type="body" idx="4294967295"/>
          </p:nvPr>
        </p:nvSpPr>
        <p:spPr>
          <a:xfrm>
            <a:off x="1417320" y="1743076"/>
            <a:ext cx="7434072" cy="3394472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>
              <a:buFont typeface="Arial" panose="020B0604020202020204" pitchFamily="34" charset="0"/>
              <a:buNone/>
            </a:pPr>
            <a:r>
              <a:rPr lang="ru-RU" dirty="0">
                <a:latin typeface="Arial" panose="020B0604020202020204" pitchFamily="34" charset="0"/>
              </a:rPr>
              <a:t> </a:t>
            </a:r>
            <a:r>
              <a:rPr lang="ru-RU" sz="3000" dirty="0">
                <a:latin typeface="Arial" panose="020B0604020202020204" pitchFamily="34" charset="0"/>
              </a:rPr>
              <a:t>Если умножить положительное число и отрицательное число, то в результате получим число положительное.</a:t>
            </a:r>
          </a:p>
          <a:p>
            <a:pPr>
              <a:buFont typeface="Arial" panose="020B0604020202020204" pitchFamily="34" charset="0"/>
              <a:buNone/>
            </a:pPr>
            <a:endParaRPr lang="ru-RU" dirty="0"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endParaRPr lang="ru-RU" dirty="0">
              <a:latin typeface="Arial" panose="020B0604020202020204" pitchFamily="34" charset="0"/>
            </a:endParaRPr>
          </a:p>
          <a:p>
            <a:pPr>
              <a:buNone/>
            </a:pPr>
            <a:r>
              <a:rPr lang="ru-RU" sz="3000" dirty="0">
                <a:latin typeface="Arial" panose="020B0604020202020204" pitchFamily="34" charset="0"/>
              </a:rPr>
              <a:t>Дано выражение:</a:t>
            </a:r>
          </a:p>
          <a:p>
            <a:pPr>
              <a:buNone/>
            </a:pPr>
            <a:r>
              <a:rPr lang="ru-RU" sz="3000" b="1" dirty="0">
                <a:solidFill>
                  <a:srgbClr val="000000"/>
                </a:solidFill>
              </a:rPr>
              <a:t>-2</a:t>
            </a:r>
            <a:r>
              <a:rPr lang="en-US" sz="3000" b="1" dirty="0">
                <a:solidFill>
                  <a:srgbClr val="000000"/>
                </a:solidFill>
                <a:cs typeface="Arial" panose="020B0604020202020204" pitchFamily="34" charset="0"/>
              </a:rPr>
              <a:t>·</a:t>
            </a:r>
            <a:r>
              <a:rPr lang="ru-RU" sz="3000" b="1" dirty="0">
                <a:solidFill>
                  <a:srgbClr val="000000"/>
                </a:solidFill>
                <a:cs typeface="Arial" panose="020B0604020202020204" pitchFamily="34" charset="0"/>
              </a:rPr>
              <a:t>(-3)</a:t>
            </a:r>
            <a:r>
              <a:rPr lang="en-US" sz="3000" b="1" dirty="0">
                <a:solidFill>
                  <a:srgbClr val="000000"/>
                </a:solidFill>
                <a:cs typeface="Arial" panose="020B0604020202020204" pitchFamily="34" charset="0"/>
              </a:rPr>
              <a:t>·</a:t>
            </a:r>
            <a:r>
              <a:rPr lang="ru-RU" sz="3000" b="1" dirty="0">
                <a:solidFill>
                  <a:srgbClr val="000000"/>
                </a:solidFill>
                <a:cs typeface="Arial" panose="020B0604020202020204" pitchFamily="34" charset="0"/>
              </a:rPr>
              <a:t>(-9)</a:t>
            </a:r>
            <a:r>
              <a:rPr lang="en-US" sz="3000" b="1" dirty="0">
                <a:solidFill>
                  <a:srgbClr val="000000"/>
                </a:solidFill>
                <a:cs typeface="Arial" panose="020B0604020202020204" pitchFamily="34" charset="0"/>
              </a:rPr>
              <a:t>·</a:t>
            </a:r>
            <a:r>
              <a:rPr lang="ru-RU" sz="3000" b="1" dirty="0">
                <a:solidFill>
                  <a:srgbClr val="000000"/>
                </a:solidFill>
                <a:cs typeface="Arial" panose="020B0604020202020204" pitchFamily="34" charset="0"/>
              </a:rPr>
              <a:t>(-1,3)</a:t>
            </a:r>
            <a:r>
              <a:rPr lang="en-US" sz="3000" b="1" dirty="0">
                <a:solidFill>
                  <a:srgbClr val="000000"/>
                </a:solidFill>
                <a:cs typeface="Arial" panose="020B0604020202020204" pitchFamily="34" charset="0"/>
              </a:rPr>
              <a:t>·</a:t>
            </a:r>
            <a:r>
              <a:rPr lang="ru-RU" sz="3000" b="1" dirty="0">
                <a:solidFill>
                  <a:srgbClr val="000000"/>
                </a:solidFill>
                <a:cs typeface="Arial" panose="020B0604020202020204" pitchFamily="34" charset="0"/>
              </a:rPr>
              <a:t>14</a:t>
            </a:r>
            <a:r>
              <a:rPr lang="en-US" sz="3000" b="1" dirty="0">
                <a:solidFill>
                  <a:srgbClr val="000000"/>
                </a:solidFill>
                <a:cs typeface="Arial" panose="020B0604020202020204" pitchFamily="34" charset="0"/>
              </a:rPr>
              <a:t>·</a:t>
            </a:r>
            <a:r>
              <a:rPr lang="ru-RU" sz="3000" b="1" dirty="0">
                <a:solidFill>
                  <a:srgbClr val="000000"/>
                </a:solidFill>
                <a:cs typeface="Arial" panose="020B0604020202020204" pitchFamily="34" charset="0"/>
              </a:rPr>
              <a:t>(-2,7)</a:t>
            </a:r>
            <a:r>
              <a:rPr lang="en-US" sz="3000" b="1" dirty="0">
                <a:solidFill>
                  <a:srgbClr val="000000"/>
                </a:solidFill>
                <a:cs typeface="Arial" panose="020B0604020202020204" pitchFamily="34" charset="0"/>
              </a:rPr>
              <a:t>·</a:t>
            </a:r>
            <a:r>
              <a:rPr lang="ru-RU" sz="3000" b="1" dirty="0">
                <a:solidFill>
                  <a:srgbClr val="000000"/>
                </a:solidFill>
                <a:cs typeface="Arial" panose="020B0604020202020204" pitchFamily="34" charset="0"/>
              </a:rPr>
              <a:t>(-2,9).</a:t>
            </a:r>
          </a:p>
          <a:p>
            <a:pPr>
              <a:buNone/>
            </a:pPr>
            <a:r>
              <a:rPr lang="ru-RU" sz="3000" dirty="0">
                <a:latin typeface="Arial" panose="020B0604020202020204" pitchFamily="34" charset="0"/>
              </a:rPr>
              <a:t>Знак выражения будет отрицательны</a:t>
            </a:r>
            <a:r>
              <a:rPr lang="ru-RU" dirty="0">
                <a:latin typeface="Arial" panose="020B0604020202020204" pitchFamily="34" charset="0"/>
              </a:rPr>
              <a:t>м </a:t>
            </a:r>
          </a:p>
          <a:p>
            <a:pPr>
              <a:buFont typeface="Arial" panose="020B0604020202020204" pitchFamily="34" charset="0"/>
              <a:buNone/>
            </a:pPr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47108" name="Oval 4"/>
          <p:cNvSpPr>
            <a:spLocks noChangeArrowheads="1"/>
          </p:cNvSpPr>
          <p:nvPr/>
        </p:nvSpPr>
        <p:spPr bwMode="auto">
          <a:xfrm>
            <a:off x="171450" y="3671792"/>
            <a:ext cx="914400" cy="914400"/>
          </a:xfrm>
          <a:prstGeom prst="ellipse">
            <a:avLst/>
          </a:prstGeom>
          <a:solidFill>
            <a:srgbClr val="F2FA90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4000" b="1">
                <a:effectLst>
                  <a:outerShdw blurRad="38100" dist="38100" dir="2700000" algn="tl">
                    <a:srgbClr val="FFFFFF"/>
                  </a:outerShdw>
                </a:effectLst>
              </a:rPr>
              <a:t>6</a:t>
            </a: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165938" y="1743075"/>
            <a:ext cx="914400" cy="914400"/>
          </a:xfrm>
          <a:prstGeom prst="ellipse">
            <a:avLst/>
          </a:prstGeom>
          <a:solidFill>
            <a:srgbClr val="F2FA90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sz="40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3166596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</TotalTime>
  <Words>573</Words>
  <Application>Microsoft Office PowerPoint</Application>
  <PresentationFormat>Экран (4:3)</PresentationFormat>
  <Paragraphs>142</Paragraphs>
  <Slides>29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42" baseType="lpstr">
      <vt:lpstr>ＭＳ Ｐゴシック</vt:lpstr>
      <vt:lpstr>Arial</vt:lpstr>
      <vt:lpstr>Arial Black</vt:lpstr>
      <vt:lpstr>Calibri</vt:lpstr>
      <vt:lpstr>Century Schoolbook</vt:lpstr>
      <vt:lpstr>Courier New</vt:lpstr>
      <vt:lpstr>Georgia</vt:lpstr>
      <vt:lpstr>Impact</vt:lpstr>
      <vt:lpstr>Informal Roman</vt:lpstr>
      <vt:lpstr>Times New Roman</vt:lpstr>
      <vt:lpstr>Wingdings</vt:lpstr>
      <vt:lpstr>Тема Office</vt:lpstr>
      <vt:lpstr>Visio</vt:lpstr>
      <vt:lpstr>Презентация PowerPoint</vt:lpstr>
      <vt:lpstr>Квест-игра </vt:lpstr>
      <vt:lpstr> Интегрированный  урок-игра  </vt:lpstr>
      <vt:lpstr>Слова «помощники»</vt:lpstr>
      <vt:lpstr>Презентация PowerPoint</vt:lpstr>
      <vt:lpstr>«Да – Нет» </vt:lpstr>
      <vt:lpstr>«Да – Нет»</vt:lpstr>
      <vt:lpstr>«Да – Нет»</vt:lpstr>
      <vt:lpstr>«Да – Нет»</vt:lpstr>
      <vt:lpstr>«Да – Нет»</vt:lpstr>
      <vt:lpstr>«Да – Нет»</vt:lpstr>
      <vt:lpstr>Проверим ответы</vt:lpstr>
      <vt:lpstr>Презентация PowerPoint</vt:lpstr>
      <vt:lpstr>Алгоритм – </vt:lpstr>
      <vt:lpstr>Алгоритм умножения </vt:lpstr>
      <vt:lpstr>Алгоритм умножения </vt:lpstr>
      <vt:lpstr>Презентация PowerPoint</vt:lpstr>
      <vt:lpstr>Работа в группах</vt:lpstr>
      <vt:lpstr>Взаимопроверка </vt:lpstr>
      <vt:lpstr>Выполнить задания  в Яндекс Учебнике</vt:lpstr>
      <vt:lpstr>Физкультминутка </vt:lpstr>
      <vt:lpstr>Самостоятельная работа </vt:lpstr>
      <vt:lpstr>Самостоятельная работа </vt:lpstr>
      <vt:lpstr>Самостоятельная работа </vt:lpstr>
      <vt:lpstr>Самостоятельная работа </vt:lpstr>
      <vt:lpstr>Презентация PowerPoint</vt:lpstr>
      <vt:lpstr>Презентация PowerPoint</vt:lpstr>
      <vt:lpstr>Спасибо за урок!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KarMaN</dc:creator>
  <cp:lastModifiedBy>User</cp:lastModifiedBy>
  <cp:revision>138</cp:revision>
  <dcterms:created xsi:type="dcterms:W3CDTF">2019-09-07T22:13:13Z</dcterms:created>
  <dcterms:modified xsi:type="dcterms:W3CDTF">2025-02-10T15:38:07Z</dcterms:modified>
</cp:coreProperties>
</file>