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5"/>
  </p:notesMasterIdLst>
  <p:sldIdLst>
    <p:sldId id="318" r:id="rId2"/>
    <p:sldId id="317" r:id="rId3"/>
    <p:sldId id="319" r:id="rId4"/>
    <p:sldId id="326" r:id="rId5"/>
    <p:sldId id="320" r:id="rId6"/>
    <p:sldId id="323" r:id="rId7"/>
    <p:sldId id="322" r:id="rId8"/>
    <p:sldId id="321" r:id="rId9"/>
    <p:sldId id="324" r:id="rId10"/>
    <p:sldId id="325" r:id="rId11"/>
    <p:sldId id="327" r:id="rId12"/>
    <p:sldId id="316" r:id="rId13"/>
    <p:sldId id="31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3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1528" autoAdjust="0"/>
  </p:normalViewPr>
  <p:slideViewPr>
    <p:cSldViewPr>
      <p:cViewPr varScale="1">
        <p:scale>
          <a:sx n="99" d="100"/>
          <a:sy n="99" d="100"/>
        </p:scale>
        <p:origin x="1788" y="84"/>
      </p:cViewPr>
      <p:guideLst>
        <p:guide orient="horz" pos="2024"/>
        <p:guide pos="3379"/>
      </p:guideLst>
    </p:cSldViewPr>
  </p:slideViewPr>
  <p:outlineViewPr>
    <p:cViewPr>
      <p:scale>
        <a:sx n="33" d="100"/>
        <a:sy n="33" d="100"/>
      </p:scale>
      <p:origin x="0" y="6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198C3-1836-44DD-B292-28B7C1E571EE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A8C45-9F26-481D-BDC4-2CD93D54C2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77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http://s43.radikal.ru/i099/1306/7f/1863f3e653ec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" name="Picture 2" descr="http://www.picshare.ru/uploads/140715/U58bIM0g3k.png"/>
          <p:cNvPicPr>
            <a:picLocks noChangeAspect="1" noChangeArrowheads="1"/>
          </p:cNvPicPr>
          <p:nvPr userDrawn="1"/>
        </p:nvPicPr>
        <p:blipFill>
          <a:blip r:embed="rId5" cstate="print"/>
          <a:srcRect t="72805" r="15873"/>
          <a:stretch>
            <a:fillRect/>
          </a:stretch>
        </p:blipFill>
        <p:spPr bwMode="auto">
          <a:xfrm>
            <a:off x="0" y="4509120"/>
            <a:ext cx="4227747" cy="1728192"/>
          </a:xfrm>
          <a:prstGeom prst="rect">
            <a:avLst/>
          </a:prstGeom>
          <a:noFill/>
        </p:spPr>
      </p:pic>
      <p:pic>
        <p:nvPicPr>
          <p:cNvPr id="17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7377728">
            <a:off x="140034" y="3929074"/>
            <a:ext cx="1008112" cy="1008112"/>
          </a:xfrm>
          <a:prstGeom prst="rect">
            <a:avLst/>
          </a:prstGeom>
          <a:noFill/>
        </p:spPr>
      </p:pic>
      <p:pic>
        <p:nvPicPr>
          <p:cNvPr id="19" name="Picture 2" descr="http://img-fotki.yandex.ru/get/6723/16969765.1fc/0_8c9a9_93de2f9b_orig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0"/>
            <a:ext cx="2937140" cy="6858000"/>
          </a:xfrm>
          <a:prstGeom prst="rect">
            <a:avLst/>
          </a:prstGeom>
          <a:noFill/>
        </p:spPr>
      </p:pic>
      <p:pic>
        <p:nvPicPr>
          <p:cNvPr id="20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63665">
            <a:off x="1931121" y="3884465"/>
            <a:ext cx="1008112" cy="1008112"/>
          </a:xfrm>
          <a:prstGeom prst="rect">
            <a:avLst/>
          </a:prstGeom>
          <a:noFill/>
        </p:spPr>
      </p:pic>
      <p:pic>
        <p:nvPicPr>
          <p:cNvPr id="21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9571294">
            <a:off x="560921" y="165383"/>
            <a:ext cx="853956" cy="853956"/>
          </a:xfrm>
          <a:prstGeom prst="rect">
            <a:avLst/>
          </a:prstGeom>
          <a:noFill/>
        </p:spPr>
      </p:pic>
      <p:pic>
        <p:nvPicPr>
          <p:cNvPr id="22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488942">
            <a:off x="2535920" y="124160"/>
            <a:ext cx="758544" cy="758544"/>
          </a:xfrm>
          <a:prstGeom prst="rect">
            <a:avLst/>
          </a:prstGeom>
          <a:noFill/>
        </p:spPr>
      </p:pic>
      <p:pic>
        <p:nvPicPr>
          <p:cNvPr id="23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8" cstate="print"/>
          <a:srcRect l="37799" t="8753" r="44057" b="64986"/>
          <a:stretch>
            <a:fillRect/>
          </a:stretch>
        </p:blipFill>
        <p:spPr bwMode="auto">
          <a:xfrm>
            <a:off x="1547664" y="692696"/>
            <a:ext cx="628434" cy="576064"/>
          </a:xfrm>
          <a:prstGeom prst="rect">
            <a:avLst/>
          </a:prstGeom>
          <a:noFill/>
        </p:spPr>
      </p:pic>
      <p:pic>
        <p:nvPicPr>
          <p:cNvPr id="24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8" cstate="print"/>
          <a:srcRect l="37799" t="8753" r="44057" b="64986"/>
          <a:stretch>
            <a:fillRect/>
          </a:stretch>
        </p:blipFill>
        <p:spPr bwMode="auto">
          <a:xfrm>
            <a:off x="4067944" y="5661248"/>
            <a:ext cx="628434" cy="576064"/>
          </a:xfrm>
          <a:prstGeom prst="rect">
            <a:avLst/>
          </a:prstGeom>
          <a:noFill/>
        </p:spPr>
      </p:pic>
      <p:pic>
        <p:nvPicPr>
          <p:cNvPr id="25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8" cstate="print"/>
          <a:srcRect l="37799" t="8753" r="44057" b="64986"/>
          <a:stretch>
            <a:fillRect/>
          </a:stretch>
        </p:blipFill>
        <p:spPr bwMode="auto">
          <a:xfrm>
            <a:off x="4860032" y="4653136"/>
            <a:ext cx="628434" cy="576064"/>
          </a:xfrm>
          <a:prstGeom prst="rect">
            <a:avLst/>
          </a:prstGeom>
          <a:noFill/>
        </p:spPr>
      </p:pic>
      <p:pic>
        <p:nvPicPr>
          <p:cNvPr id="26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8" cstate="print"/>
          <a:srcRect l="37799" t="8753" r="44057" b="64986"/>
          <a:stretch>
            <a:fillRect/>
          </a:stretch>
        </p:blipFill>
        <p:spPr bwMode="auto">
          <a:xfrm>
            <a:off x="179512" y="1772816"/>
            <a:ext cx="628434" cy="576064"/>
          </a:xfrm>
          <a:prstGeom prst="rect">
            <a:avLst/>
          </a:prstGeom>
          <a:noFill/>
        </p:spPr>
      </p:pic>
      <p:pic>
        <p:nvPicPr>
          <p:cNvPr id="27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8" cstate="print"/>
          <a:srcRect l="37799" t="8753" r="44057" b="64986"/>
          <a:stretch>
            <a:fillRect/>
          </a:stretch>
        </p:blipFill>
        <p:spPr bwMode="auto">
          <a:xfrm>
            <a:off x="1187624" y="2564904"/>
            <a:ext cx="628434" cy="576064"/>
          </a:xfrm>
          <a:prstGeom prst="rect">
            <a:avLst/>
          </a:prstGeom>
          <a:noFill/>
        </p:spPr>
      </p:pic>
      <p:pic>
        <p:nvPicPr>
          <p:cNvPr id="28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9" cstate="print"/>
          <a:srcRect l="37799" t="8753" r="44057" b="64986"/>
          <a:stretch>
            <a:fillRect/>
          </a:stretch>
        </p:blipFill>
        <p:spPr bwMode="auto">
          <a:xfrm>
            <a:off x="1187624" y="4797152"/>
            <a:ext cx="392771" cy="360040"/>
          </a:xfrm>
          <a:prstGeom prst="rect">
            <a:avLst/>
          </a:prstGeom>
          <a:noFill/>
        </p:spPr>
      </p:pic>
      <p:pic>
        <p:nvPicPr>
          <p:cNvPr id="29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9" cstate="print"/>
          <a:srcRect l="37799" t="8753" r="44057" b="64986"/>
          <a:stretch>
            <a:fillRect/>
          </a:stretch>
        </p:blipFill>
        <p:spPr bwMode="auto">
          <a:xfrm>
            <a:off x="1259632" y="1412776"/>
            <a:ext cx="392771" cy="360040"/>
          </a:xfrm>
          <a:prstGeom prst="rect">
            <a:avLst/>
          </a:prstGeom>
          <a:noFill/>
        </p:spPr>
      </p:pic>
      <p:pic>
        <p:nvPicPr>
          <p:cNvPr id="30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9" cstate="print"/>
          <a:srcRect l="37799" t="8753" r="44057" b="64986"/>
          <a:stretch>
            <a:fillRect/>
          </a:stretch>
        </p:blipFill>
        <p:spPr bwMode="auto">
          <a:xfrm>
            <a:off x="1403648" y="4293096"/>
            <a:ext cx="392771" cy="360040"/>
          </a:xfrm>
          <a:prstGeom prst="rect">
            <a:avLst/>
          </a:prstGeom>
          <a:noFill/>
        </p:spPr>
      </p:pic>
      <p:pic>
        <p:nvPicPr>
          <p:cNvPr id="31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9" cstate="print"/>
          <a:srcRect l="37799" t="8753" r="44057" b="64986"/>
          <a:stretch>
            <a:fillRect/>
          </a:stretch>
        </p:blipFill>
        <p:spPr bwMode="auto">
          <a:xfrm>
            <a:off x="3059832" y="188640"/>
            <a:ext cx="392771" cy="360040"/>
          </a:xfrm>
          <a:prstGeom prst="rect">
            <a:avLst/>
          </a:prstGeom>
          <a:noFill/>
        </p:spPr>
      </p:pic>
      <p:pic>
        <p:nvPicPr>
          <p:cNvPr id="32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10" cstate="print"/>
          <a:srcRect l="37799" t="8753" r="44057" b="64986"/>
          <a:stretch>
            <a:fillRect/>
          </a:stretch>
        </p:blipFill>
        <p:spPr bwMode="auto">
          <a:xfrm>
            <a:off x="2339752" y="836712"/>
            <a:ext cx="235663" cy="216024"/>
          </a:xfrm>
          <a:prstGeom prst="rect">
            <a:avLst/>
          </a:prstGeom>
          <a:noFill/>
        </p:spPr>
      </p:pic>
      <p:pic>
        <p:nvPicPr>
          <p:cNvPr id="33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9" cstate="print"/>
          <a:srcRect l="37799" t="8753" r="44057" b="64986"/>
          <a:stretch>
            <a:fillRect/>
          </a:stretch>
        </p:blipFill>
        <p:spPr bwMode="auto">
          <a:xfrm>
            <a:off x="251520" y="1196752"/>
            <a:ext cx="392771" cy="360040"/>
          </a:xfrm>
          <a:prstGeom prst="rect">
            <a:avLst/>
          </a:prstGeom>
          <a:noFill/>
        </p:spPr>
      </p:pic>
      <p:pic>
        <p:nvPicPr>
          <p:cNvPr id="34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11" cstate="print"/>
          <a:srcRect l="37799" t="8753" r="44057" b="64986"/>
          <a:stretch>
            <a:fillRect/>
          </a:stretch>
        </p:blipFill>
        <p:spPr bwMode="auto">
          <a:xfrm>
            <a:off x="323528" y="4077072"/>
            <a:ext cx="207640" cy="190336"/>
          </a:xfrm>
          <a:prstGeom prst="rect">
            <a:avLst/>
          </a:prstGeom>
          <a:noFill/>
        </p:spPr>
      </p:pic>
      <p:pic>
        <p:nvPicPr>
          <p:cNvPr id="35" name="Picture 2" descr="07.png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3928" y="5301208"/>
            <a:ext cx="326587" cy="3200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0418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531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310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939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85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735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94695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460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537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906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188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72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929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605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 descr="http://www.picshare.ru/uploads/140715/U58bIM0g3k.png"/>
          <p:cNvPicPr>
            <a:picLocks noChangeAspect="1" noChangeArrowheads="1"/>
          </p:cNvPicPr>
          <p:nvPr userDrawn="1"/>
        </p:nvPicPr>
        <p:blipFill>
          <a:blip r:embed="rId2" cstate="print"/>
          <a:srcRect t="72805" r="15873"/>
          <a:stretch>
            <a:fillRect/>
          </a:stretch>
        </p:blipFill>
        <p:spPr bwMode="auto">
          <a:xfrm>
            <a:off x="2483768" y="2204864"/>
            <a:ext cx="6458766" cy="264017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endParaRPr lang="ru-RU"/>
          </a:p>
        </p:txBody>
      </p:sp>
      <p:pic>
        <p:nvPicPr>
          <p:cNvPr id="7" name="Picture 2" descr="http://s019.radikal.ru/i639/1306/65/cbd5deb0b914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60187" cy="6858000"/>
          </a:xfrm>
          <a:prstGeom prst="rect">
            <a:avLst/>
          </a:prstGeom>
          <a:noFill/>
        </p:spPr>
      </p:pic>
      <p:pic>
        <p:nvPicPr>
          <p:cNvPr id="8" name="Picture 2" descr="07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149080"/>
            <a:ext cx="326587" cy="320055"/>
          </a:xfrm>
          <a:prstGeom prst="rect">
            <a:avLst/>
          </a:prstGeom>
          <a:noFill/>
        </p:spPr>
      </p:pic>
      <p:pic>
        <p:nvPicPr>
          <p:cNvPr id="9" name="Picture 2" descr="http://img-fotki.yandex.ru/get/6723/16969765.1fc/0_8c9a9_93de2f9b_orig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932623" cy="6858000"/>
          </a:xfrm>
          <a:prstGeom prst="rect">
            <a:avLst/>
          </a:prstGeom>
          <a:noFill/>
        </p:spPr>
      </p:pic>
      <p:pic>
        <p:nvPicPr>
          <p:cNvPr id="10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251520" y="260648"/>
            <a:ext cx="628434" cy="576064"/>
          </a:xfrm>
          <a:prstGeom prst="rect">
            <a:avLst/>
          </a:prstGeom>
          <a:noFill/>
        </p:spPr>
      </p:pic>
      <p:pic>
        <p:nvPicPr>
          <p:cNvPr id="11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259632" y="2132856"/>
            <a:ext cx="628434" cy="576064"/>
          </a:xfrm>
          <a:prstGeom prst="rect">
            <a:avLst/>
          </a:prstGeom>
          <a:noFill/>
        </p:spPr>
      </p:pic>
      <p:pic>
        <p:nvPicPr>
          <p:cNvPr id="12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1043608" y="4941168"/>
            <a:ext cx="628434" cy="576064"/>
          </a:xfrm>
          <a:prstGeom prst="rect">
            <a:avLst/>
          </a:prstGeom>
          <a:noFill/>
        </p:spPr>
      </p:pic>
      <p:pic>
        <p:nvPicPr>
          <p:cNvPr id="13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6" cstate="print"/>
          <a:srcRect l="37799" t="8753" r="44057" b="64986"/>
          <a:stretch>
            <a:fillRect/>
          </a:stretch>
        </p:blipFill>
        <p:spPr bwMode="auto">
          <a:xfrm>
            <a:off x="0" y="6281936"/>
            <a:ext cx="628434" cy="576064"/>
          </a:xfrm>
          <a:prstGeom prst="rect">
            <a:avLst/>
          </a:prstGeom>
          <a:noFill/>
        </p:spPr>
      </p:pic>
      <p:pic>
        <p:nvPicPr>
          <p:cNvPr id="14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1547664" y="3861048"/>
            <a:ext cx="360040" cy="330036"/>
          </a:xfrm>
          <a:prstGeom prst="rect">
            <a:avLst/>
          </a:prstGeom>
          <a:noFill/>
        </p:spPr>
      </p:pic>
      <p:pic>
        <p:nvPicPr>
          <p:cNvPr id="15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827584" y="1556792"/>
            <a:ext cx="360040" cy="330036"/>
          </a:xfrm>
          <a:prstGeom prst="rect">
            <a:avLst/>
          </a:prstGeom>
          <a:noFill/>
        </p:spPr>
      </p:pic>
      <p:pic>
        <p:nvPicPr>
          <p:cNvPr id="16" name="Picture 4" descr="http://s39.radikal.ru/i084/1009/ae/fe0c93152f1a.png"/>
          <p:cNvPicPr>
            <a:picLocks noChangeAspect="1" noChangeArrowheads="1"/>
          </p:cNvPicPr>
          <p:nvPr userDrawn="1"/>
        </p:nvPicPr>
        <p:blipFill>
          <a:blip r:embed="rId7" cstate="print"/>
          <a:srcRect l="37799" t="8753" r="44057" b="64986"/>
          <a:stretch>
            <a:fillRect/>
          </a:stretch>
        </p:blipFill>
        <p:spPr bwMode="auto">
          <a:xfrm>
            <a:off x="251520" y="5805264"/>
            <a:ext cx="360040" cy="330036"/>
          </a:xfrm>
          <a:prstGeom prst="rect">
            <a:avLst/>
          </a:prstGeom>
          <a:noFill/>
        </p:spPr>
      </p:pic>
      <p:pic>
        <p:nvPicPr>
          <p:cNvPr id="17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17668445">
            <a:off x="382425" y="1759706"/>
            <a:ext cx="1010134" cy="1010134"/>
          </a:xfrm>
          <a:prstGeom prst="rect">
            <a:avLst/>
          </a:prstGeom>
          <a:noFill/>
        </p:spPr>
      </p:pic>
      <p:pic>
        <p:nvPicPr>
          <p:cNvPr id="18" name="Picture 6" descr="http://migalaite.blog.tut.by/files/2012/05/0_625cd_ea1f50e9_XL-150x150.png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 rot="163665">
            <a:off x="1283049" y="5036593"/>
            <a:ext cx="1008112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51176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462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87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498DFCC-B104-43CC-84B0-2DFD8F81AB33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E615C4A-CFA1-48A5-A64E-9BBC645377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0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36912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Формирование функциональной грамотности на уроках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31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Технология и ОБЖ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	«Нужно или нельзя?». Запиши слова в 2 колонки.</a:t>
            </a:r>
          </a:p>
          <a:p>
            <a:pPr marL="0" indent="0">
              <a:buNone/>
            </a:pPr>
            <a:r>
              <a:rPr lang="ru-RU" dirty="0"/>
              <a:t>Слова для справок:</a:t>
            </a:r>
          </a:p>
          <a:p>
            <a:pPr marL="0" indent="0">
              <a:buNone/>
            </a:pPr>
            <a:r>
              <a:rPr lang="ru-RU" dirty="0"/>
              <a:t>Регулярно поддерживать прибор в чистоте, печь яйца, размораживать продукты, работать в «холостом» режиме, использовать плотно закрытые емкости, включать после полного высыхания прибора, продукты в кожуре необходимо прокалывать, запекать орехи в скорлупе.</a:t>
            </a:r>
          </a:p>
          <a:p>
            <a:pPr marL="0" indent="0">
              <a:buNone/>
            </a:pPr>
            <a:r>
              <a:rPr lang="ru-RU" dirty="0"/>
              <a:t>		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38690"/>
              </p:ext>
            </p:extLst>
          </p:nvPr>
        </p:nvGraphicFramePr>
        <p:xfrm>
          <a:off x="1211098" y="520094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нужно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нельзя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498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 какой период 20 века была изобретена микроволновая печь?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1954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Обществознание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Создайте рекламный буклет для микроволновой печи.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3645024"/>
            <a:ext cx="9780141" cy="248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0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smtClean="0"/>
              <a:t>Рецепт блюда «</a:t>
            </a:r>
            <a:r>
              <a:rPr lang="ru-RU" sz="6600" dirty="0" err="1" smtClean="0"/>
              <a:t>Удон</a:t>
            </a:r>
            <a:r>
              <a:rPr lang="ru-RU" sz="6600" dirty="0" smtClean="0"/>
              <a:t> с морепродуктами»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07798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44824"/>
            <a:ext cx="6798734" cy="302433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333333"/>
                </a:solidFill>
                <a:latin typeface="Helvetica"/>
                <a:ea typeface="Times New Roman"/>
              </a:rPr>
              <a:t>Функциональная грамотность – способность человека </a:t>
            </a:r>
            <a:br>
              <a:rPr lang="ru-RU" sz="2800" b="1" dirty="0">
                <a:solidFill>
                  <a:srgbClr val="333333"/>
                </a:solidFill>
                <a:latin typeface="Helvetica"/>
                <a:ea typeface="Times New Roman"/>
              </a:rPr>
            </a:br>
            <a:r>
              <a:rPr lang="ru-RU" sz="2800" b="1" dirty="0">
                <a:solidFill>
                  <a:srgbClr val="333333"/>
                </a:solidFill>
                <a:latin typeface="Helvetica"/>
                <a:ea typeface="Times New Roman"/>
              </a:rPr>
              <a:t>вступать в отношения с внешней средой, быстро адаптироваться </a:t>
            </a:r>
            <a:br>
              <a:rPr lang="ru-RU" sz="2800" b="1" dirty="0">
                <a:solidFill>
                  <a:srgbClr val="333333"/>
                </a:solidFill>
                <a:latin typeface="Helvetica"/>
                <a:ea typeface="Times New Roman"/>
              </a:rPr>
            </a:br>
            <a:r>
              <a:rPr lang="ru-RU" sz="2800" b="1" dirty="0">
                <a:solidFill>
                  <a:srgbClr val="333333"/>
                </a:solidFill>
                <a:latin typeface="Helvetica"/>
                <a:ea typeface="Times New Roman"/>
              </a:rPr>
              <a:t>и функционировать в ней.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84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6798736" cy="4464496"/>
          </a:xfrm>
        </p:spPr>
        <p:txBody>
          <a:bodyPr>
            <a:normAutofit fontScale="85000" lnSpcReduction="10000"/>
          </a:bodyPr>
          <a:lstStyle/>
          <a:p>
            <a:pPr marL="0" lvl="0" indent="0" algn="ctr" defTabSz="91440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None/>
            </a:pPr>
            <a:endParaRPr lang="ru-RU" b="1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defTabSz="91440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Цель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учителя - развить ребёнка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defTabSz="91440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-Развить мышление  из наглядно-действенного перевести его в абстрактно-логическое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defTabSz="91440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-Развить речь, аналитико-синтетические способности, развить память и внимание, фантазию и воображение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defTabSz="91440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Развить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моторную функцию, способность контролировать свои движения, а также мелкую моторику</a:t>
            </a:r>
            <a:endParaRPr lang="ru-RU" dirty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defTabSz="914400">
              <a:lnSpc>
                <a:spcPct val="115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None/>
            </a:pP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- Развить коммуникативные способности, способность общаться, контролировать эмоции, управлять своим поведением.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32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6865" y="1124744"/>
            <a:ext cx="6798736" cy="4810389"/>
          </a:xfrm>
        </p:spPr>
        <p:txBody>
          <a:bodyPr>
            <a:normAutofit/>
          </a:bodyPr>
          <a:lstStyle/>
          <a:p>
            <a:pPr marL="0" lvl="0" indent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функциональной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</a:t>
            </a:r>
          </a:p>
          <a:p>
            <a:pPr marL="0" lvl="0" indent="0" algn="ctr" defTabSz="91440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в чтении и письме</a:t>
            </a: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в естественных науках</a:t>
            </a: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 грамотность</a:t>
            </a: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грамотность</a:t>
            </a: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бытовая грамотность</a:t>
            </a: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в вопросах здоровья</a:t>
            </a:r>
          </a:p>
          <a:p>
            <a:pPr algn="ctr" defTabSz="91440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грамотность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89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Русский язык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6865" y="2132857"/>
            <a:ext cx="6798736" cy="3802276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ru-RU" sz="1400" dirty="0"/>
          </a:p>
          <a:p>
            <a:pPr lvl="1"/>
            <a:r>
              <a:rPr lang="ru-RU" dirty="0"/>
              <a:t>Выпишите из текста 5-6 слов на безударную гласную в корне слова</a:t>
            </a:r>
            <a:r>
              <a:rPr lang="ru-RU" dirty="0" smtClean="0"/>
              <a:t>:</a:t>
            </a:r>
            <a:endParaRPr lang="ru-RU" sz="2000" dirty="0"/>
          </a:p>
          <a:p>
            <a:pPr lvl="1"/>
            <a:r>
              <a:rPr lang="ru-RU" dirty="0"/>
              <a:t>Выпишите из текста по 3 словосочетания с разными типами связи:</a:t>
            </a:r>
          </a:p>
          <a:p>
            <a:pPr marL="0" indent="0">
              <a:buNone/>
            </a:pPr>
            <a:r>
              <a:rPr lang="ru-RU" sz="2000" i="1" dirty="0"/>
              <a:t>Согласование - _________________________________</a:t>
            </a:r>
            <a:endParaRPr lang="ru-RU" sz="2000" dirty="0"/>
          </a:p>
          <a:p>
            <a:pPr marL="0" indent="0">
              <a:buNone/>
            </a:pPr>
            <a:r>
              <a:rPr lang="ru-RU" sz="2000" i="1" dirty="0"/>
              <a:t>Управление - ___________________________________</a:t>
            </a:r>
            <a:endParaRPr lang="ru-RU" sz="2000" dirty="0"/>
          </a:p>
          <a:p>
            <a:pPr marL="0" indent="0">
              <a:buNone/>
            </a:pPr>
            <a:r>
              <a:rPr lang="ru-RU" sz="2000" i="1" dirty="0"/>
              <a:t>Примыкание - </a:t>
            </a:r>
            <a:r>
              <a:rPr lang="ru-RU" sz="2000" dirty="0" smtClean="0"/>
              <a:t>__________________________________</a:t>
            </a:r>
          </a:p>
          <a:p>
            <a:r>
              <a:rPr lang="ru-RU" sz="2000" dirty="0"/>
              <a:t> </a:t>
            </a:r>
            <a:r>
              <a:rPr lang="ru-RU" sz="2000" dirty="0" smtClean="0"/>
              <a:t> </a:t>
            </a:r>
            <a:r>
              <a:rPr lang="ru-RU" dirty="0" smtClean="0"/>
              <a:t>Найти </a:t>
            </a:r>
            <a:r>
              <a:rPr lang="ru-RU" dirty="0"/>
              <a:t>в тексте простое предложение, выписать и произвести полный синтаксический разбор.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7096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Сколько будет затрачено времени на приготовление 5 бутербродов?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Сколько понадобиться времени, чтобы разогреть пиццу для 4 человек (при условии, что на одного человека необходимо 2 кусочка)?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220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Физика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микроволновке нельзя печь яйца, использовать плотно закрытые емкости, орехи в скорлупе, </a:t>
            </a:r>
            <a:r>
              <a:rPr lang="ru-RU" dirty="0" smtClean="0"/>
              <a:t>почему? </a:t>
            </a:r>
          </a:p>
          <a:p>
            <a:r>
              <a:rPr lang="ru-RU" dirty="0" smtClean="0"/>
              <a:t>Продукты </a:t>
            </a:r>
            <a:r>
              <a:rPr lang="ru-RU" dirty="0"/>
              <a:t>в кожуре, такие, как, яблоки или сосиски, перед тем как готовить, необходимо </a:t>
            </a:r>
            <a:r>
              <a:rPr lang="ru-RU" dirty="0" smtClean="0"/>
              <a:t>проколоть, почему?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72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География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Страны из какой части света лидируют в производстве микроволновых печей?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9633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solidFill>
                  <a:prstClr val="black">
                    <a:lumMod val="85000"/>
                    <a:lumOff val="15000"/>
                  </a:prstClr>
                </a:solidFill>
              </a:rPr>
              <a:t>Английский язык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Прочитать текст и поставить абзацы в правильном порядке в соответствии с русским текстом.</a:t>
            </a:r>
          </a:p>
          <a:p>
            <a:r>
              <a:rPr lang="ru-RU" sz="3600" dirty="0" smtClean="0"/>
              <a:t>Сравнить два текста и заполнить пропуски недостающими словами.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0509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3113</TotalTime>
  <Words>269</Words>
  <Application>Microsoft Office PowerPoint</Application>
  <PresentationFormat>Экран (4:3)</PresentationFormat>
  <Paragraphs>49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Garamond</vt:lpstr>
      <vt:lpstr>Helvetica</vt:lpstr>
      <vt:lpstr>Times New Roman</vt:lpstr>
      <vt:lpstr>Натуральные материалы</vt:lpstr>
      <vt:lpstr>Формирование функциональной грамотности на уроках</vt:lpstr>
      <vt:lpstr>Функциональная грамотность – способность человека  вступать в отношения с внешней средой, быстро адаптироваться  и функционировать в ней. </vt:lpstr>
      <vt:lpstr>Презентация PowerPoint</vt:lpstr>
      <vt:lpstr>Презентация PowerPoint</vt:lpstr>
      <vt:lpstr>Русский язык</vt:lpstr>
      <vt:lpstr>Математика</vt:lpstr>
      <vt:lpstr>Физика</vt:lpstr>
      <vt:lpstr>География</vt:lpstr>
      <vt:lpstr>Английский язык</vt:lpstr>
      <vt:lpstr>Технология и ОБЖ</vt:lpstr>
      <vt:lpstr>История</vt:lpstr>
      <vt:lpstr>Обществознание</vt:lpstr>
      <vt:lpstr>Практическая часть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RePack by Diakov</cp:lastModifiedBy>
  <cp:revision>185</cp:revision>
  <dcterms:created xsi:type="dcterms:W3CDTF">2014-07-24T11:59:25Z</dcterms:created>
  <dcterms:modified xsi:type="dcterms:W3CDTF">2021-04-05T12:14:23Z</dcterms:modified>
</cp:coreProperties>
</file>