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8"/>
  </p:notesMasterIdLst>
  <p:sldIdLst>
    <p:sldId id="268" r:id="rId2"/>
    <p:sldId id="256" r:id="rId3"/>
    <p:sldId id="257" r:id="rId4"/>
    <p:sldId id="258" r:id="rId5"/>
    <p:sldId id="259" r:id="rId6"/>
    <p:sldId id="267" r:id="rId7"/>
    <p:sldId id="260" r:id="rId8"/>
    <p:sldId id="262" r:id="rId9"/>
    <p:sldId id="274" r:id="rId10"/>
    <p:sldId id="261" r:id="rId11"/>
    <p:sldId id="263" r:id="rId12"/>
    <p:sldId id="264" r:id="rId13"/>
    <p:sldId id="277" r:id="rId14"/>
    <p:sldId id="278" r:id="rId15"/>
    <p:sldId id="265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93768" autoAdjust="0"/>
  </p:normalViewPr>
  <p:slideViewPr>
    <p:cSldViewPr>
      <p:cViewPr varScale="1">
        <p:scale>
          <a:sx n="69" d="100"/>
          <a:sy n="69" d="100"/>
        </p:scale>
        <p:origin x="-14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01A60-2BD0-4814-BF1D-B52893347BA9}" type="datetimeFigureOut">
              <a:rPr lang="ru-RU" smtClean="0"/>
              <a:pPr/>
              <a:t>19.09.2021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414814-5985-47E8-AD31-67361C74FB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3468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414814-5985-47E8-AD31-67361C74FBF7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4991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414814-5985-47E8-AD31-67361C74FBF7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7590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7A478-EF51-44A2-85D0-58519C0854EC}" type="datetimeFigureOut">
              <a:rPr lang="ru-RU" smtClean="0"/>
              <a:pPr/>
              <a:t>19.09.2021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7F99-6E99-453C-B193-B3EBF2F7623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7A478-EF51-44A2-85D0-58519C0854EC}" type="datetimeFigureOut">
              <a:rPr lang="ru-RU" smtClean="0"/>
              <a:pPr/>
              <a:t>19.09.2021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7F99-6E99-453C-B193-B3EBF2F762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7A478-EF51-44A2-85D0-58519C0854EC}" type="datetimeFigureOut">
              <a:rPr lang="ru-RU" smtClean="0"/>
              <a:pPr/>
              <a:t>19.09.2021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7F99-6E99-453C-B193-B3EBF2F762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7A478-EF51-44A2-85D0-58519C0854EC}" type="datetimeFigureOut">
              <a:rPr lang="ru-RU" smtClean="0"/>
              <a:pPr/>
              <a:t>19.09.2021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7F99-6E99-453C-B193-B3EBF2F762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7A478-EF51-44A2-85D0-58519C0854EC}" type="datetimeFigureOut">
              <a:rPr lang="ru-RU" smtClean="0"/>
              <a:pPr/>
              <a:t>19.09.2021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D4B7F99-6E99-453C-B193-B3EBF2F762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7A478-EF51-44A2-85D0-58519C0854EC}" type="datetimeFigureOut">
              <a:rPr lang="ru-RU" smtClean="0"/>
              <a:pPr/>
              <a:t>19.09.2021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7F99-6E99-453C-B193-B3EBF2F762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7A478-EF51-44A2-85D0-58519C0854EC}" type="datetimeFigureOut">
              <a:rPr lang="ru-RU" smtClean="0"/>
              <a:pPr/>
              <a:t>19.09.2021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7F99-6E99-453C-B193-B3EBF2F762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7A478-EF51-44A2-85D0-58519C0854EC}" type="datetimeFigureOut">
              <a:rPr lang="ru-RU" smtClean="0"/>
              <a:pPr/>
              <a:t>19.09.2021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7F99-6E99-453C-B193-B3EBF2F762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7A478-EF51-44A2-85D0-58519C0854EC}" type="datetimeFigureOut">
              <a:rPr lang="ru-RU" smtClean="0"/>
              <a:pPr/>
              <a:t>19.09.2021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7F99-6E99-453C-B193-B3EBF2F762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7A478-EF51-44A2-85D0-58519C0854EC}" type="datetimeFigureOut">
              <a:rPr lang="ru-RU" smtClean="0"/>
              <a:pPr/>
              <a:t>19.09.2021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7F99-6E99-453C-B193-B3EBF2F762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7A478-EF51-44A2-85D0-58519C0854EC}" type="datetimeFigureOut">
              <a:rPr lang="ru-RU" smtClean="0"/>
              <a:pPr/>
              <a:t>19.09.2021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7F99-6E99-453C-B193-B3EBF2F762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927A478-EF51-44A2-85D0-58519C0854EC}" type="datetimeFigureOut">
              <a:rPr lang="ru-RU" smtClean="0"/>
              <a:pPr/>
              <a:t>19.09.2021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D4B7F99-6E99-453C-B193-B3EBF2F762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424936" cy="5602634"/>
          </a:xfrm>
        </p:spPr>
        <p:txBody>
          <a:bodyPr>
            <a:normAutofit/>
          </a:bodyPr>
          <a:lstStyle/>
          <a:p>
            <a:r>
              <a:rPr lang="ru-RU" sz="2200" dirty="0" smtClean="0">
                <a:latin typeface="+mn-lt"/>
              </a:rPr>
              <a:t/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/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/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/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/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/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/>
            </a:r>
            <a:br>
              <a:rPr lang="ru-RU" sz="2200" dirty="0" smtClean="0">
                <a:latin typeface="+mn-lt"/>
              </a:rPr>
            </a:br>
            <a:r>
              <a:rPr lang="ru-RU" sz="2700" dirty="0" smtClean="0">
                <a:solidFill>
                  <a:schemeClr val="accent1"/>
                </a:solidFill>
                <a:latin typeface="+mn-lt"/>
              </a:rPr>
              <a:t>Презентация проекта </a:t>
            </a:r>
            <a:r>
              <a:rPr lang="ru-RU" sz="27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«Я - патриот»</a:t>
            </a:r>
            <a:r>
              <a:rPr lang="ru-RU" sz="2700" dirty="0" smtClean="0">
                <a:latin typeface="+mn-lt"/>
              </a:rPr>
              <a:t/>
            </a:r>
            <a:br>
              <a:rPr lang="ru-RU" sz="27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/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/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/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/>
            </a:r>
            <a:br>
              <a:rPr lang="ru-RU" sz="2200" dirty="0" smtClean="0">
                <a:latin typeface="+mn-lt"/>
              </a:rPr>
            </a:b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endParaRPr lang="ru-RU" sz="3600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332656"/>
            <a:ext cx="7481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МАДОУ «Детский сад комбинированного вида  Радуга»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6021288"/>
            <a:ext cx="1070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Г. Югорск</a:t>
            </a:r>
          </a:p>
          <a:p>
            <a:r>
              <a:rPr lang="ru-RU" sz="16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</a:t>
            </a:r>
            <a:endParaRPr lang="ru-RU" sz="16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1146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Выставка рисунков «Я - Югорчанин».</a:t>
            </a:r>
            <a:endParaRPr lang="ru-RU" sz="3200" dirty="0"/>
          </a:p>
        </p:txBody>
      </p:sp>
      <p:pic>
        <p:nvPicPr>
          <p:cNvPr id="12" name="Рисунок 11" descr="IMG_07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2214554"/>
            <a:ext cx="3429024" cy="24266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IMG_00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928670"/>
            <a:ext cx="1643074" cy="1076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IMG_00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047985">
            <a:off x="235157" y="1517065"/>
            <a:ext cx="2071670" cy="15537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SDC157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753488">
            <a:off x="6788260" y="1260078"/>
            <a:ext cx="1785932" cy="1643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 descr="WP_20150125_1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751087">
            <a:off x="6858016" y="4000504"/>
            <a:ext cx="1928826" cy="1849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WP_20150125_14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794344">
            <a:off x="496418" y="3996895"/>
            <a:ext cx="1928827" cy="1928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IMG_060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86116" y="4857760"/>
            <a:ext cx="3000396" cy="1875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Autofit/>
          </a:bodyPr>
          <a:lstStyle/>
          <a:p>
            <a:r>
              <a:rPr lang="ru-RU" sz="3200" dirty="0" smtClean="0"/>
              <a:t>Герб семьи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</a:p>
        </p:txBody>
      </p:sp>
      <p:pic>
        <p:nvPicPr>
          <p:cNvPr id="9" name="Рисунок 8" descr="IMG_00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785794"/>
            <a:ext cx="2690831" cy="20181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 descr="IMG_003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857232"/>
            <a:ext cx="2286016" cy="23622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Рисунок 10" descr="SDC157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277174">
            <a:off x="2682724" y="2564662"/>
            <a:ext cx="3093185" cy="23198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WP_20150125_0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237892">
            <a:off x="6195015" y="3619481"/>
            <a:ext cx="2399779" cy="23992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IMG_070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44" y="3357562"/>
            <a:ext cx="2286016" cy="250033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" name="Рисунок 13" descr="Герб семьи Рыбаковых_JP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182284">
            <a:off x="4714876" y="5000636"/>
            <a:ext cx="1321587" cy="1262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bcd7cb89742843cbd8ac8eb85335d421903f549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317232">
            <a:off x="2462205" y="5417202"/>
            <a:ext cx="933450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41390337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666077">
            <a:off x="3154140" y="991140"/>
            <a:ext cx="1719264" cy="1381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Генеалогическое древо семьи</a:t>
            </a:r>
            <a:endParaRPr lang="ru-RU" sz="3200" dirty="0"/>
          </a:p>
        </p:txBody>
      </p:sp>
      <p:pic>
        <p:nvPicPr>
          <p:cNvPr id="11" name="Рисунок 10" descr="семейное древо русакевич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1928803"/>
            <a:ext cx="4598717" cy="3469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3000364" y="5572140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Семья </a:t>
            </a:r>
            <a:r>
              <a:rPr lang="ru-RU" dirty="0" err="1" smtClean="0"/>
              <a:t>Русакевич</a:t>
            </a:r>
            <a:endParaRPr lang="ru-RU" dirty="0"/>
          </a:p>
        </p:txBody>
      </p:sp>
      <p:pic>
        <p:nvPicPr>
          <p:cNvPr id="14" name="Рисунок 13" descr="IMG_06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71612"/>
            <a:ext cx="2276431" cy="40005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5" name="TextBox 14"/>
          <p:cNvSpPr txBox="1"/>
          <p:nvPr/>
        </p:nvSpPr>
        <p:spPr>
          <a:xfrm>
            <a:off x="285720" y="5715016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Семья </a:t>
            </a:r>
            <a:r>
              <a:rPr lang="ru-RU" dirty="0" err="1" smtClean="0"/>
              <a:t>Бровченко</a:t>
            </a:r>
            <a:endParaRPr lang="ru-RU" dirty="0"/>
          </a:p>
        </p:txBody>
      </p:sp>
      <p:pic>
        <p:nvPicPr>
          <p:cNvPr id="16" name="Рисунок 15" descr="IMG_06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15140" y="1500175"/>
            <a:ext cx="2257637" cy="37862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7" name="TextBox 16"/>
          <p:cNvSpPr txBox="1"/>
          <p:nvPr/>
        </p:nvSpPr>
        <p:spPr>
          <a:xfrm>
            <a:off x="6715140" y="557214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Семья </a:t>
            </a:r>
            <a:r>
              <a:rPr lang="ru-RU" dirty="0" err="1" smtClean="0"/>
              <a:t>Танцура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Знакомство с русскими традициями (чаепитием, национальные костюмы, русским укладом жизни)</a:t>
            </a:r>
            <a:endParaRPr lang="ru-RU" sz="3200" dirty="0"/>
          </a:p>
        </p:txBody>
      </p:sp>
      <p:pic>
        <p:nvPicPr>
          <p:cNvPr id="3" name="Рисунок 2" descr="IMG_09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980" y="1546299"/>
            <a:ext cx="3107521" cy="2357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1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92578" y="4642529"/>
            <a:ext cx="2750331" cy="1833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10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5550" y="4156341"/>
            <a:ext cx="2932902" cy="19552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G_10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577" y="4002884"/>
            <a:ext cx="3120264" cy="2262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107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50761" y="2285992"/>
            <a:ext cx="289323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108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83907" y="1831413"/>
            <a:ext cx="2894094" cy="1929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/>
          <a:lstStyle/>
          <a:p>
            <a:r>
              <a:rPr lang="ru-RU" dirty="0" smtClean="0"/>
              <a:t>Масленица</a:t>
            </a:r>
            <a:endParaRPr lang="ru-RU" dirty="0"/>
          </a:p>
        </p:txBody>
      </p:sp>
      <p:pic>
        <p:nvPicPr>
          <p:cNvPr id="3" name="Рисунок 2" descr="IMG_11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228601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11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5140" y="928670"/>
            <a:ext cx="2203045" cy="2516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G_12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3000372"/>
            <a:ext cx="3428992" cy="1762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12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702" y="3929066"/>
            <a:ext cx="2357454" cy="26745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IMG_123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3286124"/>
            <a:ext cx="2297385" cy="3071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IMG_124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43174" y="4929198"/>
            <a:ext cx="3143240" cy="18049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IMG_124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57488" y="928670"/>
            <a:ext cx="3143272" cy="19138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28934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Дерево желаний</a:t>
            </a:r>
            <a:endParaRPr lang="ru-RU" sz="3200" dirty="0"/>
          </a:p>
        </p:txBody>
      </p:sp>
      <p:pic>
        <p:nvPicPr>
          <p:cNvPr id="11" name="Рисунок 10" descr="IMG_06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000240"/>
            <a:ext cx="2857488" cy="23909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" name="Рисунок 11" descr="IMG_06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1071546"/>
            <a:ext cx="2684897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3" name="Рисунок 12" descr="IMG_06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1802" y="1571612"/>
            <a:ext cx="3071834" cy="3786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 descr="01dca986a97f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945131">
            <a:off x="906881" y="4720818"/>
            <a:ext cx="1664505" cy="1857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9ffc144acb6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882396">
            <a:off x="6777856" y="4539468"/>
            <a:ext cx="1762116" cy="1833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amourloveliebeahavaamoreljubovcham-po-L-7bRzFg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248574">
            <a:off x="644248" y="428977"/>
            <a:ext cx="1407437" cy="1409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011222"/>
          </a:xfrm>
        </p:spPr>
        <p:txBody>
          <a:bodyPr>
            <a:normAutofit/>
          </a:bodyPr>
          <a:lstStyle/>
          <a:p>
            <a:r>
              <a:rPr lang="ru-RU" dirty="0" smtClean="0"/>
              <a:t>Благодарим за внимание!</a:t>
            </a:r>
            <a:endParaRPr lang="ru-RU" dirty="0"/>
          </a:p>
        </p:txBody>
      </p:sp>
      <p:pic>
        <p:nvPicPr>
          <p:cNvPr id="6" name="Рисунок 5" descr="IMG_04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1643050"/>
            <a:ext cx="5286412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8667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58417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Название проекта: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«Я - патриот».</a:t>
            </a:r>
            <a:endParaRPr lang="ru-RU" sz="2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Рисунок 3" descr="0a30cd4042c0471523f9193d450ab8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2214554"/>
            <a:ext cx="5685882" cy="42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980728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Проект направлен на формирование патриотического отношения и чувства сопричастности к семье, городу, стране, природе, культуре на основе историко-национальных и природных особенностей родного края и страны. Воспитание чувства собственного достоинства как представителя своего народа, уважения к прошлому, настоящему, будущему своего края и страны. Применение эффективных методов и требований в условиях детского сада.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Рисунок 6" descr="936690_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2857496"/>
            <a:ext cx="4915171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859216" cy="5486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548680"/>
            <a:ext cx="813690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воспитание у ребенка любви и привязанности к своей семье, дому, детскому саду, улице, городу через все виды детской деятельности;</a:t>
            </a:r>
          </a:p>
          <a:p>
            <a:r>
              <a:rPr lang="ru-RU" dirty="0" smtClean="0"/>
              <a:t>- знакомство детей с символами государства (герб, флаг, гимн);</a:t>
            </a:r>
          </a:p>
          <a:p>
            <a:r>
              <a:rPr lang="ru-RU" dirty="0" smtClean="0"/>
              <a:t>- развитие интереса к русским традициям, обычаям, промыслам;</a:t>
            </a:r>
          </a:p>
          <a:p>
            <a:r>
              <a:rPr lang="ru-RU" dirty="0" smtClean="0"/>
              <a:t>-формирование толерантности, чувства уважения к другим народам, их традициям;</a:t>
            </a:r>
          </a:p>
          <a:p>
            <a:r>
              <a:rPr lang="ru-RU" dirty="0" smtClean="0"/>
              <a:t>- формирование эмоционального отклика и тепла, бережного, заботливого отношения к природе и всему живому, к предметам и явлениям окружающей действительности.</a:t>
            </a:r>
          </a:p>
          <a:p>
            <a:r>
              <a:rPr lang="ru-RU" dirty="0" smtClean="0"/>
              <a:t>-  Развивать у детей положительное эмоционально – ценностное отношение к малой Родине.</a:t>
            </a:r>
          </a:p>
          <a:p>
            <a:r>
              <a:rPr lang="ru-RU" dirty="0" smtClean="0"/>
              <a:t>- Познакомить детей с бытом, культурой и традициями коренных народов Севера (ненцы, ханты, селькупы, коми).</a:t>
            </a:r>
          </a:p>
          <a:p>
            <a:r>
              <a:rPr lang="ru-RU" dirty="0" smtClean="0"/>
              <a:t>-  Формировать познавательный интерес к культурному наследию народов Севера.</a:t>
            </a:r>
          </a:p>
          <a:p>
            <a:r>
              <a:rPr lang="ru-RU" dirty="0" smtClean="0"/>
              <a:t>- Развивать чувство толерантности к сверстникам разных национальностей коренных народов Севера (ненцы, ханты, селькупы, коми).</a:t>
            </a:r>
          </a:p>
          <a:p>
            <a:pPr>
              <a:buFont typeface="Arial" pitchFamily="34" charset="0"/>
              <a:buChar char="•"/>
            </a:pPr>
            <a:endParaRPr lang="ru-RU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9217" name="Picture 1" descr="C:\Users\User\Downloads\381100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6595204"/>
            <a:ext cx="46745" cy="45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r>
              <a:rPr lang="ru-RU" sz="3200" dirty="0" smtClean="0"/>
              <a:t>Проблема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844824"/>
            <a:ext cx="804515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При реализации годовых задач по патриотическому воспитанию, во  время бесед, игр, в совместной деятельности с детьми  показали, что наши дети эрудированны, путешествуют с родителями по разным странам, знают их названия рассказывают о достопримечательностях, но часто затрудняются рассказать о памятных местах родного города </a:t>
            </a:r>
            <a:r>
              <a:rPr lang="ru-RU" sz="2400" dirty="0" err="1" smtClean="0"/>
              <a:t>Югорска</a:t>
            </a:r>
            <a:r>
              <a:rPr lang="ru-RU" sz="2400" dirty="0" smtClean="0"/>
              <a:t> и жизни людей, живущих в нем, природных особенностях Северного края, быте, культуре и традициях коренных народов Севера. . Было решено расширить и углубить знания детей про свой родной край.</a:t>
            </a:r>
          </a:p>
          <a:p>
            <a:endParaRPr lang="ru-RU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</a:p>
          <a:p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+mn-lt"/>
              </a:rPr>
              <a:t>Модель</a:t>
            </a:r>
            <a:r>
              <a:rPr lang="ru-RU" sz="3200" dirty="0" smtClean="0">
                <a:latin typeface="+mn-lt"/>
              </a:rPr>
              <a:t> проекта:</a:t>
            </a:r>
            <a:endParaRPr lang="ru-RU" sz="3200" dirty="0">
              <a:latin typeface="+mn-lt"/>
            </a:endParaRPr>
          </a:p>
        </p:txBody>
      </p:sp>
      <p:sp>
        <p:nvSpPr>
          <p:cNvPr id="20662" name="Rectangle 182"/>
          <p:cNvSpPr>
            <a:spLocks noChangeArrowheads="1"/>
          </p:cNvSpPr>
          <p:nvPr/>
        </p:nvSpPr>
        <p:spPr bwMode="auto">
          <a:xfrm>
            <a:off x="2000232" y="2571744"/>
            <a:ext cx="1276350" cy="7429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МОЙ РОДНОЙ КРАЙ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61" name="Rectangle 181"/>
          <p:cNvSpPr>
            <a:spLocks noChangeArrowheads="1"/>
          </p:cNvSpPr>
          <p:nvPr/>
        </p:nvSpPr>
        <p:spPr bwMode="auto">
          <a:xfrm>
            <a:off x="4500562" y="1142984"/>
            <a:ext cx="847725" cy="3905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Беседы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60" name="Rectangle 180"/>
          <p:cNvSpPr>
            <a:spLocks noChangeArrowheads="1"/>
          </p:cNvSpPr>
          <p:nvPr/>
        </p:nvSpPr>
        <p:spPr bwMode="auto">
          <a:xfrm>
            <a:off x="2285984" y="785794"/>
            <a:ext cx="1600200" cy="6381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Работа с родителями; изготовление "Герб семьи"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9" name="Rectangle 179"/>
          <p:cNvSpPr>
            <a:spLocks noChangeArrowheads="1"/>
          </p:cNvSpPr>
          <p:nvPr/>
        </p:nvSpPr>
        <p:spPr bwMode="auto">
          <a:xfrm>
            <a:off x="4286248" y="2143116"/>
            <a:ext cx="1190625" cy="3333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Игры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8" name="Rectangle 178"/>
          <p:cNvSpPr>
            <a:spLocks noChangeArrowheads="1"/>
          </p:cNvSpPr>
          <p:nvPr/>
        </p:nvSpPr>
        <p:spPr bwMode="auto">
          <a:xfrm>
            <a:off x="2071670" y="4929198"/>
            <a:ext cx="1276350" cy="6762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Изготовление альбома "Флора и фауна ХМАО"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7" name="Rectangle 177"/>
          <p:cNvSpPr>
            <a:spLocks noChangeArrowheads="1"/>
          </p:cNvSpPr>
          <p:nvPr/>
        </p:nvSpPr>
        <p:spPr bwMode="auto">
          <a:xfrm>
            <a:off x="785786" y="4500570"/>
            <a:ext cx="1219200" cy="6286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Изготовление национальных оберегов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6" name="Rectangle 176"/>
          <p:cNvSpPr>
            <a:spLocks noChangeArrowheads="1"/>
          </p:cNvSpPr>
          <p:nvPr/>
        </p:nvSpPr>
        <p:spPr bwMode="auto">
          <a:xfrm>
            <a:off x="3714744" y="4857760"/>
            <a:ext cx="1790700" cy="9239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Изготовление альбома "Город-Мечта" (достопримечательности города)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5" name="Rectangle 175"/>
          <p:cNvSpPr>
            <a:spLocks noChangeArrowheads="1"/>
          </p:cNvSpPr>
          <p:nvPr/>
        </p:nvSpPr>
        <p:spPr bwMode="auto">
          <a:xfrm>
            <a:off x="4429124" y="2928934"/>
            <a:ext cx="971550" cy="4953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Посещение библиотеки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4" name="Rectangle 174"/>
          <p:cNvSpPr>
            <a:spLocks noChangeArrowheads="1"/>
          </p:cNvSpPr>
          <p:nvPr/>
        </p:nvSpPr>
        <p:spPr bwMode="auto">
          <a:xfrm>
            <a:off x="500034" y="2714620"/>
            <a:ext cx="1028700" cy="685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Выставка рисунков "</a:t>
            </a:r>
            <a:r>
              <a:rPr kumimoji="0" lang="ru-RU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Я-Югорчанин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3" name="Rectangle 173"/>
          <p:cNvSpPr>
            <a:spLocks noChangeArrowheads="1"/>
          </p:cNvSpPr>
          <p:nvPr/>
        </p:nvSpPr>
        <p:spPr bwMode="auto">
          <a:xfrm>
            <a:off x="7215206" y="3000372"/>
            <a:ext cx="1238250" cy="4286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Постановка "Умная сова"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2" name="Rectangle 172"/>
          <p:cNvSpPr>
            <a:spLocks noChangeArrowheads="1"/>
          </p:cNvSpPr>
          <p:nvPr/>
        </p:nvSpPr>
        <p:spPr bwMode="auto">
          <a:xfrm>
            <a:off x="5643570" y="642918"/>
            <a:ext cx="1400175" cy="4953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День рождение города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1" name="Rectangle 171"/>
          <p:cNvSpPr>
            <a:spLocks noChangeArrowheads="1"/>
          </p:cNvSpPr>
          <p:nvPr/>
        </p:nvSpPr>
        <p:spPr bwMode="auto">
          <a:xfrm>
            <a:off x="5715008" y="1214422"/>
            <a:ext cx="1257300" cy="4286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Памятники родного города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0" name="Rectangle 170"/>
          <p:cNvSpPr>
            <a:spLocks noChangeArrowheads="1"/>
          </p:cNvSpPr>
          <p:nvPr/>
        </p:nvSpPr>
        <p:spPr bwMode="auto">
          <a:xfrm>
            <a:off x="5572132" y="1714488"/>
            <a:ext cx="1438275" cy="2857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Чум - дом ненцев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6" name="Rectangle 166"/>
          <p:cNvSpPr>
            <a:spLocks noChangeArrowheads="1"/>
          </p:cNvSpPr>
          <p:nvPr/>
        </p:nvSpPr>
        <p:spPr bwMode="auto">
          <a:xfrm>
            <a:off x="6072198" y="2143116"/>
            <a:ext cx="847725" cy="2762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Хейро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5" name="Rectangle 165"/>
          <p:cNvSpPr>
            <a:spLocks noChangeArrowheads="1"/>
          </p:cNvSpPr>
          <p:nvPr/>
        </p:nvSpPr>
        <p:spPr bwMode="auto">
          <a:xfrm>
            <a:off x="5643570" y="2571744"/>
            <a:ext cx="1323975" cy="2286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Олени и пастухи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7" name="Rectangle 157"/>
          <p:cNvSpPr>
            <a:spLocks noChangeArrowheads="1"/>
          </p:cNvSpPr>
          <p:nvPr/>
        </p:nvSpPr>
        <p:spPr bwMode="auto">
          <a:xfrm>
            <a:off x="285720" y="3571876"/>
            <a:ext cx="1219200" cy="7239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Знакомство с традициями родного края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6" name="Rectangle 156"/>
          <p:cNvSpPr>
            <a:spLocks noChangeArrowheads="1"/>
          </p:cNvSpPr>
          <p:nvPr/>
        </p:nvSpPr>
        <p:spPr bwMode="auto">
          <a:xfrm>
            <a:off x="1142976" y="857232"/>
            <a:ext cx="1057275" cy="895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Изготовление с детьми "Дерева желаний"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5" name="Rectangle 155"/>
          <p:cNvSpPr>
            <a:spLocks noChangeArrowheads="1"/>
          </p:cNvSpPr>
          <p:nvPr/>
        </p:nvSpPr>
        <p:spPr bwMode="auto">
          <a:xfrm>
            <a:off x="5786446" y="2928934"/>
            <a:ext cx="1123950" cy="5048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Постановка сказки "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Айога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"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0" name="Rectangle 150"/>
          <p:cNvSpPr>
            <a:spLocks noChangeArrowheads="1"/>
          </p:cNvSpPr>
          <p:nvPr/>
        </p:nvSpPr>
        <p:spPr bwMode="auto">
          <a:xfrm>
            <a:off x="4143372" y="3571876"/>
            <a:ext cx="1238250" cy="304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Знакомство с УНТ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9" name="Rectangle 149"/>
          <p:cNvSpPr>
            <a:spLocks noChangeArrowheads="1"/>
          </p:cNvSpPr>
          <p:nvPr/>
        </p:nvSpPr>
        <p:spPr bwMode="auto">
          <a:xfrm>
            <a:off x="5715008" y="3571876"/>
            <a:ext cx="714375" cy="304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Загадки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8" name="Rectangle 148"/>
          <p:cNvSpPr>
            <a:spLocks noChangeArrowheads="1"/>
          </p:cNvSpPr>
          <p:nvPr/>
        </p:nvSpPr>
        <p:spPr bwMode="auto">
          <a:xfrm>
            <a:off x="6715140" y="3571876"/>
            <a:ext cx="914400" cy="2667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Пословицы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7" name="Rectangle 147"/>
          <p:cNvSpPr>
            <a:spLocks noChangeArrowheads="1"/>
          </p:cNvSpPr>
          <p:nvPr/>
        </p:nvSpPr>
        <p:spPr bwMode="auto">
          <a:xfrm>
            <a:off x="7929586" y="3571876"/>
            <a:ext cx="688980" cy="2667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Сказки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1" name="Rectangle 141"/>
          <p:cNvSpPr>
            <a:spLocks noChangeArrowheads="1"/>
          </p:cNvSpPr>
          <p:nvPr/>
        </p:nvSpPr>
        <p:spPr bwMode="auto">
          <a:xfrm>
            <a:off x="3786182" y="4000504"/>
            <a:ext cx="1685925" cy="6477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Изготовление панорамы "Вечер в стойбище оленевода"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63" name="Rectangle 18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87" name="Rectangle 207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8" name="Прямая со стрелкой 147"/>
          <p:cNvCxnSpPr/>
          <p:nvPr/>
        </p:nvCxnSpPr>
        <p:spPr>
          <a:xfrm flipV="1">
            <a:off x="5357818" y="928670"/>
            <a:ext cx="285752" cy="214314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 стрелкой 149"/>
          <p:cNvCxnSpPr>
            <a:stCxn id="20661" idx="3"/>
            <a:endCxn id="20651" idx="1"/>
          </p:cNvCxnSpPr>
          <p:nvPr/>
        </p:nvCxnSpPr>
        <p:spPr>
          <a:xfrm>
            <a:off x="5348287" y="1338247"/>
            <a:ext cx="366721" cy="90488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 стрелкой 151"/>
          <p:cNvCxnSpPr/>
          <p:nvPr/>
        </p:nvCxnSpPr>
        <p:spPr>
          <a:xfrm>
            <a:off x="5286380" y="1500174"/>
            <a:ext cx="285752" cy="214314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 стрелкой 153"/>
          <p:cNvCxnSpPr>
            <a:stCxn id="20659" idx="3"/>
            <a:endCxn id="20646" idx="1"/>
          </p:cNvCxnSpPr>
          <p:nvPr/>
        </p:nvCxnSpPr>
        <p:spPr>
          <a:xfrm flipV="1">
            <a:off x="5476873" y="2281229"/>
            <a:ext cx="595325" cy="28575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 стрелкой 155"/>
          <p:cNvCxnSpPr>
            <a:endCxn id="20645" idx="1"/>
          </p:cNvCxnSpPr>
          <p:nvPr/>
        </p:nvCxnSpPr>
        <p:spPr>
          <a:xfrm rot="16200000" flipH="1">
            <a:off x="5479263" y="2521737"/>
            <a:ext cx="185738" cy="142876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 стрелкой 157"/>
          <p:cNvCxnSpPr>
            <a:stCxn id="20655" idx="3"/>
            <a:endCxn id="20635" idx="1"/>
          </p:cNvCxnSpPr>
          <p:nvPr/>
        </p:nvCxnSpPr>
        <p:spPr>
          <a:xfrm>
            <a:off x="5400674" y="3176584"/>
            <a:ext cx="385772" cy="4763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 стрелкой 163"/>
          <p:cNvCxnSpPr>
            <a:stCxn id="20635" idx="3"/>
          </p:cNvCxnSpPr>
          <p:nvPr/>
        </p:nvCxnSpPr>
        <p:spPr>
          <a:xfrm flipV="1">
            <a:off x="6910396" y="3143248"/>
            <a:ext cx="376248" cy="3809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 стрелкой 166"/>
          <p:cNvCxnSpPr>
            <a:stCxn id="20630" idx="3"/>
            <a:endCxn id="20629" idx="1"/>
          </p:cNvCxnSpPr>
          <p:nvPr/>
        </p:nvCxnSpPr>
        <p:spPr>
          <a:xfrm>
            <a:off x="5381622" y="3724276"/>
            <a:ext cx="333386" cy="1588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 стрелкой 168"/>
          <p:cNvCxnSpPr>
            <a:stCxn id="20629" idx="3"/>
            <a:endCxn id="20628" idx="1"/>
          </p:cNvCxnSpPr>
          <p:nvPr/>
        </p:nvCxnSpPr>
        <p:spPr>
          <a:xfrm flipV="1">
            <a:off x="6429383" y="3705226"/>
            <a:ext cx="285757" cy="19050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 стрелкой 170"/>
          <p:cNvCxnSpPr>
            <a:stCxn id="20628" idx="3"/>
            <a:endCxn id="20627" idx="1"/>
          </p:cNvCxnSpPr>
          <p:nvPr/>
        </p:nvCxnSpPr>
        <p:spPr>
          <a:xfrm>
            <a:off x="7629540" y="3705226"/>
            <a:ext cx="300046" cy="1588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endCxn id="20661" idx="1"/>
          </p:cNvCxnSpPr>
          <p:nvPr/>
        </p:nvCxnSpPr>
        <p:spPr>
          <a:xfrm flipV="1">
            <a:off x="3214678" y="1338247"/>
            <a:ext cx="1285884" cy="1233497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3286116" y="2285992"/>
            <a:ext cx="1000132" cy="428628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20662" idx="3"/>
            <a:endCxn id="20655" idx="1"/>
          </p:cNvCxnSpPr>
          <p:nvPr/>
        </p:nvCxnSpPr>
        <p:spPr>
          <a:xfrm>
            <a:off x="3276582" y="2943219"/>
            <a:ext cx="1152542" cy="233365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20630" idx="1"/>
          </p:cNvCxnSpPr>
          <p:nvPr/>
        </p:nvCxnSpPr>
        <p:spPr>
          <a:xfrm>
            <a:off x="3286116" y="3000372"/>
            <a:ext cx="857256" cy="723904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endCxn id="20621" idx="1"/>
          </p:cNvCxnSpPr>
          <p:nvPr/>
        </p:nvCxnSpPr>
        <p:spPr>
          <a:xfrm rot="16200000" flipH="1">
            <a:off x="3017034" y="3555206"/>
            <a:ext cx="1038230" cy="500066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20662" idx="0"/>
            <a:endCxn id="20660" idx="2"/>
          </p:cNvCxnSpPr>
          <p:nvPr/>
        </p:nvCxnSpPr>
        <p:spPr>
          <a:xfrm rot="5400000" flipH="1" flipV="1">
            <a:off x="2288358" y="1774019"/>
            <a:ext cx="1147775" cy="447677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20662" idx="0"/>
            <a:endCxn id="20662" idx="0"/>
          </p:cNvCxnSpPr>
          <p:nvPr/>
        </p:nvCxnSpPr>
        <p:spPr>
          <a:xfrm rot="5400000" flipH="1" flipV="1">
            <a:off x="2638407" y="2571744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16200000" flipV="1">
            <a:off x="1714480" y="1928802"/>
            <a:ext cx="785818" cy="500066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stCxn id="20662" idx="1"/>
          </p:cNvCxnSpPr>
          <p:nvPr/>
        </p:nvCxnSpPr>
        <p:spPr>
          <a:xfrm rot="10800000" flipV="1">
            <a:off x="1500166" y="2943218"/>
            <a:ext cx="500066" cy="20002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rot="5400000" flipH="1" flipV="1">
            <a:off x="1500166" y="3929066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>
            <a:endCxn id="20637" idx="3"/>
          </p:cNvCxnSpPr>
          <p:nvPr/>
        </p:nvCxnSpPr>
        <p:spPr>
          <a:xfrm rot="10800000" flipV="1">
            <a:off x="1504920" y="3286124"/>
            <a:ext cx="852502" cy="647702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rot="5400000">
            <a:off x="1464447" y="3464719"/>
            <a:ext cx="1214446" cy="857256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>
            <a:endCxn id="20658" idx="0"/>
          </p:cNvCxnSpPr>
          <p:nvPr/>
        </p:nvCxnSpPr>
        <p:spPr>
          <a:xfrm rot="5400000">
            <a:off x="1926411" y="4069559"/>
            <a:ext cx="1643074" cy="76205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rot="16200000" flipH="1">
            <a:off x="2428860" y="3929066"/>
            <a:ext cx="1928826" cy="642942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ик 68"/>
          <p:cNvSpPr/>
          <p:nvPr/>
        </p:nvSpPr>
        <p:spPr>
          <a:xfrm>
            <a:off x="214282" y="1928802"/>
            <a:ext cx="1285884" cy="64294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Изготовление генеалогического дерева семьи</a:t>
            </a:r>
            <a:endParaRPr lang="ru-RU" sz="1200" dirty="0"/>
          </a:p>
        </p:txBody>
      </p:sp>
      <p:cxnSp>
        <p:nvCxnSpPr>
          <p:cNvPr id="72" name="Прямая со стрелкой 71"/>
          <p:cNvCxnSpPr/>
          <p:nvPr/>
        </p:nvCxnSpPr>
        <p:spPr>
          <a:xfrm rot="10800000">
            <a:off x="1500166" y="2214554"/>
            <a:ext cx="500066" cy="428628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Посещение библиотеки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-2772816" y="-738664"/>
            <a:ext cx="1800200" cy="73866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  <a:p>
            <a:endParaRPr lang="ru-RU" sz="12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endParaRPr lang="ru-RU" sz="12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3" y="1052736"/>
            <a:ext cx="16561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1" name="Рисунок 10" descr="P10608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2571744"/>
            <a:ext cx="2786050" cy="300039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12" name="Рисунок 11" descr="P106089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1142984"/>
            <a:ext cx="2786082" cy="257176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13" name="Рисунок 12" descr="P106089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446" y="2500306"/>
            <a:ext cx="3143272" cy="300039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dirty="0" smtClean="0"/>
              <a:t>Город - мечта</a:t>
            </a:r>
            <a:endParaRPr lang="ru-RU" dirty="0"/>
          </a:p>
        </p:txBody>
      </p:sp>
      <p:pic>
        <p:nvPicPr>
          <p:cNvPr id="9" name="Рисунок 8" descr="DSC089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857364"/>
            <a:ext cx="3201481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Рисунок 9" descr="DSC089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1071547"/>
            <a:ext cx="2667901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DSC089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7396" y="2928934"/>
            <a:ext cx="3506604" cy="20604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IMG_07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8860" y="4143380"/>
            <a:ext cx="307799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1-1-(4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465570">
            <a:off x="7003676" y="1070936"/>
            <a:ext cx="1670210" cy="11500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5-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034" y="428604"/>
            <a:ext cx="1833552" cy="1223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IMG_1166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237235">
            <a:off x="285720" y="4500570"/>
            <a:ext cx="1899134" cy="13239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Autofit/>
          </a:bodyPr>
          <a:lstStyle/>
          <a:p>
            <a:r>
              <a:rPr lang="ru-RU" sz="3200" dirty="0" smtClean="0"/>
              <a:t>Флора и Фауна ХМАО</a:t>
            </a:r>
            <a:endParaRPr lang="ru-RU" sz="3200" dirty="0"/>
          </a:p>
        </p:txBody>
      </p:sp>
      <p:pic>
        <p:nvPicPr>
          <p:cNvPr id="4" name="Рисунок 3" descr="IMG_06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2000240"/>
            <a:ext cx="3714776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_06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142984"/>
            <a:ext cx="2571735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06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1142984"/>
            <a:ext cx="2143140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DSCN009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286124"/>
            <a:ext cx="242756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N01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86512" y="4786322"/>
            <a:ext cx="2549648" cy="19122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8561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1308</TotalTime>
  <Words>466</Words>
  <Application>Microsoft Office PowerPoint</Application>
  <PresentationFormat>Экран (4:3)</PresentationFormat>
  <Paragraphs>67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       Презентация проекта «Я - патриот»      </vt:lpstr>
      <vt:lpstr>Название проекта:   «Я - патриот».</vt:lpstr>
      <vt:lpstr>Цель:</vt:lpstr>
      <vt:lpstr>Задачи:</vt:lpstr>
      <vt:lpstr>Проблема:</vt:lpstr>
      <vt:lpstr>Модель проекта:</vt:lpstr>
      <vt:lpstr>Посещение библиотеки</vt:lpstr>
      <vt:lpstr>Город - мечта</vt:lpstr>
      <vt:lpstr>Флора и Фауна ХМАО</vt:lpstr>
      <vt:lpstr>Выставка рисунков «Я - Югорчанин».</vt:lpstr>
      <vt:lpstr>Герб семьи</vt:lpstr>
      <vt:lpstr>Генеалогическое древо семьи</vt:lpstr>
      <vt:lpstr>Знакомство с русскими традициями (чаепитием, национальные костюмы, русским укладом жизни)</vt:lpstr>
      <vt:lpstr>Масленица</vt:lpstr>
      <vt:lpstr>Дерево желаний</vt:lpstr>
      <vt:lpstr>Благодарим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прошлое.Знакомство с традициями русского народа.</dc:title>
  <dc:creator>User</dc:creator>
  <cp:lastModifiedBy>Nata-Pc</cp:lastModifiedBy>
  <cp:revision>135</cp:revision>
  <dcterms:created xsi:type="dcterms:W3CDTF">2013-01-19T18:06:13Z</dcterms:created>
  <dcterms:modified xsi:type="dcterms:W3CDTF">2021-09-19T07:27:17Z</dcterms:modified>
</cp:coreProperties>
</file>