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58" r:id="rId4"/>
    <p:sldId id="259" r:id="rId5"/>
    <p:sldId id="260" r:id="rId6"/>
    <p:sldId id="261" r:id="rId7"/>
    <p:sldId id="262" r:id="rId8"/>
    <p:sldId id="263" r:id="rId9"/>
    <p:sldId id="265" r:id="rId10"/>
    <p:sldId id="264"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24792804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130501512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544599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295459857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3780594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6253054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2592287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22020020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164876050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CB46A11-39BA-4074-AFE6-385B0AAA6069}" type="datetimeFigureOut">
              <a:rPr lang="ru-RU" smtClean="0"/>
              <a:t>20.06.2022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361833467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CB46A11-39BA-4074-AFE6-385B0AAA6069}" type="datetimeFigureOut">
              <a:rPr lang="ru-RU" smtClean="0"/>
              <a:t>20.06.2022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28865112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CB46A11-39BA-4074-AFE6-385B0AAA6069}" type="datetimeFigureOut">
              <a:rPr lang="ru-RU" smtClean="0"/>
              <a:t>20.06.2022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39017957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CB46A11-39BA-4074-AFE6-385B0AAA6069}" type="datetimeFigureOut">
              <a:rPr lang="ru-RU" smtClean="0"/>
              <a:t>20.06.2022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18894837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B46A11-39BA-4074-AFE6-385B0AAA6069}" type="datetimeFigureOut">
              <a:rPr lang="ru-RU" smtClean="0"/>
              <a:t>20.06.2022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2088527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CB46A11-39BA-4074-AFE6-385B0AAA6069}" type="datetimeFigureOut">
              <a:rPr lang="ru-RU" smtClean="0"/>
              <a:t>20.06.2022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29567168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CB46A11-39BA-4074-AFE6-385B0AAA6069}" type="datetimeFigureOut">
              <a:rPr lang="ru-RU" smtClean="0"/>
              <a:t>20.06.2022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46FB047-D16D-401A-9850-DA64B0B3A945}" type="slidenum">
              <a:rPr lang="ru-RU" smtClean="0"/>
              <a:t>‹#›</a:t>
            </a:fld>
            <a:endParaRPr lang="ru-RU"/>
          </a:p>
        </p:txBody>
      </p:sp>
    </p:spTree>
    <p:extLst>
      <p:ext uri="{BB962C8B-B14F-4D97-AF65-F5344CB8AC3E}">
        <p14:creationId xmlns:p14="http://schemas.microsoft.com/office/powerpoint/2010/main" val="29966125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CB46A11-39BA-4074-AFE6-385B0AAA6069}" type="datetimeFigureOut">
              <a:rPr lang="ru-RU" smtClean="0"/>
              <a:t>20.06.2022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46FB047-D16D-401A-9850-DA64B0B3A945}" type="slidenum">
              <a:rPr lang="ru-RU" smtClean="0"/>
              <a:t>‹#›</a:t>
            </a:fld>
            <a:endParaRPr lang="ru-RU"/>
          </a:p>
        </p:txBody>
      </p:sp>
    </p:spTree>
    <p:extLst>
      <p:ext uri="{BB962C8B-B14F-4D97-AF65-F5344CB8AC3E}">
        <p14:creationId xmlns:p14="http://schemas.microsoft.com/office/powerpoint/2010/main" val="2853662447"/>
      </p:ext>
    </p:extLst>
  </p:cSld>
  <p:clrMap bg1="dk1" tx1="lt1" bg2="dk2" tx2="lt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art-talant.org/publikacii/37850-tekst-po-teme-environmental-protection-s-zadaniyami" TargetMode="External"/><Relationship Id="rId2" Type="http://schemas.openxmlformats.org/officeDocument/2006/relationships/image" Target="../media/image10.jpg"/><Relationship Id="rId1" Type="http://schemas.openxmlformats.org/officeDocument/2006/relationships/slideLayout" Target="../slideLayouts/slideLayout9.xml"/><Relationship Id="rId5" Type="http://schemas.openxmlformats.org/officeDocument/2006/relationships/hyperlink" Target="https://&#1091;&#1088;&#1086;&#1082;.&#1088;&#1092;/library/kontrolnaya_rabota_232505.html" TargetMode="External"/><Relationship Id="rId4" Type="http://schemas.openxmlformats.org/officeDocument/2006/relationships/hyperlink" Target="https://pixabay.com/ru/images/search/%D0%BF%D1%80%D0%B8%D1%80%D0%BE%D0%B4%D0%B0%20%D1%84%D0%BE%D0%BD%D1%8B/"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style>
          <a:lnRef idx="0">
            <a:scrgbClr r="0" g="0" b="0"/>
          </a:lnRef>
          <a:fillRef idx="1003">
            <a:schemeClr val="dk2"/>
          </a:fillRef>
          <a:effectRef idx="0">
            <a:scrgbClr r="0" g="0" b="0"/>
          </a:effectRef>
          <a:fontRef idx="major"/>
        </p:style>
        <p:txBody>
          <a:bodyPr/>
          <a:lstStyle/>
          <a:p>
            <a:pPr algn="ctr"/>
            <a:r>
              <a:rPr lang="en-US" b="1" dirty="0" smtClean="0">
                <a:ln w="22225">
                  <a:solidFill>
                    <a:schemeClr val="accent2"/>
                  </a:solidFill>
                  <a:prstDash val="solid"/>
                </a:ln>
                <a:solidFill>
                  <a:schemeClr val="accent2">
                    <a:lumMod val="40000"/>
                    <a:lumOff val="60000"/>
                  </a:schemeClr>
                </a:solidFill>
              </a:rPr>
              <a:t>Ecological problems</a:t>
            </a:r>
            <a:endParaRPr lang="ru-RU" b="1" dirty="0">
              <a:ln w="22225">
                <a:solidFill>
                  <a:schemeClr val="accent2"/>
                </a:solidFill>
                <a:prstDash val="solid"/>
              </a:ln>
              <a:solidFill>
                <a:schemeClr val="accent2">
                  <a:lumMod val="40000"/>
                  <a:lumOff val="60000"/>
                </a:schemeClr>
              </a:solidFill>
            </a:endParaRPr>
          </a:p>
        </p:txBody>
      </p:sp>
      <p:sp>
        <p:nvSpPr>
          <p:cNvPr id="3" name="Подзаголовок 2"/>
          <p:cNvSpPr>
            <a:spLocks noGrp="1"/>
          </p:cNvSpPr>
          <p:nvPr>
            <p:ph type="subTitle" idx="1"/>
          </p:nvPr>
        </p:nvSpPr>
        <p:spPr/>
        <p:style>
          <a:lnRef idx="1">
            <a:schemeClr val="accent3"/>
          </a:lnRef>
          <a:fillRef idx="2">
            <a:schemeClr val="accent3"/>
          </a:fillRef>
          <a:effectRef idx="1">
            <a:schemeClr val="accent3"/>
          </a:effectRef>
          <a:fontRef idx="minor">
            <a:schemeClr val="dk1"/>
          </a:fontRef>
        </p:style>
        <p:txBody>
          <a:bodyPr>
            <a:normAutofit lnSpcReduction="10000"/>
            <a:scene3d>
              <a:camera prst="orthographicFront"/>
              <a:lightRig rig="harsh" dir="t"/>
            </a:scene3d>
            <a:sp3d extrusionH="57150" prstMaterial="matte">
              <a:bevelT w="63500" h="12700" prst="angle"/>
              <a:contourClr>
                <a:schemeClr val="bg1">
                  <a:lumMod val="65000"/>
                </a:schemeClr>
              </a:contourClr>
            </a:sp3d>
          </a:bodyPr>
          <a:lstStyle/>
          <a:p>
            <a:pPr algn="ctr"/>
            <a:r>
              <a:rPr lang="ru-RU" b="1" dirty="0" smtClean="0">
                <a:ln/>
                <a:solidFill>
                  <a:schemeClr val="accent3"/>
                </a:solidFill>
              </a:rPr>
              <a:t>Подготовила учитель английского языка МОУ «СОШ №2» </a:t>
            </a:r>
          </a:p>
          <a:p>
            <a:pPr algn="ctr"/>
            <a:r>
              <a:rPr lang="ru-RU" b="1" dirty="0" smtClean="0">
                <a:ln/>
                <a:solidFill>
                  <a:schemeClr val="accent3"/>
                </a:solidFill>
              </a:rPr>
              <a:t>города Воскресенска  </a:t>
            </a:r>
            <a:r>
              <a:rPr lang="ru-RU" b="1" dirty="0" smtClean="0">
                <a:ln/>
                <a:solidFill>
                  <a:schemeClr val="accent3"/>
                </a:solidFill>
              </a:rPr>
              <a:t>Московской области</a:t>
            </a:r>
            <a:endParaRPr lang="ru-RU" b="1" dirty="0" smtClean="0">
              <a:ln/>
              <a:solidFill>
                <a:schemeClr val="accent3"/>
              </a:solidFill>
            </a:endParaRPr>
          </a:p>
          <a:p>
            <a:pPr algn="ctr"/>
            <a:r>
              <a:rPr lang="ru-RU" b="1" dirty="0" smtClean="0">
                <a:ln/>
                <a:solidFill>
                  <a:schemeClr val="accent3"/>
                </a:solidFill>
              </a:rPr>
              <a:t>Иванова Елена Николаевна</a:t>
            </a:r>
            <a:endParaRPr lang="ru-RU" b="1" dirty="0">
              <a:ln/>
              <a:solidFill>
                <a:schemeClr val="accent3"/>
              </a:solidFill>
            </a:endParaRPr>
          </a:p>
        </p:txBody>
      </p:sp>
    </p:spTree>
    <p:extLst>
      <p:ext uri="{BB962C8B-B14F-4D97-AF65-F5344CB8AC3E}">
        <p14:creationId xmlns:p14="http://schemas.microsoft.com/office/powerpoint/2010/main" val="27107179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5"/>
          </a:lnRef>
          <a:fillRef idx="3">
            <a:schemeClr val="accent5"/>
          </a:fillRef>
          <a:effectRef idx="3">
            <a:schemeClr val="accent5"/>
          </a:effectRef>
          <a:fontRef idx="minor">
            <a:schemeClr val="lt1"/>
          </a:fontRef>
        </p:style>
        <p:txBody>
          <a:bodyPr/>
          <a:lstStyle/>
          <a:p>
            <a:pPr algn="ctr"/>
            <a:r>
              <a:rPr lang="en-US" b="1" dirty="0" smtClean="0">
                <a:ln w="22225">
                  <a:solidFill>
                    <a:schemeClr val="accent2"/>
                  </a:solidFill>
                  <a:prstDash val="solid"/>
                </a:ln>
                <a:solidFill>
                  <a:schemeClr val="accent2">
                    <a:lumMod val="40000"/>
                    <a:lumOff val="60000"/>
                  </a:schemeClr>
                </a:solidFill>
              </a:rPr>
              <a:t>TAKE CARE OF OUR PLANET!</a:t>
            </a:r>
            <a:endParaRPr lang="ru-RU" b="1" dirty="0">
              <a:ln w="22225">
                <a:solidFill>
                  <a:schemeClr val="accent2"/>
                </a:solidFill>
                <a:prstDash val="solid"/>
              </a:ln>
              <a:solidFill>
                <a:schemeClr val="accent2">
                  <a:lumMod val="40000"/>
                  <a:lumOff val="60000"/>
                </a:schemeClr>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28299" y="2160588"/>
            <a:ext cx="7601802" cy="42402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967367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3">
            <a:schemeClr val="lt1"/>
          </a:lnRef>
          <a:fillRef idx="1">
            <a:schemeClr val="accent5"/>
          </a:fillRef>
          <a:effectRef idx="1">
            <a:schemeClr val="accent5"/>
          </a:effectRef>
          <a:fontRef idx="minor">
            <a:schemeClr val="lt1"/>
          </a:fontRef>
        </p:style>
        <p:txBody>
          <a:bodyPr/>
          <a:lstStyle/>
          <a:p>
            <a:pPr algn="ctr"/>
            <a:r>
              <a:rPr lang="en-US" b="1" dirty="0" smtClean="0">
                <a:ln w="22225">
                  <a:solidFill>
                    <a:schemeClr val="accent2"/>
                  </a:solidFill>
                  <a:prstDash val="solid"/>
                </a:ln>
                <a:solidFill>
                  <a:schemeClr val="accent2">
                    <a:lumMod val="40000"/>
                    <a:lumOff val="60000"/>
                  </a:schemeClr>
                </a:solidFill>
              </a:rPr>
              <a:t>Literature</a:t>
            </a:r>
            <a:endParaRPr lang="ru-RU" b="1" dirty="0">
              <a:ln w="22225">
                <a:solidFill>
                  <a:schemeClr val="accent2"/>
                </a:solidFill>
                <a:prstDash val="solid"/>
              </a:ln>
              <a:solidFill>
                <a:schemeClr val="accent2">
                  <a:lumMod val="40000"/>
                  <a:lumOff val="60000"/>
                </a:schemeClr>
              </a:solidFill>
            </a:endParaRP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4218" b="14218"/>
          <a:stretch>
            <a:fillRect/>
          </a:stretch>
        </p:blipFill>
        <p:spPr>
          <a:xfrm>
            <a:off x="677863" y="609600"/>
            <a:ext cx="8596312" cy="3844925"/>
          </a:xfrm>
          <a:prstGeom prst="rect">
            <a:avLst/>
          </a:prstGeom>
          <a:ln>
            <a:noFill/>
          </a:ln>
          <a:effectLst>
            <a:outerShdw blurRad="190500" algn="tl" rotWithShape="0">
              <a:srgbClr val="000000">
                <a:alpha val="70000"/>
              </a:srgbClr>
            </a:outerShdw>
          </a:effectLst>
        </p:spPr>
      </p:pic>
      <p:sp>
        <p:nvSpPr>
          <p:cNvPr id="4" name="Текст 3"/>
          <p:cNvSpPr>
            <a:spLocks noGrp="1"/>
          </p:cNvSpPr>
          <p:nvPr>
            <p:ph type="body" sz="half" idx="2"/>
          </p:nvPr>
        </p:nvSpPr>
        <p:spPr>
          <a:xfrm>
            <a:off x="677334" y="5367337"/>
            <a:ext cx="8596667" cy="1115349"/>
          </a:xfrm>
        </p:spPr>
        <p:style>
          <a:lnRef idx="1">
            <a:schemeClr val="accent5"/>
          </a:lnRef>
          <a:fillRef idx="2">
            <a:schemeClr val="accent5"/>
          </a:fillRef>
          <a:effectRef idx="1">
            <a:schemeClr val="accent5"/>
          </a:effectRef>
          <a:fontRef idx="minor">
            <a:schemeClr val="dk1"/>
          </a:fontRef>
        </p:style>
        <p:txBody>
          <a:bodyPr>
            <a:normAutofit/>
          </a:bodyPr>
          <a:lstStyle/>
          <a:p>
            <a:pPr lvl="0" algn="ctr" fontAlgn="t"/>
            <a:r>
              <a:rPr lang="ru-RU" b="1" spc="50" dirty="0" smtClean="0">
                <a:ln w="0"/>
                <a:solidFill>
                  <a:schemeClr val="bg2"/>
                </a:solidFill>
                <a:effectLst>
                  <a:innerShdw blurRad="63500" dist="50800" dir="13500000">
                    <a:srgbClr val="000000">
                      <a:alpha val="50000"/>
                    </a:srgbClr>
                  </a:innerShdw>
                </a:effectLst>
                <a:hlinkClick r:id="rId3"/>
              </a:rPr>
              <a:t>1. </a:t>
            </a:r>
            <a:r>
              <a:rPr lang="en-US" b="1" spc="50" dirty="0" smtClean="0">
                <a:ln w="0"/>
                <a:solidFill>
                  <a:schemeClr val="bg2"/>
                </a:solidFill>
                <a:effectLst>
                  <a:innerShdw blurRad="63500" dist="50800" dir="13500000">
                    <a:srgbClr val="000000">
                      <a:alpha val="50000"/>
                    </a:srgbClr>
                  </a:innerShdw>
                </a:effectLst>
                <a:hlinkClick r:id="rId3"/>
              </a:rPr>
              <a:t>art-</a:t>
            </a:r>
            <a:r>
              <a:rPr lang="en-US" b="1" spc="50" dirty="0" err="1" smtClean="0">
                <a:ln w="0"/>
                <a:solidFill>
                  <a:schemeClr val="bg2"/>
                </a:solidFill>
                <a:effectLst>
                  <a:innerShdw blurRad="63500" dist="50800" dir="13500000">
                    <a:srgbClr val="000000">
                      <a:alpha val="50000"/>
                    </a:srgbClr>
                  </a:innerShdw>
                </a:effectLst>
                <a:hlinkClick r:id="rId3"/>
              </a:rPr>
              <a:t>talant.org›publikacii</a:t>
            </a:r>
            <a:r>
              <a:rPr lang="en-US" b="1" spc="50" dirty="0" smtClean="0">
                <a:ln w="0"/>
                <a:solidFill>
                  <a:schemeClr val="bg2"/>
                </a:solidFill>
                <a:effectLst>
                  <a:innerShdw blurRad="63500" dist="50800" dir="13500000">
                    <a:srgbClr val="000000">
                      <a:alpha val="50000"/>
                    </a:srgbClr>
                  </a:innerShdw>
                </a:effectLst>
                <a:hlinkClick r:id="rId3"/>
              </a:rPr>
              <a:t>/37850-tekst…s-</a:t>
            </a:r>
            <a:r>
              <a:rPr lang="en-US" b="1" spc="50" dirty="0" err="1" smtClean="0">
                <a:ln w="0"/>
                <a:solidFill>
                  <a:schemeClr val="bg2"/>
                </a:solidFill>
                <a:effectLst>
                  <a:innerShdw blurRad="63500" dist="50800" dir="13500000">
                    <a:srgbClr val="000000">
                      <a:alpha val="50000"/>
                    </a:srgbClr>
                  </a:innerShdw>
                </a:effectLst>
                <a:hlinkClick r:id="rId3"/>
              </a:rPr>
              <a:t>zadaniyami</a:t>
            </a:r>
            <a:endParaRPr lang="ru-RU" b="1" spc="50" dirty="0">
              <a:ln w="0"/>
              <a:solidFill>
                <a:schemeClr val="bg2"/>
              </a:solidFill>
              <a:effectLst>
                <a:innerShdw blurRad="63500" dist="50800" dir="13500000">
                  <a:srgbClr val="000000">
                    <a:alpha val="50000"/>
                  </a:srgbClr>
                </a:innerShdw>
              </a:effectLst>
            </a:endParaRPr>
          </a:p>
          <a:p>
            <a:pPr lvl="0" algn="ctr" fontAlgn="t"/>
            <a:r>
              <a:rPr lang="ru-RU" b="1" spc="50" dirty="0" smtClean="0">
                <a:ln w="0"/>
                <a:solidFill>
                  <a:schemeClr val="bg2"/>
                </a:solidFill>
                <a:effectLst>
                  <a:innerShdw blurRad="63500" dist="50800" dir="13500000">
                    <a:srgbClr val="000000">
                      <a:alpha val="50000"/>
                    </a:srgbClr>
                  </a:innerShdw>
                </a:effectLst>
                <a:hlinkClick r:id="rId4"/>
              </a:rPr>
              <a:t>2. </a:t>
            </a:r>
            <a:r>
              <a:rPr lang="en-US" b="1" spc="50" dirty="0" err="1" smtClean="0">
                <a:ln w="0"/>
                <a:solidFill>
                  <a:schemeClr val="bg2"/>
                </a:solidFill>
                <a:effectLst>
                  <a:innerShdw blurRad="63500" dist="50800" dir="13500000">
                    <a:srgbClr val="000000">
                      <a:alpha val="50000"/>
                    </a:srgbClr>
                  </a:innerShdw>
                </a:effectLst>
                <a:hlinkClick r:id="rId4"/>
              </a:rPr>
              <a:t>pixabay.com›ru</a:t>
            </a:r>
            <a:r>
              <a:rPr lang="en-US" b="1" spc="50" dirty="0" smtClean="0">
                <a:ln w="0"/>
                <a:solidFill>
                  <a:schemeClr val="bg2"/>
                </a:solidFill>
                <a:effectLst>
                  <a:innerShdw blurRad="63500" dist="50800" dir="13500000">
                    <a:srgbClr val="000000">
                      <a:alpha val="50000"/>
                    </a:srgbClr>
                  </a:innerShdw>
                </a:effectLst>
                <a:hlinkClick r:id="rId4"/>
              </a:rPr>
              <a:t>/images/search/</a:t>
            </a:r>
            <a:r>
              <a:rPr lang="ru-RU" b="1" spc="50" dirty="0">
                <a:ln w="0"/>
                <a:solidFill>
                  <a:schemeClr val="bg2"/>
                </a:solidFill>
                <a:effectLst>
                  <a:innerShdw blurRad="63500" dist="50800" dir="13500000">
                    <a:srgbClr val="000000">
                      <a:alpha val="50000"/>
                    </a:srgbClr>
                  </a:innerShdw>
                </a:effectLst>
                <a:hlinkClick r:id="rId4"/>
              </a:rPr>
              <a:t>природа фоны</a:t>
            </a:r>
            <a:r>
              <a:rPr lang="en-US" b="1" spc="50" dirty="0">
                <a:ln w="0"/>
                <a:solidFill>
                  <a:schemeClr val="bg2"/>
                </a:solidFill>
                <a:effectLst>
                  <a:innerShdw blurRad="63500" dist="50800" dir="13500000">
                    <a:srgbClr val="000000">
                      <a:alpha val="50000"/>
                    </a:srgbClr>
                  </a:innerShdw>
                </a:effectLst>
                <a:hlinkClick r:id="rId4"/>
              </a:rPr>
              <a:t>/</a:t>
            </a:r>
            <a:endParaRPr lang="ru-RU" b="1" spc="50" dirty="0">
              <a:ln w="0"/>
              <a:solidFill>
                <a:schemeClr val="bg2"/>
              </a:solidFill>
              <a:effectLst>
                <a:innerShdw blurRad="63500" dist="50800" dir="13500000">
                  <a:srgbClr val="000000">
                    <a:alpha val="50000"/>
                  </a:srgbClr>
                </a:innerShdw>
              </a:effectLst>
            </a:endParaRPr>
          </a:p>
          <a:p>
            <a:pPr lvl="0" algn="ctr" fontAlgn="t"/>
            <a:r>
              <a:rPr lang="ru-RU" b="1" spc="50" dirty="0" smtClean="0">
                <a:ln w="0"/>
                <a:solidFill>
                  <a:schemeClr val="bg2"/>
                </a:solidFill>
                <a:effectLst>
                  <a:innerShdw blurRad="63500" dist="50800" dir="13500000">
                    <a:srgbClr val="000000">
                      <a:alpha val="50000"/>
                    </a:srgbClr>
                  </a:innerShdw>
                </a:effectLst>
                <a:hlinkClick r:id="rId5"/>
              </a:rPr>
              <a:t>3. урок</a:t>
            </a:r>
            <a:r>
              <a:rPr lang="en-US" b="1" spc="50" dirty="0">
                <a:ln w="0"/>
                <a:solidFill>
                  <a:schemeClr val="bg2"/>
                </a:solidFill>
                <a:effectLst>
                  <a:innerShdw blurRad="63500" dist="50800" dir="13500000">
                    <a:srgbClr val="000000">
                      <a:alpha val="50000"/>
                    </a:srgbClr>
                  </a:innerShdw>
                </a:effectLst>
                <a:hlinkClick r:id="rId5"/>
              </a:rPr>
              <a:t>.</a:t>
            </a:r>
            <a:r>
              <a:rPr lang="ru-RU" b="1" spc="50" dirty="0" err="1">
                <a:ln w="0"/>
                <a:solidFill>
                  <a:schemeClr val="bg2"/>
                </a:solidFill>
                <a:effectLst>
                  <a:innerShdw blurRad="63500" dist="50800" dir="13500000">
                    <a:srgbClr val="000000">
                      <a:alpha val="50000"/>
                    </a:srgbClr>
                  </a:innerShdw>
                </a:effectLst>
                <a:hlinkClick r:id="rId5"/>
              </a:rPr>
              <a:t>рф</a:t>
            </a:r>
            <a:r>
              <a:rPr lang="en-US" b="1" spc="50" dirty="0">
                <a:ln w="0"/>
                <a:solidFill>
                  <a:schemeClr val="bg2"/>
                </a:solidFill>
                <a:effectLst>
                  <a:innerShdw blurRad="63500" dist="50800" dir="13500000">
                    <a:srgbClr val="000000">
                      <a:alpha val="50000"/>
                    </a:srgbClr>
                  </a:innerShdw>
                </a:effectLst>
                <a:hlinkClick r:id="rId5"/>
              </a:rPr>
              <a:t>›library/kontrolnaya_rabota_232505.html</a:t>
            </a:r>
            <a:endParaRPr lang="ru-RU" b="1" spc="50" dirty="0">
              <a:ln w="0"/>
              <a:solidFill>
                <a:schemeClr val="bg2"/>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3492545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pPr algn="ctr"/>
            <a:r>
              <a:rPr lang="en-US" b="1" dirty="0" smtClean="0">
                <a:ln w="22225">
                  <a:solidFill>
                    <a:schemeClr val="accent2"/>
                  </a:solidFill>
                  <a:prstDash val="solid"/>
                </a:ln>
                <a:solidFill>
                  <a:schemeClr val="accent2">
                    <a:lumMod val="40000"/>
                    <a:lumOff val="60000"/>
                  </a:schemeClr>
                </a:solidFill>
              </a:rPr>
              <a:t>What are we going to speak about today?</a:t>
            </a:r>
            <a:endParaRPr lang="ru-RU" b="1" dirty="0">
              <a:ln w="22225">
                <a:solidFill>
                  <a:schemeClr val="accent2"/>
                </a:solidFill>
                <a:prstDash val="solid"/>
              </a:ln>
              <a:solidFill>
                <a:schemeClr val="accent2">
                  <a:lumMod val="40000"/>
                  <a:lumOff val="60000"/>
                </a:schemeClr>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73959" y="2160588"/>
            <a:ext cx="6974006" cy="38814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720446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dirty="0" smtClean="0">
                <a:ln w="6600">
                  <a:solidFill>
                    <a:schemeClr val="accent2"/>
                  </a:solidFill>
                  <a:prstDash val="solid"/>
                </a:ln>
                <a:solidFill>
                  <a:srgbClr val="FFFFFF"/>
                </a:solidFill>
                <a:effectLst>
                  <a:outerShdw dist="38100" dir="2700000" algn="tl" rotWithShape="0">
                    <a:schemeClr val="accent2"/>
                  </a:outerShdw>
                </a:effectLst>
              </a:rPr>
              <a:t>New words</a:t>
            </a:r>
            <a:endParaRPr lang="ru-RU"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Текст 2"/>
          <p:cNvSpPr>
            <a:spLocks noGrp="1"/>
          </p:cNvSpPr>
          <p:nvPr>
            <p:ph type="body" idx="1"/>
          </p:nvPr>
        </p:nvSpPr>
        <p:spPr/>
        <p:txBody>
          <a:bodyPr/>
          <a:lstStyle/>
          <a:p>
            <a:endParaRPr lang="ru-RU" dirty="0"/>
          </a:p>
        </p:txBody>
      </p:sp>
      <p:sp>
        <p:nvSpPr>
          <p:cNvPr id="4" name="Объект 3"/>
          <p:cNvSpPr>
            <a:spLocks noGrp="1"/>
          </p:cNvSpPr>
          <p:nvPr>
            <p:ph sz="half" idx="2"/>
          </p:nvPr>
        </p:nvSpPr>
        <p:spPr/>
        <p:style>
          <a:lnRef idx="1">
            <a:schemeClr val="accent3"/>
          </a:lnRef>
          <a:fillRef idx="2">
            <a:schemeClr val="accent3"/>
          </a:fillRef>
          <a:effectRef idx="1">
            <a:schemeClr val="accent3"/>
          </a:effectRef>
          <a:fontRef idx="minor">
            <a:schemeClr val="dk1"/>
          </a:fontRef>
        </p:style>
        <p:txBody>
          <a:bodyPr>
            <a:normAutofit/>
          </a:bodyPr>
          <a:lstStyle/>
          <a:p>
            <a:pPr>
              <a:buFont typeface="Wingdings" panose="05000000000000000000" pitchFamily="2" charset="2"/>
              <a:buChar char="v"/>
            </a:pPr>
            <a:r>
              <a:rPr lang="en-US" sz="2400" dirty="0" smtClean="0"/>
              <a:t>EARTH</a:t>
            </a:r>
          </a:p>
          <a:p>
            <a:pPr>
              <a:buFont typeface="Wingdings" panose="05000000000000000000" pitchFamily="2" charset="2"/>
              <a:buChar char="v"/>
            </a:pPr>
            <a:r>
              <a:rPr lang="en-US" sz="2400" dirty="0" smtClean="0"/>
              <a:t>DESTROY</a:t>
            </a:r>
          </a:p>
          <a:p>
            <a:pPr>
              <a:buFont typeface="Wingdings" panose="05000000000000000000" pitchFamily="2" charset="2"/>
              <a:buChar char="v"/>
            </a:pPr>
            <a:r>
              <a:rPr lang="en-US" sz="2400" dirty="0" smtClean="0"/>
              <a:t>ECO-FRIENDLY</a:t>
            </a:r>
          </a:p>
          <a:p>
            <a:pPr>
              <a:buFont typeface="Wingdings" panose="05000000000000000000" pitchFamily="2" charset="2"/>
              <a:buChar char="v"/>
            </a:pPr>
            <a:r>
              <a:rPr lang="en-US" sz="2400" dirty="0" smtClean="0"/>
              <a:t>PROTECT NATURE</a:t>
            </a:r>
          </a:p>
          <a:p>
            <a:pPr>
              <a:buFont typeface="Wingdings" panose="05000000000000000000" pitchFamily="2" charset="2"/>
              <a:buChar char="v"/>
            </a:pPr>
            <a:r>
              <a:rPr lang="en-US" sz="2400" dirty="0" smtClean="0"/>
              <a:t>WILDLIFE</a:t>
            </a:r>
          </a:p>
          <a:p>
            <a:pPr>
              <a:buFont typeface="Wingdings" panose="05000000000000000000" pitchFamily="2" charset="2"/>
              <a:buChar char="v"/>
            </a:pPr>
            <a:r>
              <a:rPr lang="en-US" sz="2400" dirty="0" smtClean="0"/>
              <a:t>ENVIRONMENTALLY FRIENDLY</a:t>
            </a:r>
            <a:endParaRPr lang="ru-RU" sz="2400" dirty="0"/>
          </a:p>
        </p:txBody>
      </p:sp>
      <p:sp>
        <p:nvSpPr>
          <p:cNvPr id="5" name="Текст 4"/>
          <p:cNvSpPr>
            <a:spLocks noGrp="1"/>
          </p:cNvSpPr>
          <p:nvPr>
            <p:ph type="body" sz="quarter" idx="3"/>
          </p:nvPr>
        </p:nvSpPr>
        <p:spPr/>
        <p:txBody>
          <a:bodyPr/>
          <a:lstStyle/>
          <a:p>
            <a:endParaRPr lang="ru-RU"/>
          </a:p>
        </p:txBody>
      </p:sp>
      <p:pic>
        <p:nvPicPr>
          <p:cNvPr id="7" name="Объект 6"/>
          <p:cNvPicPr>
            <a:picLocks noGrp="1" noChangeAspect="1"/>
          </p:cNvPicPr>
          <p:nvPr>
            <p:ph sz="quarter" idx="4"/>
          </p:nvPr>
        </p:nvPicPr>
        <p:blipFill>
          <a:blip r:embed="rId2" cstate="print">
            <a:extLst>
              <a:ext uri="{28A0092B-C50C-407E-A947-70E740481C1C}">
                <a14:useLocalDpi xmlns:a14="http://schemas.microsoft.com/office/drawing/2010/main" val="0"/>
              </a:ext>
            </a:extLst>
          </a:blip>
          <a:stretch>
            <a:fillRect/>
          </a:stretch>
        </p:blipFill>
        <p:spPr>
          <a:xfrm>
            <a:off x="4681182" y="2160983"/>
            <a:ext cx="4592993" cy="35726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761313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algn="ctr"/>
            <a:r>
              <a:rPr lang="en-US" sz="4800" b="1" dirty="0">
                <a:ln w="22225">
                  <a:solidFill>
                    <a:schemeClr val="accent2"/>
                  </a:solidFill>
                  <a:prstDash val="solid"/>
                </a:ln>
                <a:solidFill>
                  <a:schemeClr val="accent2">
                    <a:lumMod val="40000"/>
                    <a:lumOff val="60000"/>
                  </a:schemeClr>
                </a:solidFill>
              </a:rPr>
              <a:t>Natural catastrophes </a:t>
            </a:r>
            <a:endParaRPr lang="ru-RU" sz="4800" b="1" dirty="0">
              <a:ln w="22225">
                <a:solidFill>
                  <a:schemeClr val="accent2"/>
                </a:solidFill>
                <a:prstDash val="solid"/>
              </a:ln>
              <a:solidFill>
                <a:schemeClr val="accent2">
                  <a:lumMod val="40000"/>
                  <a:lumOff val="60000"/>
                </a:schemeClr>
              </a:solidFill>
            </a:endParaRPr>
          </a:p>
        </p:txBody>
      </p:sp>
      <p:sp>
        <p:nvSpPr>
          <p:cNvPr id="3" name="Текст 2"/>
          <p:cNvSpPr>
            <a:spLocks noGrp="1"/>
          </p:cNvSpPr>
          <p:nvPr>
            <p:ph type="body" idx="1"/>
          </p:nvPr>
        </p:nvSpPr>
        <p:spPr/>
        <p:style>
          <a:lnRef idx="1">
            <a:schemeClr val="accent5"/>
          </a:lnRef>
          <a:fillRef idx="2">
            <a:schemeClr val="accent5"/>
          </a:fillRef>
          <a:effectRef idx="1">
            <a:schemeClr val="accent5"/>
          </a:effectRef>
          <a:fontRef idx="minor">
            <a:schemeClr val="dk1"/>
          </a:fontRef>
        </p:style>
        <p:txBody>
          <a:bodyPr/>
          <a:lstStyle/>
          <a:p>
            <a:pPr algn="ctr"/>
            <a:r>
              <a:rPr lang="en-US" dirty="0" smtClean="0"/>
              <a:t>READ</a:t>
            </a:r>
            <a:endParaRPr lang="ru-RU" dirty="0"/>
          </a:p>
        </p:txBody>
      </p:sp>
      <p:sp>
        <p:nvSpPr>
          <p:cNvPr id="4" name="Объект 3"/>
          <p:cNvSpPr>
            <a:spLocks noGrp="1"/>
          </p:cNvSpPr>
          <p:nvPr>
            <p:ph sz="half" idx="2"/>
          </p:nvPr>
        </p:nvSpPr>
        <p:spPr>
          <a:xfrm>
            <a:off x="675745" y="2737245"/>
            <a:ext cx="4185623" cy="4004749"/>
          </a:xfrm>
        </p:spPr>
        <p:style>
          <a:lnRef idx="1">
            <a:schemeClr val="accent4"/>
          </a:lnRef>
          <a:fillRef idx="2">
            <a:schemeClr val="accent4"/>
          </a:fillRef>
          <a:effectRef idx="1">
            <a:schemeClr val="accent4"/>
          </a:effectRef>
          <a:fontRef idx="minor">
            <a:schemeClr val="dk1"/>
          </a:fontRef>
        </p:style>
        <p:txBody>
          <a:bodyPr>
            <a:noAutofit/>
          </a:bodyPr>
          <a:lstStyle/>
          <a:p>
            <a:r>
              <a:rPr lang="en-US" sz="1600" dirty="0"/>
              <a:t>We, humans, now dominate the Earth — and our planet is in grave danger of suffering from our activities.</a:t>
            </a:r>
            <a:endParaRPr lang="ru-RU" sz="1600" dirty="0"/>
          </a:p>
          <a:p>
            <a:r>
              <a:rPr lang="en-US" sz="1600" dirty="0"/>
              <a:t>But from time to time the Earth threatens us, warns of the danger of killing the planet and ourselves. We have to be very careful what we do with nature, provoking to some extent natural disasters like drought, sandstorm and famine in Africa, flood in Netherlands, hurricanes in the USA, volcanoes and earthquakes in Turkey, Japan, Mexico, Italy, Armenia, typhoons and tidal waves, landslide and fire. </a:t>
            </a:r>
            <a:endParaRPr lang="ru-RU" sz="1600" dirty="0"/>
          </a:p>
        </p:txBody>
      </p:sp>
      <p:sp>
        <p:nvSpPr>
          <p:cNvPr id="5" name="Текст 4"/>
          <p:cNvSpPr>
            <a:spLocks noGrp="1"/>
          </p:cNvSpPr>
          <p:nvPr>
            <p:ph type="body" sz="quarter" idx="3"/>
          </p:nvPr>
        </p:nvSpPr>
        <p:spPr/>
        <p:style>
          <a:lnRef idx="1">
            <a:schemeClr val="accent5"/>
          </a:lnRef>
          <a:fillRef idx="2">
            <a:schemeClr val="accent5"/>
          </a:fillRef>
          <a:effectRef idx="1">
            <a:schemeClr val="accent5"/>
          </a:effectRef>
          <a:fontRef idx="minor">
            <a:schemeClr val="dk1"/>
          </a:fontRef>
        </p:style>
        <p:txBody>
          <a:bodyPr/>
          <a:lstStyle/>
          <a:p>
            <a:pPr algn="ctr"/>
            <a:r>
              <a:rPr lang="en-US" dirty="0" smtClean="0"/>
              <a:t>THE TEXT</a:t>
            </a:r>
            <a:endParaRPr lang="ru-RU" dirty="0"/>
          </a:p>
        </p:txBody>
      </p:sp>
      <p:sp>
        <p:nvSpPr>
          <p:cNvPr id="6" name="Объект 5"/>
          <p:cNvSpPr>
            <a:spLocks noGrp="1"/>
          </p:cNvSpPr>
          <p:nvPr>
            <p:ph sz="quarter" idx="4"/>
          </p:nvPr>
        </p:nvSpPr>
        <p:spPr>
          <a:xfrm>
            <a:off x="5088384" y="2737244"/>
            <a:ext cx="4185617" cy="4004749"/>
          </a:xfrm>
        </p:spPr>
        <p:style>
          <a:lnRef idx="1">
            <a:schemeClr val="accent4"/>
          </a:lnRef>
          <a:fillRef idx="2">
            <a:schemeClr val="accent4"/>
          </a:fillRef>
          <a:effectRef idx="1">
            <a:schemeClr val="accent4"/>
          </a:effectRef>
          <a:fontRef idx="minor">
            <a:schemeClr val="dk1"/>
          </a:fontRef>
        </p:style>
        <p:txBody>
          <a:bodyPr>
            <a:normAutofit/>
          </a:bodyPr>
          <a:lstStyle/>
          <a:p>
            <a:r>
              <a:rPr lang="en-US" sz="1600" dirty="0"/>
              <a:t>Natural disasters make big problems and people all over the world come to help the regions where the catastrophe has happened. Different countries send to the area of the natural disaster food and medical supplies, as well as doctors, nurses, blankets, tents and clothes.</a:t>
            </a:r>
            <a:endParaRPr lang="ru-RU" sz="1600" dirty="0"/>
          </a:p>
          <a:p>
            <a:r>
              <a:rPr lang="en-US" sz="1600" dirty="0"/>
              <a:t>Natural catastrophes, being great tragedies, teach us to be merciful to the other people and to our planet — the Earth.</a:t>
            </a:r>
            <a:endParaRPr lang="ru-RU" sz="1600" dirty="0"/>
          </a:p>
        </p:txBody>
      </p:sp>
    </p:spTree>
    <p:extLst>
      <p:ext uri="{BB962C8B-B14F-4D97-AF65-F5344CB8AC3E}">
        <p14:creationId xmlns:p14="http://schemas.microsoft.com/office/powerpoint/2010/main" val="418670304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3600" b="1" dirty="0"/>
              <a:t>Vocabulary</a:t>
            </a:r>
            <a:endParaRPr lang="ru-RU" sz="3600" dirty="0"/>
          </a:p>
        </p:txBody>
      </p:sp>
      <p:sp>
        <p:nvSpPr>
          <p:cNvPr id="3" name="Объект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2800" dirty="0"/>
              <a:t>1. Why is our planet in grave danger?</a:t>
            </a:r>
            <a:endParaRPr lang="ru-RU" sz="2800" dirty="0"/>
          </a:p>
          <a:p>
            <a:r>
              <a:rPr lang="en-US" sz="2800" dirty="0"/>
              <a:t>2. Are we careful with nature?</a:t>
            </a:r>
            <a:endParaRPr lang="ru-RU" sz="2800" dirty="0"/>
          </a:p>
          <a:p>
            <a:r>
              <a:rPr lang="en-US" sz="2800" dirty="0"/>
              <a:t>3. What nature disasters do you know?</a:t>
            </a:r>
            <a:endParaRPr lang="ru-RU" sz="2800" dirty="0"/>
          </a:p>
          <a:p>
            <a:r>
              <a:rPr lang="en-US" sz="2800" dirty="0"/>
              <a:t>4. Do natural disasters make big problems?</a:t>
            </a:r>
            <a:endParaRPr lang="ru-RU" sz="2800" dirty="0"/>
          </a:p>
          <a:p>
            <a:r>
              <a:rPr lang="en-US" sz="2800" dirty="0"/>
              <a:t>5. What do natural catastrophes teach us?</a:t>
            </a:r>
            <a:endParaRPr lang="ru-RU" sz="2800" dirty="0"/>
          </a:p>
        </p:txBody>
      </p:sp>
      <p:sp>
        <p:nvSpPr>
          <p:cNvPr id="4" name="Текст 3"/>
          <p:cNvSpPr>
            <a:spLocks noGrp="1"/>
          </p:cNvSpPr>
          <p:nvPr>
            <p:ph type="body" sz="half" idx="2"/>
          </p:nvPr>
        </p:nvSpPr>
        <p:spPr>
          <a:xfrm>
            <a:off x="677334" y="2777069"/>
            <a:ext cx="3854528" cy="3391719"/>
          </a:xfrm>
        </p:spPr>
        <p:style>
          <a:lnRef idx="1">
            <a:schemeClr val="accent1"/>
          </a:lnRef>
          <a:fillRef idx="2">
            <a:schemeClr val="accent1"/>
          </a:fillRef>
          <a:effectRef idx="1">
            <a:schemeClr val="accent1"/>
          </a:effectRef>
          <a:fontRef idx="minor">
            <a:schemeClr val="dk1"/>
          </a:fontRef>
        </p:style>
        <p:txBody>
          <a:bodyPr>
            <a:noAutofit/>
          </a:bodyPr>
          <a:lstStyle/>
          <a:p>
            <a:r>
              <a:rPr lang="ru-RU" sz="2000" dirty="0"/>
              <a:t>1.</a:t>
            </a:r>
            <a:r>
              <a:rPr lang="en-US" sz="2000" dirty="0"/>
              <a:t>dominate </a:t>
            </a:r>
            <a:r>
              <a:rPr lang="ru-RU" sz="2000" dirty="0"/>
              <a:t>- властвовать</a:t>
            </a:r>
          </a:p>
          <a:p>
            <a:r>
              <a:rPr lang="ru-RU" sz="2000" dirty="0"/>
              <a:t>2.</a:t>
            </a:r>
            <a:r>
              <a:rPr lang="en-US" sz="2000" dirty="0"/>
              <a:t>threaten </a:t>
            </a:r>
            <a:r>
              <a:rPr lang="ru-RU" sz="2000" dirty="0"/>
              <a:t>- угрожать</a:t>
            </a:r>
          </a:p>
          <a:p>
            <a:r>
              <a:rPr lang="ru-RU" sz="2000" dirty="0"/>
              <a:t>3.</a:t>
            </a:r>
            <a:r>
              <a:rPr lang="en-US" sz="2000" dirty="0"/>
              <a:t>warn </a:t>
            </a:r>
            <a:r>
              <a:rPr lang="ru-RU" sz="2000" dirty="0"/>
              <a:t>- предупреждать</a:t>
            </a:r>
          </a:p>
          <a:p>
            <a:r>
              <a:rPr lang="ru-RU" sz="2000" dirty="0"/>
              <a:t>4. </a:t>
            </a:r>
            <a:r>
              <a:rPr lang="ru-RU" sz="2000" dirty="0" err="1"/>
              <a:t>disaster</a:t>
            </a:r>
            <a:r>
              <a:rPr lang="ru-RU" sz="2000" dirty="0"/>
              <a:t> - катастрофа</a:t>
            </a:r>
          </a:p>
          <a:p>
            <a:r>
              <a:rPr lang="ru-RU" sz="2000" dirty="0"/>
              <a:t>5. </a:t>
            </a:r>
            <a:r>
              <a:rPr lang="ru-RU" sz="2000" dirty="0" err="1"/>
              <a:t>drought</a:t>
            </a:r>
            <a:r>
              <a:rPr lang="ru-RU" sz="2000" dirty="0"/>
              <a:t> [</a:t>
            </a:r>
            <a:r>
              <a:rPr lang="ru-RU" sz="2000" dirty="0" err="1"/>
              <a:t>draut</a:t>
            </a:r>
            <a:r>
              <a:rPr lang="ru-RU" sz="2000" dirty="0"/>
              <a:t>] - засуха</a:t>
            </a:r>
          </a:p>
          <a:p>
            <a:r>
              <a:rPr lang="en-US" sz="2000" dirty="0"/>
              <a:t>6. famine ['</a:t>
            </a:r>
            <a:r>
              <a:rPr lang="en-US" sz="2000" dirty="0" err="1"/>
              <a:t>fæmɪn</a:t>
            </a:r>
            <a:r>
              <a:rPr lang="en-US" sz="2000" dirty="0"/>
              <a:t>] - </a:t>
            </a:r>
            <a:r>
              <a:rPr lang="ru-RU" sz="2000" dirty="0"/>
              <a:t>голод</a:t>
            </a:r>
          </a:p>
          <a:p>
            <a:r>
              <a:rPr lang="en-US" sz="2000" dirty="0"/>
              <a:t>7. earthquake - </a:t>
            </a:r>
            <a:r>
              <a:rPr lang="ru-RU" sz="2000" dirty="0"/>
              <a:t>землетрясение</a:t>
            </a:r>
          </a:p>
        </p:txBody>
      </p:sp>
    </p:spTree>
    <p:extLst>
      <p:ext uri="{BB962C8B-B14F-4D97-AF65-F5344CB8AC3E}">
        <p14:creationId xmlns:p14="http://schemas.microsoft.com/office/powerpoint/2010/main" val="23377323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4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3Rs</a:t>
            </a:r>
            <a:endParaRPr lang="ru-RU" sz="4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13898" y="2160589"/>
            <a:ext cx="4776071" cy="399455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Объект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89524" y="2160589"/>
            <a:ext cx="4614033" cy="39945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878784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en-US" b="1" dirty="0" smtClean="0">
                <a:ln w="22225">
                  <a:solidFill>
                    <a:schemeClr val="accent2"/>
                  </a:solidFill>
                  <a:prstDash val="solid"/>
                </a:ln>
                <a:solidFill>
                  <a:schemeClr val="accent2">
                    <a:lumMod val="40000"/>
                    <a:lumOff val="60000"/>
                  </a:schemeClr>
                </a:solidFill>
              </a:rPr>
              <a:t>British and American children remember the three </a:t>
            </a:r>
            <a:r>
              <a:rPr lang="en-US" b="1" dirty="0" err="1" smtClean="0">
                <a:ln w="22225">
                  <a:solidFill>
                    <a:schemeClr val="accent2"/>
                  </a:solidFill>
                  <a:prstDash val="solid"/>
                </a:ln>
                <a:solidFill>
                  <a:schemeClr val="accent2">
                    <a:lumMod val="40000"/>
                    <a:lumOff val="60000"/>
                  </a:schemeClr>
                </a:solidFill>
              </a:rPr>
              <a:t>Rs</a:t>
            </a:r>
            <a:r>
              <a:rPr lang="en-US" b="1" dirty="0" smtClean="0">
                <a:ln w="22225">
                  <a:solidFill>
                    <a:schemeClr val="accent2"/>
                  </a:solidFill>
                  <a:prstDash val="solid"/>
                </a:ln>
                <a:solidFill>
                  <a:schemeClr val="accent2">
                    <a:lumMod val="40000"/>
                    <a:lumOff val="60000"/>
                  </a:schemeClr>
                </a:solidFill>
              </a:rPr>
              <a:t>: reduce, reuse, recycle</a:t>
            </a:r>
            <a:endParaRPr lang="ru-RU" b="1" dirty="0">
              <a:ln w="22225">
                <a:solidFill>
                  <a:schemeClr val="accent2"/>
                </a:solidFill>
                <a:prstDash val="solid"/>
              </a:ln>
              <a:solidFill>
                <a:schemeClr val="accent2">
                  <a:lumMod val="40000"/>
                  <a:lumOff val="60000"/>
                </a:schemeClr>
              </a:solidFill>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77863" y="2160589"/>
            <a:ext cx="4183062" cy="3880773"/>
          </a:xfrm>
          <a:prstGeom prst="rect">
            <a:avLst/>
          </a:prstGeom>
          <a:ln>
            <a:noFill/>
          </a:ln>
          <a:effectLst>
            <a:softEdge rad="112500"/>
          </a:effectLst>
        </p:spPr>
      </p:pic>
      <p:pic>
        <p:nvPicPr>
          <p:cNvPr id="6" name="Объект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08728" y="2160589"/>
            <a:ext cx="4121624" cy="3880773"/>
          </a:xfrm>
          <a:prstGeom prst="rect">
            <a:avLst/>
          </a:prstGeom>
          <a:ln>
            <a:noFill/>
          </a:ln>
          <a:effectLst>
            <a:softEdge rad="112500"/>
          </a:effectLst>
        </p:spPr>
      </p:pic>
    </p:spTree>
    <p:extLst>
      <p:ext uri="{BB962C8B-B14F-4D97-AF65-F5344CB8AC3E}">
        <p14:creationId xmlns:p14="http://schemas.microsoft.com/office/powerpoint/2010/main" val="33670449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pPr algn="ctr"/>
            <a:r>
              <a:rPr lang="en-US" sz="3600" dirty="0" smtClean="0"/>
              <a:t>ANSWER THE QUESTIONS</a:t>
            </a:r>
            <a:endParaRPr lang="ru-RU" sz="3600"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60912" y="1091821"/>
            <a:ext cx="5161009" cy="468118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Текст 3"/>
          <p:cNvSpPr>
            <a:spLocks noGrp="1"/>
          </p:cNvSpPr>
          <p:nvPr>
            <p:ph type="body" sz="half" idx="2"/>
          </p:nvPr>
        </p:nvSpPr>
        <p:spPr>
          <a:xfrm>
            <a:off x="677334" y="2777069"/>
            <a:ext cx="3854528" cy="3264292"/>
          </a:xfrm>
        </p:spPr>
        <p:txBody>
          <a:bodyPr>
            <a:noAutofit/>
          </a:bodyPr>
          <a:lstStyle/>
          <a:p>
            <a:pPr marL="285750" indent="-285750">
              <a:buFont typeface="Wingdings" panose="05000000000000000000" pitchFamily="2" charset="2"/>
              <a:buChar char="v"/>
            </a:pPr>
            <a:r>
              <a:rPr lang="en-US" sz="2400" dirty="0" smtClean="0"/>
              <a:t>What do your family reuse, reduce, reuse, recycle and why?</a:t>
            </a:r>
          </a:p>
          <a:p>
            <a:pPr marL="285750" indent="-285750">
              <a:buFont typeface="Wingdings" panose="05000000000000000000" pitchFamily="2" charset="2"/>
              <a:buChar char="v"/>
            </a:pPr>
            <a:r>
              <a:rPr lang="en-US" sz="2400" dirty="0" smtClean="0"/>
              <a:t>Are you and your family eco-friendly?</a:t>
            </a:r>
          </a:p>
          <a:p>
            <a:pPr marL="285750" indent="-285750">
              <a:buFont typeface="Wingdings" panose="05000000000000000000" pitchFamily="2" charset="2"/>
              <a:buChar char="v"/>
            </a:pPr>
            <a:r>
              <a:rPr lang="en-US" sz="2400" dirty="0" smtClean="0"/>
              <a:t>What do you do to take care of the Earth?</a:t>
            </a:r>
            <a:endParaRPr lang="ru-RU" sz="2400" dirty="0"/>
          </a:p>
        </p:txBody>
      </p:sp>
    </p:spTree>
    <p:extLst>
      <p:ext uri="{BB962C8B-B14F-4D97-AF65-F5344CB8AC3E}">
        <p14:creationId xmlns:p14="http://schemas.microsoft.com/office/powerpoint/2010/main" val="35720535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pPr algn="ctr"/>
            <a:r>
              <a:rPr lang="en-US"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REFUSE!</a:t>
            </a:r>
            <a:endParaRPr lang="ru-RU"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96538" y="2160588"/>
            <a:ext cx="7356144" cy="42675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59168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Грань">
  <a:themeElements>
    <a:clrScheme name="Оранжевый">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78</TotalTime>
  <Words>341</Words>
  <Application>Microsoft Office PowerPoint</Application>
  <PresentationFormat>Широкоэкранный</PresentationFormat>
  <Paragraphs>44</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Trebuchet MS</vt:lpstr>
      <vt:lpstr>Wingdings</vt:lpstr>
      <vt:lpstr>Wingdings 3</vt:lpstr>
      <vt:lpstr>Грань</vt:lpstr>
      <vt:lpstr>Ecological problems</vt:lpstr>
      <vt:lpstr>What are we going to speak about today?</vt:lpstr>
      <vt:lpstr>New words</vt:lpstr>
      <vt:lpstr>Natural catastrophes </vt:lpstr>
      <vt:lpstr>Vocabulary</vt:lpstr>
      <vt:lpstr>3Rs</vt:lpstr>
      <vt:lpstr>British and American children remember the three Rs: reduce, reuse, recycle</vt:lpstr>
      <vt:lpstr>ANSWER THE QUESTIONS</vt:lpstr>
      <vt:lpstr>REFUSE!</vt:lpstr>
      <vt:lpstr>TAKE CARE OF OUR PLANET!</vt:lpstr>
      <vt:lpstr>Literature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Ecological problems</dc:title>
  <dc:creator>Пользователь Windows</dc:creator>
  <cp:lastModifiedBy>Пользователь Windows</cp:lastModifiedBy>
  <cp:revision>27</cp:revision>
  <dcterms:created xsi:type="dcterms:W3CDTF">2022-06-09T03:50:19Z</dcterms:created>
  <dcterms:modified xsi:type="dcterms:W3CDTF">2022-06-20T17:27:58Z</dcterms:modified>
</cp:coreProperties>
</file>