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A786E-6D96-4DFD-A776-B4D3123E30C2}" type="datetimeFigureOut">
              <a:rPr lang="ru-RU" smtClean="0"/>
              <a:pPr/>
              <a:t>03.12.2023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BC4AD-B2AE-4A06-90AB-42DB5C41F1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9539856_18-phonoteka_org-p-pravovoi-fon-dlya-prezentatsii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45462" y="0"/>
            <a:ext cx="998946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214478" y="2500306"/>
            <a:ext cx="5500726" cy="1755777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/>
              <a:t>Акции</a:t>
            </a:r>
            <a:br>
              <a:rPr lang="ru-RU" sz="7300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«Проступок или преступление»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7429552" cy="1868478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3 Акция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"</a:t>
            </a:r>
            <a:r>
              <a:rPr lang="ru-RU" sz="3600" b="1" dirty="0"/>
              <a:t>Уголовный кодекс</a:t>
            </a:r>
            <a:r>
              <a:rPr lang="ru-RU" sz="3600" b="1" dirty="0" smtClean="0"/>
              <a:t>"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16387" name="Picture 3" descr="https://alexeybogatkin.ru/img/8226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909756"/>
            <a:ext cx="6129418" cy="45910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152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6929486" cy="186847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Найдите </a:t>
            </a:r>
            <a:r>
              <a:rPr lang="ru-RU" sz="3600" b="1" dirty="0"/>
              <a:t>соответствующие статьи в кодексе и </a:t>
            </a:r>
            <a:r>
              <a:rPr lang="ru-RU" sz="3600" b="1" dirty="0" smtClean="0"/>
              <a:t>ответьте </a:t>
            </a:r>
            <a:r>
              <a:rPr lang="ru-RU" sz="3600" b="1" dirty="0"/>
              <a:t>на </a:t>
            </a:r>
            <a:r>
              <a:rPr lang="ru-RU" sz="3600" b="1" dirty="0" smtClean="0"/>
              <a:t>вопросы</a:t>
            </a:r>
            <a:r>
              <a:rPr lang="ru-RU" sz="4000" b="1" dirty="0" smtClean="0"/>
              <a:t>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928803"/>
            <a:ext cx="8429652" cy="464347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        </a:t>
            </a:r>
            <a:r>
              <a:rPr lang="ru-RU" sz="2000" dirty="0" smtClean="0"/>
              <a:t>1</a:t>
            </a:r>
            <a:r>
              <a:rPr lang="ru-RU" sz="2000" dirty="0"/>
              <a:t>. С какого возраста наступает уголовная ответственность? Ответить на этот вопрос Вам поможет статья № 20.</a:t>
            </a:r>
          </a:p>
          <a:p>
            <a:r>
              <a:rPr lang="ru-RU" sz="2000" dirty="0"/>
              <a:t>2. Какое наказание следует за совершение кражи мобильного телефона? Ответить на этот вопрос поможет № 158.</a:t>
            </a:r>
          </a:p>
          <a:p>
            <a:r>
              <a:rPr lang="ru-RU" sz="2000" dirty="0"/>
              <a:t>3. С какого возраста наступает административная ответственность? На этот вопрос вам поможет ответить № 2.3.</a:t>
            </a:r>
          </a:p>
          <a:p>
            <a:r>
              <a:rPr lang="ru-RU" sz="2000" dirty="0"/>
              <a:t>4. Какое наказание следует за появление в общественном месте в нетрезвом состоянии. На этот вопрос вам поможет ответить № 20.21.</a:t>
            </a:r>
          </a:p>
          <a:p>
            <a:r>
              <a:rPr lang="ru-RU" sz="2000" dirty="0"/>
              <a:t>5. Виды наказания для несовершеннолетних? На этот вопрос Вам поможет № 88.</a:t>
            </a:r>
          </a:p>
          <a:p>
            <a:r>
              <a:rPr lang="ru-RU" sz="2000" dirty="0"/>
              <a:t>6. Что такое вандализм? Наказание за акт вандализма? На этот вопрос Вам поможет № 214.</a:t>
            </a:r>
          </a:p>
          <a:p>
            <a:r>
              <a:rPr lang="ru-RU" sz="2000" dirty="0"/>
              <a:t>7. Мелкое хулиганство, нецензурная брань в общественных местах, что за этим следует. На этот вопрос вам поможет ответить № 20.12. </a:t>
            </a:r>
          </a:p>
          <a:p>
            <a:r>
              <a:rPr lang="ru-RU" sz="2000" dirty="0"/>
              <a:t>8. Потребление наркотических средств и психомоторных средств без назначения врача, употребление одурманивающих веществ на улице. На этот вопрос вам поможет ответить № 20.20.3.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152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7429552" cy="1868478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П</a:t>
            </a:r>
            <a:r>
              <a:rPr lang="ru-RU" sz="4000" b="1" dirty="0" smtClean="0"/>
              <a:t>равила законопослушного школьника: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285992"/>
            <a:ext cx="9072626" cy="5097467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- </a:t>
            </a:r>
            <a:r>
              <a:rPr lang="ru-RU" sz="2400" b="1" dirty="0"/>
              <a:t>Поступай с другими так, как хочешь, чтобы поступали с тобой!</a:t>
            </a:r>
          </a:p>
          <a:p>
            <a:r>
              <a:rPr lang="ru-RU" sz="2400" b="1" dirty="0"/>
              <a:t>- Организуй свободное время отдыха (посещение кружков, секций, занимайся любимым делом, хобби</a:t>
            </a:r>
            <a:r>
              <a:rPr lang="ru-RU" sz="2400" b="1" dirty="0" smtClean="0"/>
              <a:t>)!</a:t>
            </a:r>
          </a:p>
          <a:p>
            <a:r>
              <a:rPr lang="ru-RU" sz="2400" b="1" dirty="0"/>
              <a:t>-Не общайся с сомнительными компаниями!</a:t>
            </a:r>
          </a:p>
          <a:p>
            <a:r>
              <a:rPr lang="ru-RU" sz="2400" b="1" dirty="0"/>
              <a:t>- Если что то произошло, обязательно сообщи об этом взрослым</a:t>
            </a:r>
            <a:r>
              <a:rPr lang="ru-RU" sz="2400" b="1" dirty="0" smtClean="0"/>
              <a:t>!</a:t>
            </a:r>
          </a:p>
          <a:p>
            <a:r>
              <a:rPr lang="ru-RU" sz="2400" b="1" dirty="0"/>
              <a:t>- Помни, что за все свои поступки всегда будет ответственность!</a:t>
            </a:r>
          </a:p>
          <a:p>
            <a:r>
              <a:rPr lang="ru-RU" sz="2400" b="1" dirty="0"/>
              <a:t>- Не иди на поводу у других людей!</a:t>
            </a:r>
          </a:p>
          <a:p>
            <a:endParaRPr lang="ru-RU" sz="2800" dirty="0"/>
          </a:p>
          <a:p>
            <a:endParaRPr lang="ru-RU" sz="2800" dirty="0"/>
          </a:p>
          <a:p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152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7429552" cy="186847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ЦЕЛЬ: Профилактика правонарушений несовершеннолетних, воспитание правового сознания у детей.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571744"/>
            <a:ext cx="842965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600" dirty="0" smtClean="0"/>
              <a:t>ЗАДАЧИ</a:t>
            </a:r>
            <a:r>
              <a:rPr lang="ru-RU" sz="2600" dirty="0"/>
              <a:t>:</a:t>
            </a:r>
          </a:p>
          <a:p>
            <a:pPr lvl="0"/>
            <a:r>
              <a:rPr lang="ru-RU" sz="2600" dirty="0"/>
              <a:t>знакомство с видами правонарушений;</a:t>
            </a:r>
          </a:p>
          <a:p>
            <a:pPr lvl="0"/>
            <a:r>
              <a:rPr lang="ru-RU" sz="2600" dirty="0"/>
              <a:t>развитие представления о последствиях противоправных деяний;</a:t>
            </a:r>
          </a:p>
          <a:p>
            <a:pPr lvl="0"/>
            <a:r>
              <a:rPr lang="ru-RU" sz="2600" dirty="0"/>
              <a:t>способствовать развитию, становлению, укреплению гражданской позиции, отрицательному отношению к противоправным поступкам;</a:t>
            </a:r>
          </a:p>
          <a:p>
            <a:pPr lvl="0"/>
            <a:r>
              <a:rPr lang="ru-RU" sz="2600" dirty="0"/>
              <a:t>воспитание чувства ответственности за свои поступки.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0"/>
            <a:ext cx="1234556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7429552" cy="1368412"/>
          </a:xfrm>
        </p:spPr>
        <p:txBody>
          <a:bodyPr>
            <a:normAutofit/>
          </a:bodyPr>
          <a:lstStyle/>
          <a:p>
            <a:r>
              <a:rPr lang="ru-RU" sz="3200" dirty="0"/>
              <a:t>1 акция "Проступок. Преступление"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142984"/>
            <a:ext cx="7500990" cy="59547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Ребята, вы вступаете в сложный, но интересный возраст. Вокруг много </a:t>
            </a:r>
            <a:r>
              <a:rPr lang="ru-RU" sz="2000" dirty="0" smtClean="0"/>
              <a:t>соблазнов</a:t>
            </a:r>
            <a:r>
              <a:rPr lang="ru-RU" sz="2000" dirty="0"/>
              <a:t>. И вы должны выбрать правильный путь</a:t>
            </a:r>
            <a:r>
              <a:rPr lang="ru-RU" sz="2000" dirty="0" smtClean="0"/>
              <a:t>!</a:t>
            </a:r>
          </a:p>
          <a:p>
            <a:pPr algn="ctr">
              <a:buNone/>
            </a:pPr>
            <a:r>
              <a:rPr lang="ru-RU" sz="2000" dirty="0" smtClean="0"/>
              <a:t>Что за документ представлен?</a:t>
            </a:r>
            <a:endParaRPr lang="ru-RU" sz="2000" dirty="0"/>
          </a:p>
        </p:txBody>
      </p:sp>
      <p:pic>
        <p:nvPicPr>
          <p:cNvPr id="15362" name="Picture 2" descr="https://detskiy-kvartal96.ru/img/7116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428868"/>
            <a:ext cx="2774473" cy="37762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152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7429552" cy="186847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Что </a:t>
            </a:r>
            <a:r>
              <a:rPr lang="ru-RU" sz="4000" b="1" dirty="0"/>
              <a:t>такое проступок, а что </a:t>
            </a:r>
            <a:r>
              <a:rPr lang="ru-RU" sz="4000" b="1" dirty="0" smtClean="0"/>
              <a:t>правонарушение?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571744"/>
            <a:ext cx="8429652" cy="4525963"/>
          </a:xfrm>
        </p:spPr>
        <p:txBody>
          <a:bodyPr>
            <a:normAutofit/>
          </a:bodyPr>
          <a:lstStyle/>
          <a:p>
            <a:r>
              <a:rPr lang="ru-RU" sz="2800" dirty="0"/>
              <a:t>ПРАВОНАРУШЕНИЕ – это антиобщественное действие, причиняющее вред обществу, запрещенное законом и влекущее наказание. ЗАКОН – это правила, обязательные для всех жителей страны.</a:t>
            </a:r>
          </a:p>
          <a:p>
            <a:r>
              <a:rPr lang="ru-RU" sz="2800" dirty="0" smtClean="0"/>
              <a:t>Правонарушения </a:t>
            </a:r>
            <a:r>
              <a:rPr lang="ru-RU" sz="2800" dirty="0"/>
              <a:t>делятся на преступление и проступки.</a:t>
            </a:r>
          </a:p>
          <a:p>
            <a:r>
              <a:rPr lang="ru-RU" sz="2800" dirty="0"/>
              <a:t>ПРОСТУПОК – это нарушение общепринятых правил поведения или вызывающее поведение.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152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7429552" cy="2297106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Ситуация 1.</a:t>
            </a:r>
            <a:br>
              <a:rPr lang="ru-RU" sz="2200" dirty="0" smtClean="0"/>
            </a:br>
            <a:r>
              <a:rPr lang="ru-RU" sz="2200" dirty="0" smtClean="0"/>
              <a:t>Рома каждый день ходит в школу, но часто опаздывает или прогуливает уроки. Ребята, как вы думаете, что это и  к каким последствиям приведет?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14488"/>
            <a:ext cx="8429652" cy="53832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Ситуация </a:t>
            </a:r>
            <a:r>
              <a:rPr lang="ru-RU" sz="2000" dirty="0" smtClean="0"/>
              <a:t>2.</a:t>
            </a:r>
          </a:p>
          <a:p>
            <a:pPr>
              <a:buNone/>
            </a:pPr>
            <a:r>
              <a:rPr lang="ru-RU" sz="2000" dirty="0" smtClean="0"/>
              <a:t>Саша </a:t>
            </a:r>
            <a:r>
              <a:rPr lang="ru-RU" sz="2000" dirty="0"/>
              <a:t>выйдя из школы увидел кошку и начал в нее швырять камни, это увидела проходящая мимо бабушка, она сделала ему замечание, на что Саша высказался потоком нецензурной брани. Бабушка, шокированная пошла дальше</a:t>
            </a:r>
            <a:r>
              <a:rPr lang="ru-RU" sz="2000" dirty="0" smtClean="0"/>
              <a:t>.</a:t>
            </a:r>
          </a:p>
          <a:p>
            <a:pPr algn="ctr">
              <a:buNone/>
            </a:pPr>
            <a:r>
              <a:rPr lang="ru-RU" sz="2000" dirty="0" smtClean="0"/>
              <a:t>Ситуация </a:t>
            </a:r>
            <a:r>
              <a:rPr lang="ru-RU" sz="2000" dirty="0"/>
              <a:t>3. </a:t>
            </a:r>
          </a:p>
          <a:p>
            <a:pPr>
              <a:buNone/>
            </a:pPr>
            <a:r>
              <a:rPr lang="ru-RU" sz="2000" dirty="0"/>
              <a:t>Коля подбежал к Ире и выхватил у нее телефон из рук и побежал по коридору, на него из-за поворота выскочил какой то мальчуган и сбил его с ног. Телефон выпал из рук и весь экран был разбит</a:t>
            </a:r>
            <a:r>
              <a:rPr lang="ru-RU" sz="2000" dirty="0" smtClean="0"/>
              <a:t>.</a:t>
            </a:r>
          </a:p>
          <a:p>
            <a:pPr algn="ctr">
              <a:buNone/>
            </a:pPr>
            <a:r>
              <a:rPr lang="ru-RU" sz="2000" dirty="0"/>
              <a:t>Ситуация 4. </a:t>
            </a:r>
          </a:p>
          <a:p>
            <a:pPr>
              <a:buNone/>
            </a:pPr>
            <a:r>
              <a:rPr lang="ru-RU" sz="2000" dirty="0" smtClean="0"/>
              <a:t>Пятиклассник </a:t>
            </a:r>
            <a:r>
              <a:rPr lang="ru-RU" sz="2000" dirty="0"/>
              <a:t>Рома подошел к  первокласснику увидел у него деньги и отобрал их, сказал никому не говорить, а то обязательно побьет, если они кому-нибудь расскажет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152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7429552" cy="1868478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П</a:t>
            </a:r>
            <a:r>
              <a:rPr lang="ru-RU" sz="4000" b="1" dirty="0" smtClean="0"/>
              <a:t>равила законопослушного школьника: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571744"/>
            <a:ext cx="8429652" cy="45259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- </a:t>
            </a:r>
            <a:r>
              <a:rPr lang="ru-RU" sz="2800" dirty="0"/>
              <a:t>Поступай с другими так, как хочешь, чтобы поступали с тобой!</a:t>
            </a:r>
          </a:p>
          <a:p>
            <a:r>
              <a:rPr lang="ru-RU" sz="2800" dirty="0"/>
              <a:t>- Организуй свободное время отдыха (посещение кружков, секций, занимайся любимым делом, хобби)!</a:t>
            </a:r>
          </a:p>
          <a:p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152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7429552" cy="186847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2 </a:t>
            </a:r>
            <a:r>
              <a:rPr lang="ru-RU" sz="3600" dirty="0" smtClean="0"/>
              <a:t>Акция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/>
              <a:t>"Юридическая </a:t>
            </a:r>
            <a:r>
              <a:rPr lang="ru-RU" sz="3600" dirty="0" smtClean="0"/>
              <a:t>ответственность»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571744"/>
            <a:ext cx="8429652" cy="4525963"/>
          </a:xfrm>
        </p:spPr>
        <p:txBody>
          <a:bodyPr>
            <a:normAutofit/>
          </a:bodyPr>
          <a:lstStyle/>
          <a:p>
            <a:endParaRPr lang="ru-RU" sz="2800" dirty="0"/>
          </a:p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857488" y="3357562"/>
            <a:ext cx="3857652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Юридическая ответственность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2428892" cy="78581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Уголовная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12" y="2571744"/>
            <a:ext cx="2428892" cy="78581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Административная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10" y="4786322"/>
            <a:ext cx="2428892" cy="78581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Дисциплинарная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57950" y="4857760"/>
            <a:ext cx="2428892" cy="78581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Гражданско-правовая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152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7429552" cy="186847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Определите вид юридической ответственности: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928803"/>
            <a:ext cx="8429652" cy="4643470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/>
              <a:t>           1</a:t>
            </a:r>
            <a:r>
              <a:rPr lang="ru-RU" sz="2800" dirty="0"/>
              <a:t>. Порвал учебник одноклассника. </a:t>
            </a:r>
          </a:p>
          <a:p>
            <a:r>
              <a:rPr lang="ru-RU" sz="2800" dirty="0"/>
              <a:t>2. Появление подростка на улице в нетрезвом </a:t>
            </a:r>
            <a:r>
              <a:rPr lang="ru-RU" sz="2800" dirty="0" smtClean="0"/>
              <a:t>виде.</a:t>
            </a:r>
            <a:endParaRPr lang="ru-RU" sz="2800" dirty="0"/>
          </a:p>
          <a:p>
            <a:r>
              <a:rPr lang="ru-RU" sz="2800" dirty="0"/>
              <a:t>3. Избил одноклассника. </a:t>
            </a:r>
          </a:p>
          <a:p>
            <a:r>
              <a:rPr lang="ru-RU" sz="2800" dirty="0"/>
              <a:t>4. Совершил кражу мобильного телефона. </a:t>
            </a:r>
          </a:p>
          <a:p>
            <a:r>
              <a:rPr lang="ru-RU" sz="2800" dirty="0"/>
              <a:t>5. Совершил прогул учебных занятий в школе. </a:t>
            </a:r>
          </a:p>
          <a:p>
            <a:r>
              <a:rPr lang="ru-RU" sz="2800" dirty="0"/>
              <a:t>6. Переходил дорогу в неположенном месте. </a:t>
            </a:r>
          </a:p>
          <a:p>
            <a:r>
              <a:rPr lang="ru-RU" sz="2800" dirty="0"/>
              <a:t>7. Разбил мячом окно. </a:t>
            </a:r>
          </a:p>
          <a:p>
            <a:r>
              <a:rPr lang="ru-RU" sz="2800" dirty="0"/>
              <a:t>8. Нецензурно выражался в общественном месте. </a:t>
            </a:r>
          </a:p>
          <a:p>
            <a:r>
              <a:rPr lang="ru-RU" sz="2800" dirty="0"/>
              <a:t>9. 14-летние подростки баловались с огнем около трансформаторной будки, в результате чего обгорела дверь будки</a:t>
            </a:r>
            <a:r>
              <a:rPr lang="ru-RU" sz="2800" dirty="0" smtClean="0"/>
              <a:t>.</a:t>
            </a:r>
            <a:endParaRPr lang="ru-RU" sz="2800" dirty="0"/>
          </a:p>
          <a:p>
            <a:r>
              <a:rPr lang="ru-RU" sz="2800" dirty="0"/>
              <a:t>10. Подростки поджигали кнопки лифтов жилых домов и писали на стенах нецензурные слова. </a:t>
            </a:r>
          </a:p>
          <a:p>
            <a:r>
              <a:rPr lang="ru-RU" sz="2800" dirty="0"/>
              <a:t>11. Школьник случайно попал из рогатки в глаз прохожему</a:t>
            </a:r>
            <a:r>
              <a:rPr lang="ru-RU" sz="2800" dirty="0" smtClean="0"/>
              <a:t>.</a:t>
            </a:r>
            <a:endParaRPr lang="ru-RU" sz="2800" dirty="0"/>
          </a:p>
          <a:p>
            <a:r>
              <a:rPr lang="ru-RU" sz="2800" dirty="0"/>
              <a:t>12. Учащиеся  угнали автомашину и разбили ее</a:t>
            </a:r>
            <a:r>
              <a:rPr lang="ru-RU" sz="2800" dirty="0" smtClean="0"/>
              <a:t>.</a:t>
            </a:r>
            <a:endParaRPr lang="ru-RU" sz="2800" dirty="0"/>
          </a:p>
          <a:p>
            <a:r>
              <a:rPr lang="ru-RU" sz="2800" dirty="0"/>
              <a:t>13. Пассажир автобуса не оплатил проезд</a:t>
            </a:r>
            <a:r>
              <a:rPr lang="ru-RU" sz="2800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130898_4-phonoteka_org-p-fon-k-prezentatsii-dlya-konstitutsionnogo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0152" y="-142900"/>
            <a:ext cx="12602805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7429552" cy="1868478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П</a:t>
            </a:r>
            <a:r>
              <a:rPr lang="ru-RU" sz="4000" b="1" dirty="0" smtClean="0"/>
              <a:t>равила законопослушного школьника: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571744"/>
            <a:ext cx="9072626" cy="45259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- </a:t>
            </a:r>
            <a:r>
              <a:rPr lang="ru-RU" sz="2800" dirty="0"/>
              <a:t>Поступай с другими так, как хочешь, чтобы поступали с тобой!</a:t>
            </a:r>
          </a:p>
          <a:p>
            <a:r>
              <a:rPr lang="ru-RU" sz="2800" dirty="0"/>
              <a:t>- Организуй свободное время отдыха (посещение кружков, секций, занимайся любимым делом, хобби</a:t>
            </a:r>
            <a:r>
              <a:rPr lang="ru-RU" sz="2800" dirty="0" smtClean="0"/>
              <a:t>)!</a:t>
            </a:r>
          </a:p>
          <a:p>
            <a:r>
              <a:rPr lang="ru-RU" sz="2800" dirty="0"/>
              <a:t>-Не общайся с сомнительными компаниями!</a:t>
            </a:r>
          </a:p>
          <a:p>
            <a:r>
              <a:rPr lang="ru-RU" sz="2800" dirty="0"/>
              <a:t>- Если что то произошло, обязательно сообщи об этом взрослым!</a:t>
            </a:r>
          </a:p>
          <a:p>
            <a:endParaRPr lang="ru-RU" sz="2800" dirty="0"/>
          </a:p>
          <a:p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615</Words>
  <Application>Microsoft Office PowerPoint</Application>
  <PresentationFormat>Экран (4:3)</PresentationFormat>
  <Paragraphs>69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Акции  «Проступок или преступление»</vt:lpstr>
      <vt:lpstr>ЦЕЛЬ: Профилактика правонарушений несовершеннолетних, воспитание правового сознания у детей. </vt:lpstr>
      <vt:lpstr>1 акция "Проступок. Преступление"</vt:lpstr>
      <vt:lpstr>Что такое проступок, а что правонарушение? </vt:lpstr>
      <vt:lpstr>Ситуация 1. Рома каждый день ходит в школу, но часто опаздывает или прогуливает уроки. Ребята, как вы думаете, что это и  к каким последствиям приведет?   </vt:lpstr>
      <vt:lpstr>Правила законопослушного школьника:  </vt:lpstr>
      <vt:lpstr>2 Акция  "Юридическая ответственность»  </vt:lpstr>
      <vt:lpstr>Определите вид юридической ответственности: </vt:lpstr>
      <vt:lpstr>Правила законопослушного школьника:  </vt:lpstr>
      <vt:lpstr>3 Акция  "Уголовный кодекс"  </vt:lpstr>
      <vt:lpstr>Найдите соответствующие статьи в кодексе и ответьте на вопросы: </vt:lpstr>
      <vt:lpstr>Правила законопослушного школьника: 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Акции  «Преступление и наказание»</dc:title>
  <dc:creator>user</dc:creator>
  <cp:lastModifiedBy>Ксения</cp:lastModifiedBy>
  <cp:revision>6</cp:revision>
  <dcterms:created xsi:type="dcterms:W3CDTF">2021-09-26T02:37:25Z</dcterms:created>
  <dcterms:modified xsi:type="dcterms:W3CDTF">2023-12-03T06:51:07Z</dcterms:modified>
</cp:coreProperties>
</file>