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4" r:id="rId1"/>
  </p:sldMasterIdLst>
  <p:notesMasterIdLst>
    <p:notesMasterId r:id="rId29"/>
  </p:notesMasterIdLst>
  <p:sldIdLst>
    <p:sldId id="257" r:id="rId2"/>
    <p:sldId id="256" r:id="rId3"/>
    <p:sldId id="281" r:id="rId4"/>
    <p:sldId id="280" r:id="rId5"/>
    <p:sldId id="260" r:id="rId6"/>
    <p:sldId id="262" r:id="rId7"/>
    <p:sldId id="263" r:id="rId8"/>
    <p:sldId id="264" r:id="rId9"/>
    <p:sldId id="265" r:id="rId10"/>
    <p:sldId id="285" r:id="rId11"/>
    <p:sldId id="266" r:id="rId12"/>
    <p:sldId id="268" r:id="rId13"/>
    <p:sldId id="269" r:id="rId14"/>
    <p:sldId id="270" r:id="rId15"/>
    <p:sldId id="271" r:id="rId16"/>
    <p:sldId id="282" r:id="rId17"/>
    <p:sldId id="286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4" r:id="rId26"/>
    <p:sldId id="283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F3FE"/>
    <a:srgbClr val="CCFFCC"/>
    <a:srgbClr val="ACF6FE"/>
    <a:srgbClr val="CCFFFF"/>
    <a:srgbClr val="C6F9FE"/>
    <a:srgbClr val="FF9900"/>
    <a:srgbClr val="A80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8C3B79-1731-49F3-AA6D-A1FAE61A4D14}" v="1381" dt="2021-03-04T17:44:31.110"/>
    <p1510:client id="{CF921630-9BD8-4440-85FE-47A6E611D53B}" v="994" dt="2021-03-04T18:14:50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E35EE-31D3-44E1-B90E-5A16A5BC7316}" type="datetimeFigureOut">
              <a:rPr lang="ru-RU" smtClean="0"/>
              <a:t>пт 07.06.24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8523F-EC9F-42DB-9F53-EE36FF70CA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10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8523F-EC9F-42DB-9F53-EE36FF70CA3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929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8523F-EC9F-42DB-9F53-EE36FF70CA3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63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8523F-EC9F-42DB-9F53-EE36FF70CA3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972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8523F-EC9F-42DB-9F53-EE36FF70CA3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793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A8523F-EC9F-42DB-9F53-EE36FF70CA3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57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14" y="596019"/>
            <a:ext cx="7510506" cy="3213982"/>
          </a:xfrm>
        </p:spPr>
        <p:txBody>
          <a:bodyPr anchor="b">
            <a:normAutofit/>
          </a:bodyPr>
          <a:lstStyle>
            <a:lvl1pPr algn="ctr">
              <a:defRPr sz="4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314" y="3886200"/>
            <a:ext cx="7510506" cy="2219108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116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677" y="4377485"/>
            <a:ext cx="7413007" cy="907505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7678" y="996188"/>
            <a:ext cx="7301427" cy="298112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677" y="5284990"/>
            <a:ext cx="7413007" cy="81707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7678" y="6181344"/>
            <a:ext cx="533727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70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4" cy="3137782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343400"/>
            <a:ext cx="7511474" cy="175866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06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83818" y="86027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88822" y="29859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304407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436" y="3650606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641206"/>
            <a:ext cx="7511473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37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603566"/>
            <a:ext cx="7512338" cy="14688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015" y="5072366"/>
            <a:ext cx="7512339" cy="102969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64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83818" y="75385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87556" y="287949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2844369"/>
          </a:xfrm>
        </p:spPr>
        <p:txBody>
          <a:bodyPr anchor="ctr">
            <a:normAutofit/>
          </a:bodyPr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7" y="3886200"/>
            <a:ext cx="7512338" cy="10536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939862"/>
            <a:ext cx="7512338" cy="1162198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926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6" y="596018"/>
            <a:ext cx="7511473" cy="275678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6" y="3682941"/>
            <a:ext cx="7511473" cy="104928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732224"/>
            <a:ext cx="7511472" cy="1369836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088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1708" y="596018"/>
            <a:ext cx="1778112" cy="550604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8347" y="596018"/>
            <a:ext cx="5624137" cy="5506042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31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73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314" y="3270698"/>
            <a:ext cx="7510506" cy="1823305"/>
          </a:xfrm>
        </p:spPr>
        <p:txBody>
          <a:bodyPr anchor="b">
            <a:normAutofit/>
          </a:bodyPr>
          <a:lstStyle>
            <a:lvl1pPr algn="r">
              <a:defRPr sz="2800" b="0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314" y="5103810"/>
            <a:ext cx="7510506" cy="99825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6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347" y="2060898"/>
            <a:ext cx="3685073" cy="40313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060898"/>
            <a:ext cx="3689239" cy="403133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44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6306" y="2060898"/>
            <a:ext cx="3397113" cy="733596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347" y="2786027"/>
            <a:ext cx="3685073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150" y="2060898"/>
            <a:ext cx="3419670" cy="725129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5" y="2786027"/>
            <a:ext cx="3701520" cy="3316033"/>
          </a:xfrm>
        </p:spPr>
        <p:txBody>
          <a:bodyPr anchor="t"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54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07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058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754928"/>
            <a:ext cx="2729523" cy="1371600"/>
          </a:xfrm>
        </p:spPr>
        <p:txBody>
          <a:bodyPr anchor="b">
            <a:normAutofit/>
          </a:bodyPr>
          <a:lstStyle>
            <a:lvl1pPr algn="l">
              <a:defRPr sz="22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8856" y="596018"/>
            <a:ext cx="4500964" cy="5506041"/>
          </a:xfrm>
        </p:spPr>
        <p:txBody>
          <a:bodyPr anchor="ctr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347" y="3126528"/>
            <a:ext cx="272952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549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898269"/>
            <a:ext cx="4423803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15442" y="-18288"/>
            <a:ext cx="2500062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7318" y="3269869"/>
            <a:ext cx="4423803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23649" y="6181344"/>
            <a:ext cx="718502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8348" y="6181344"/>
            <a:ext cx="37053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24262" y="6181344"/>
            <a:ext cx="305186" cy="32925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71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8" y="2060898"/>
            <a:ext cx="7511472" cy="404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</a:t>
            </a:r>
          </a:p>
          <a:p>
            <a:pPr lvl="6"/>
            <a:r>
              <a:rPr lang="en-US" dirty="0"/>
              <a:t>Seven</a:t>
            </a:r>
          </a:p>
          <a:p>
            <a:pPr lvl="7"/>
            <a:r>
              <a:rPr lang="en-US" dirty="0"/>
              <a:t>Eight</a:t>
            </a:r>
          </a:p>
          <a:p>
            <a:pPr lvl="8"/>
            <a:r>
              <a:rPr lang="en-US" dirty="0"/>
              <a:t>nine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1708" y="6178260"/>
            <a:ext cx="1287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8347" y="6178260"/>
            <a:ext cx="56241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7202" y="617826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1126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28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364C4C79-C4A2-4A2A-B92B-D14596DA959B}" type="slidenum">
              <a:rPr lang="ru-RU" sz="1200" b="0" strike="noStrike" spc="-1">
                <a:solidFill>
                  <a:srgbClr val="FFFFFF"/>
                </a:solidFill>
                <a:latin typeface="Arial Black"/>
              </a:rPr>
              <a:pPr algn="r">
                <a:lnSpc>
                  <a:spcPct val="100000"/>
                </a:lnSpc>
              </a:pPr>
              <a:t>1</a:t>
            </a:fld>
            <a:endParaRPr lang="en-US" sz="12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39280" y="457200"/>
            <a:ext cx="8147160" cy="18194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Окружающий нас мир играет красками: нас радует и волнует голубизна неба, зелень травы и деревьев, красное зарево заката, семицветная дуга радуги.</a:t>
            </a:r>
            <a:endParaRPr lang="en-US" sz="2800" b="1" strike="noStrike" spc="-1" dirty="0">
              <a:solidFill>
                <a:schemeClr val="bg1"/>
              </a:solidFill>
              <a:latin typeface="Comic Sans MS"/>
            </a:endParaRPr>
          </a:p>
        </p:txBody>
      </p:sp>
      <p:pic>
        <p:nvPicPr>
          <p:cNvPr id="112" name="Picture 4" descr="f_49be7840597b2"/>
          <p:cNvPicPr/>
          <p:nvPr/>
        </p:nvPicPr>
        <p:blipFill>
          <a:blip r:embed="rId2"/>
          <a:stretch/>
        </p:blipFill>
        <p:spPr>
          <a:xfrm>
            <a:off x="2916360" y="3955055"/>
            <a:ext cx="3313080" cy="2603065"/>
          </a:xfrm>
          <a:prstGeom prst="rect">
            <a:avLst/>
          </a:prstGeom>
          <a:ln>
            <a:noFill/>
          </a:ln>
        </p:spPr>
      </p:pic>
      <p:pic>
        <p:nvPicPr>
          <p:cNvPr id="113" name="Picture 5" descr="23d5c52e81e9"/>
          <p:cNvPicPr/>
          <p:nvPr/>
        </p:nvPicPr>
        <p:blipFill>
          <a:blip r:embed="rId3"/>
          <a:stretch/>
        </p:blipFill>
        <p:spPr>
          <a:xfrm>
            <a:off x="162000" y="3305648"/>
            <a:ext cx="2476440" cy="3193432"/>
          </a:xfrm>
          <a:prstGeom prst="rect">
            <a:avLst/>
          </a:prstGeom>
          <a:ln>
            <a:noFill/>
          </a:ln>
        </p:spPr>
      </p:pic>
      <p:sp>
        <p:nvSpPr>
          <p:cNvPr id="114" name="CustomShape 3"/>
          <p:cNvSpPr/>
          <p:nvPr/>
        </p:nvSpPr>
        <p:spPr>
          <a:xfrm>
            <a:off x="826920" y="2349360"/>
            <a:ext cx="7982280" cy="9562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/>
            <a:r>
              <a:rPr lang="ru-RU" sz="2800" b="1" strike="noStrike" spc="-1" dirty="0">
                <a:solidFill>
                  <a:schemeClr val="bg1"/>
                </a:solidFill>
                <a:latin typeface="Franklin Gothic Medium"/>
              </a:rPr>
              <a:t>Как</a:t>
            </a:r>
            <a:r>
              <a:rPr lang="ru-RU" sz="2800" b="1" spc="-1" dirty="0">
                <a:solidFill>
                  <a:schemeClr val="bg1"/>
                </a:solidFill>
                <a:latin typeface="Franklin Gothic Medium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Franklin Gothic Medium"/>
              </a:rPr>
              <a:t> можно объяснить удивительное</a:t>
            </a:r>
            <a:r>
              <a:rPr lang="ru-RU" sz="2800" b="1" spc="-1" dirty="0">
                <a:solidFill>
                  <a:schemeClr val="bg1"/>
                </a:solidFill>
                <a:latin typeface="Franklin Gothic Medium"/>
              </a:rPr>
              <a:t> </a:t>
            </a:r>
            <a:endParaRPr lang="en-US" sz="2800" b="1" strike="noStrike" spc="-1" dirty="0">
              <a:solidFill>
                <a:schemeClr val="bg1"/>
              </a:solidFill>
              <a:latin typeface="Franklin Gothic Medium"/>
            </a:endParaRPr>
          </a:p>
          <a:p>
            <a:pPr algn="ctr"/>
            <a:r>
              <a:rPr lang="ru-RU" sz="2800" b="1" strike="noStrike" spc="-1" dirty="0">
                <a:solidFill>
                  <a:schemeClr val="bg1"/>
                </a:solidFill>
                <a:latin typeface="Franklin Gothic Medium"/>
              </a:rPr>
              <a:t>многообразие красок в природе?</a:t>
            </a:r>
            <a:endParaRPr lang="en-US" sz="2800" b="1" strike="noStrike" spc="-1" dirty="0">
              <a:solidFill>
                <a:schemeClr val="bg1"/>
              </a:solidFill>
              <a:latin typeface="Franklin Gothic Medium"/>
            </a:endParaRPr>
          </a:p>
        </p:txBody>
      </p:sp>
      <p:pic>
        <p:nvPicPr>
          <p:cNvPr id="115" name="Picture 8" descr="004bh9hb"/>
          <p:cNvPicPr/>
          <p:nvPr/>
        </p:nvPicPr>
        <p:blipFill>
          <a:blip r:embed="rId4"/>
          <a:stretch/>
        </p:blipFill>
        <p:spPr>
          <a:xfrm>
            <a:off x="6443640" y="3305648"/>
            <a:ext cx="2521080" cy="334139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347" y="364664"/>
            <a:ext cx="7511473" cy="131248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Выводы  И. Ньютона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348" y="1828801"/>
            <a:ext cx="7511472" cy="4483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u="sng" dirty="0">
                <a:solidFill>
                  <a:schemeClr val="bg1"/>
                </a:solidFill>
                <a:effectLst/>
              </a:rPr>
              <a:t>1 вывод </a:t>
            </a:r>
            <a:r>
              <a:rPr lang="ru-RU" sz="2800" b="1" i="1" dirty="0">
                <a:solidFill>
                  <a:schemeClr val="bg1"/>
                </a:solidFill>
                <a:effectLst/>
              </a:rPr>
              <a:t>Ньютона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: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Лучи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, отличающиеся по цвету, отличаются и по степени 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преломляемости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bg1"/>
                </a:solidFill>
                <a:effectLst/>
              </a:rPr>
              <a:t/>
            </a:r>
            <a:br>
              <a:rPr lang="ru-RU" sz="2800" b="1" dirty="0">
                <a:solidFill>
                  <a:schemeClr val="bg1"/>
                </a:solidFill>
                <a:effectLst/>
              </a:rPr>
            </a:br>
            <a:r>
              <a:rPr lang="ru-RU" sz="2800" b="1" i="1" u="sng" dirty="0">
                <a:solidFill>
                  <a:schemeClr val="bg1"/>
                </a:solidFill>
                <a:effectLst/>
              </a:rPr>
              <a:t>2 вывод </a:t>
            </a:r>
            <a:r>
              <a:rPr lang="ru-RU" sz="2800" b="1" i="1" dirty="0" smtClean="0">
                <a:solidFill>
                  <a:schemeClr val="bg1"/>
                </a:solidFill>
                <a:effectLst/>
              </a:rPr>
              <a:t>Ньютона</a:t>
            </a:r>
            <a:r>
              <a:rPr lang="ru-RU" sz="2800" b="1" dirty="0" smtClean="0">
                <a:solidFill>
                  <a:schemeClr val="bg1"/>
                </a:solidFill>
                <a:effectLst/>
              </a:rPr>
              <a:t>: Всякий </a:t>
            </a:r>
            <a:r>
              <a:rPr lang="ru-RU" sz="2800" b="1" dirty="0">
                <a:solidFill>
                  <a:schemeClr val="bg1"/>
                </a:solidFill>
                <a:effectLst/>
              </a:rPr>
              <a:t>однородный свет имеет собственную окраску, отвечающую степени его преломляемости, и такая окраска не может изменяться при отражениях и преломлениях</a:t>
            </a:r>
          </a:p>
        </p:txBody>
      </p:sp>
    </p:spTree>
    <p:extLst>
      <p:ext uri="{BB962C8B-B14F-4D97-AF65-F5344CB8AC3E}">
        <p14:creationId xmlns:p14="http://schemas.microsoft.com/office/powerpoint/2010/main" val="145938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graphicFrame>
        <p:nvGraphicFramePr>
          <p:cNvPr id="232" name="Table 2"/>
          <p:cNvGraphicFramePr/>
          <p:nvPr>
            <p:extLst>
              <p:ext uri="{D42A27DB-BD31-4B8C-83A1-F6EECF244321}">
                <p14:modId xmlns:p14="http://schemas.microsoft.com/office/powerpoint/2010/main" val="805849632"/>
              </p:ext>
            </p:extLst>
          </p:nvPr>
        </p:nvGraphicFramePr>
        <p:xfrm>
          <a:off x="247110" y="1856068"/>
          <a:ext cx="8686800" cy="4014720"/>
        </p:xfrm>
        <a:graphic>
          <a:graphicData uri="http://schemas.openxmlformats.org/drawingml/2006/table">
            <a:tbl>
              <a:tblPr/>
              <a:tblGrid>
                <a:gridCol w="1241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398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43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84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3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3984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41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18288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1368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13680">
                      <a:solidFill>
                        <a:srgbClr val="FFFFFF"/>
                      </a:solidFill>
                    </a:lnR>
                    <a:lnT w="1368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9900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85920"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760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620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1368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620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590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590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560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560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500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500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480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480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450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450 –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380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 algn="ctr">
                        <a:spcBef>
                          <a:spcPts val="697"/>
                        </a:spcBef>
                      </a:pPr>
                      <a:r>
                        <a:rPr lang="ru-RU" sz="2800" b="1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 нм</a:t>
                      </a: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  <a:p>
                      <a:pPr>
                        <a:spcBef>
                          <a:spcPts val="697"/>
                        </a:spcBef>
                      </a:pPr>
                      <a:endParaRPr lang="en-US" sz="2800" b="0" strike="noStrike" spc="-1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1368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3680">
                      <a:solidFill>
                        <a:srgbClr val="FFFFFF"/>
                      </a:solidFill>
                    </a:lnB>
                    <a:solidFill>
                      <a:srgbClr val="33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3" name="CustomShape 3"/>
          <p:cNvSpPr/>
          <p:nvPr/>
        </p:nvSpPr>
        <p:spPr>
          <a:xfrm>
            <a:off x="265620" y="410428"/>
            <a:ext cx="8610480" cy="642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2248"/>
              </a:spcBef>
            </a:pPr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Длины волн монохроматического света</a:t>
            </a:r>
            <a:endParaRPr lang="en-US" sz="3600" b="1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2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111133" y="111021"/>
            <a:ext cx="8834563" cy="650319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/>
          </a:bodyPr>
          <a:lstStyle/>
          <a:p>
            <a:pPr algn="ctr">
              <a:spcBef>
                <a:spcPts val="550"/>
              </a:spcBef>
              <a:buClr>
                <a:srgbClr val="822504"/>
              </a:buClr>
              <a:buSzPct val="75000"/>
            </a:pPr>
            <a:r>
              <a:rPr lang="ru-RU" sz="3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Разная степень преломляемости связана с разной скоростью распространения света разных частот в данной среде.</a:t>
            </a:r>
            <a:r>
              <a:rPr lang="ru-RU" sz="3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550"/>
              </a:spcBef>
              <a:buClr>
                <a:srgbClr val="822504"/>
              </a:buClr>
              <a:buSzPct val="75000"/>
            </a:pP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</a:t>
            </a:r>
            <a:r>
              <a:rPr lang="ru-RU" sz="4400" b="1" strike="noStrike" spc="-1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показателя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преломления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rgbClr val="8CF3F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частоты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колебаний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trike="noStrike" spc="-1" dirty="0">
                <a:solidFill>
                  <a:schemeClr val="bg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(или длины волны) называется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u="sng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дисперсией</a:t>
            </a:r>
            <a:r>
              <a:rPr lang="ru-RU" sz="44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400" b="1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strike="noStrike" spc="-1" dirty="0" smtClean="0">
              <a:solidFill>
                <a:schemeClr val="tx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550"/>
              </a:spcBef>
              <a:buClr>
                <a:srgbClr val="822504"/>
              </a:buClr>
              <a:buSzPct val="75000"/>
            </a:pPr>
            <a:endParaRPr lang="en-US" sz="2200" b="0" strike="noStrike" spc="-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4" dur="500"/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44" name="TextShape 2"/>
          <p:cNvSpPr txBox="1"/>
          <p:nvPr/>
        </p:nvSpPr>
        <p:spPr>
          <a:xfrm>
            <a:off x="659306" y="477307"/>
            <a:ext cx="7390772" cy="108108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Синтез белого света</a:t>
            </a:r>
            <a:r>
              <a:rPr b="1" dirty="0">
                <a:solidFill>
                  <a:schemeClr val="bg1"/>
                </a:solidFill>
                <a:latin typeface="Franklin Gothic Medium"/>
              </a:rPr>
              <a:t/>
            </a:r>
            <a:br>
              <a:rPr b="1" dirty="0">
                <a:solidFill>
                  <a:schemeClr val="bg1"/>
                </a:solidFill>
                <a:latin typeface="Franklin Gothic Medium"/>
              </a:rPr>
            </a:br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 с помощью </a:t>
            </a:r>
            <a:r>
              <a:rPr lang="ru-RU" sz="3600" b="1" strike="noStrike" spc="-1" dirty="0" smtClean="0">
                <a:solidFill>
                  <a:schemeClr val="bg1"/>
                </a:solidFill>
                <a:latin typeface="Franklin Gothic Medium"/>
              </a:rPr>
              <a:t>диска Ньютона и призм</a:t>
            </a:r>
            <a:endParaRPr lang="en-US" sz="3600" b="1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  <p:pic>
        <p:nvPicPr>
          <p:cNvPr id="245" name="Picture 3" descr="optika9"/>
          <p:cNvPicPr/>
          <p:nvPr/>
        </p:nvPicPr>
        <p:blipFill>
          <a:blip r:embed="rId2"/>
          <a:stretch/>
        </p:blipFill>
        <p:spPr>
          <a:xfrm>
            <a:off x="1927097" y="3730609"/>
            <a:ext cx="4855190" cy="2803464"/>
          </a:xfrm>
          <a:prstGeom prst="rect">
            <a:avLst/>
          </a:prstGeom>
          <a:ln>
            <a:noFill/>
          </a:ln>
        </p:spPr>
      </p:pic>
      <p:sp>
        <p:nvSpPr>
          <p:cNvPr id="246" name="CustomShape 3"/>
          <p:cNvSpPr/>
          <p:nvPr/>
        </p:nvSpPr>
        <p:spPr>
          <a:xfrm>
            <a:off x="539640" y="1885381"/>
            <a:ext cx="8064720" cy="119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/>
            <a:r>
              <a:rPr lang="ru-RU" sz="2400" b="1" strike="noStrike" spc="-1" dirty="0">
                <a:solidFill>
                  <a:schemeClr val="bg1"/>
                </a:solidFill>
                <a:latin typeface="Comic Sans MS"/>
              </a:rPr>
              <a:t>Собрав линзой вышедшие из призмы цветные пучки, Ньютон получил на белом экране вместо окрашенной полосы белое изображение отверстия</a:t>
            </a:r>
            <a:r>
              <a:rPr lang="ru-RU" sz="2400" b="1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.</a:t>
            </a:r>
            <a:endParaRPr lang="en-US" sz="2400" b="1" strike="noStrike" spc="-1" dirty="0">
              <a:solidFill>
                <a:schemeClr val="tx1">
                  <a:lumMod val="85000"/>
                </a:schemeClr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2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2"/>
          <p:cNvSpPr txBox="1"/>
          <p:nvPr/>
        </p:nvSpPr>
        <p:spPr>
          <a:xfrm>
            <a:off x="395280" y="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Выводы из опытов Ньютона:</a:t>
            </a:r>
            <a:endParaRPr lang="en-US" sz="3600" b="0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  <p:sp>
        <p:nvSpPr>
          <p:cNvPr id="249" name="TextShape 3"/>
          <p:cNvSpPr txBox="1"/>
          <p:nvPr/>
        </p:nvSpPr>
        <p:spPr>
          <a:xfrm>
            <a:off x="722928" y="1138687"/>
            <a:ext cx="7568682" cy="5368523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 lnSpcReduction="10000"/>
          </a:bodyPr>
          <a:lstStyle/>
          <a:p>
            <a:pPr algn="ctr">
              <a:lnSpc>
                <a:spcPct val="90000"/>
              </a:lnSpc>
              <a:spcBef>
                <a:spcPts val="649"/>
              </a:spcBef>
              <a:buClr>
                <a:srgbClr val="822504"/>
              </a:buClr>
              <a:buSzPct val="75000"/>
            </a:pP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Призма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изменяет свет, а лишь разлагает его на составные части;</a:t>
            </a: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6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ts val="649"/>
              </a:spcBef>
              <a:buClr>
                <a:srgbClr val="822504"/>
              </a:buClr>
              <a:buSzPct val="75000"/>
            </a:pPr>
            <a:r>
              <a:rPr lang="ru-RU" sz="2600" b="1" i="1" u="sng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 как электромагнитная волна состоит из </a:t>
            </a:r>
            <a:r>
              <a:rPr lang="ru-RU" sz="2600" b="1" u="sng" strike="noStrike" spc="-1" dirty="0">
                <a:solidFill>
                  <a:srgbClr val="A800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</a:t>
            </a:r>
            <a:r>
              <a:rPr lang="ru-RU" sz="2600" b="1" strike="noStrike" spc="-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монохроматических волн;</a:t>
            </a: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6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ts val="649"/>
              </a:spcBef>
              <a:buClr>
                <a:srgbClr val="822504"/>
              </a:buClr>
              <a:buSzPct val="75000"/>
            </a:pP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Световые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пучки, отличающиеся по цвету, отличаются по степени преломляемости;</a:t>
            </a: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6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ts val="649"/>
              </a:spcBef>
              <a:buClr>
                <a:srgbClr val="822504"/>
              </a:buClr>
              <a:buSzPct val="75000"/>
            </a:pP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</a:t>
            </a:r>
            <a:r>
              <a:rPr lang="ru-RU" sz="26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</a:t>
            </a:r>
            <a:r>
              <a:rPr lang="ru-RU" sz="26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преломляются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u="sng" strike="noStrike" spc="-1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фиолетовые</a:t>
            </a:r>
            <a:r>
              <a:rPr lang="ru-RU" sz="2600" b="1" strike="noStrike" spc="-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лучи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trike="noStrike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меньше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-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u="sng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6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600" b="0" strike="noStrike" spc="-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ts val="649"/>
              </a:spcBef>
              <a:buClr>
                <a:srgbClr val="822504"/>
              </a:buClr>
              <a:buSzPct val="75000"/>
            </a:pPr>
            <a:r>
              <a:rPr lang="ru-RU" sz="2600" b="1" u="sng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2600" b="1" strike="noStrike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 имеет </a:t>
            </a:r>
            <a:r>
              <a:rPr lang="ru-RU" sz="2600" b="1" strike="noStrike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наибольшую скорость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среде, а </a:t>
            </a:r>
            <a:r>
              <a:rPr lang="ru-RU" sz="2600" b="1" u="sng" strike="noStrike" spc="-1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фиолетовый</a:t>
            </a:r>
            <a:r>
              <a:rPr lang="ru-RU" sz="2600" b="1" strike="noStrike" spc="-1" dirty="0">
                <a:solidFill>
                  <a:srgbClr val="99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600" b="1" strike="noStrike" spc="-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strike="noStrike" spc="-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наименьшую</a:t>
            </a:r>
            <a:r>
              <a:rPr lang="ru-RU" sz="2600" b="1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strike="noStrike" spc="-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призма и разлагает свет.</a:t>
            </a:r>
            <a:endParaRPr lang="en-US" sz="2600" b="0" strike="noStrike" spc="-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51" name="TextShape 2"/>
          <p:cNvSpPr txBox="1"/>
          <p:nvPr/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4000" b="1" strike="noStrike" spc="-1" dirty="0">
                <a:solidFill>
                  <a:schemeClr val="bg1"/>
                </a:solidFill>
                <a:latin typeface="Franklin Gothic Medium"/>
              </a:rPr>
              <a:t>Дисперсией объясняются </a:t>
            </a:r>
            <a:r>
              <a:rPr dirty="0">
                <a:solidFill>
                  <a:schemeClr val="bg1"/>
                </a:solidFill>
                <a:latin typeface="Franklin Gothic Medium"/>
              </a:rPr>
              <a:t/>
            </a:r>
            <a:br>
              <a:rPr dirty="0">
                <a:solidFill>
                  <a:schemeClr val="bg1"/>
                </a:solidFill>
                <a:latin typeface="Franklin Gothic Medium"/>
              </a:rPr>
            </a:br>
            <a:r>
              <a:rPr lang="ru-RU" sz="4000" b="1" strike="noStrike" spc="-1" dirty="0">
                <a:solidFill>
                  <a:schemeClr val="bg1"/>
                </a:solidFill>
                <a:latin typeface="Franklin Gothic Medium"/>
              </a:rPr>
              <a:t>многие явления природы:</a:t>
            </a:r>
            <a:endParaRPr lang="en-US" sz="4000" b="0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  <p:sp>
        <p:nvSpPr>
          <p:cNvPr id="252" name="TextShape 3"/>
          <p:cNvSpPr txBox="1"/>
          <p:nvPr/>
        </p:nvSpPr>
        <p:spPr>
          <a:xfrm>
            <a:off x="4572085" y="2269424"/>
            <a:ext cx="4326366" cy="29699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 fontScale="92500"/>
          </a:bodyPr>
          <a:lstStyle/>
          <a:p>
            <a:pPr algn="ctr">
              <a:spcBef>
                <a:spcPts val="799"/>
              </a:spcBef>
            </a:pPr>
            <a:r>
              <a:rPr lang="ru-RU" sz="2800" spc="-1" dirty="0">
                <a:solidFill>
                  <a:schemeClr val="accent3"/>
                </a:solidFill>
                <a:ea typeface="+mn-lt"/>
                <a:cs typeface="+mn-lt"/>
              </a:rPr>
              <a:t>►</a:t>
            </a:r>
            <a:r>
              <a:rPr lang="ru-RU" sz="2800" spc="-1" dirty="0">
                <a:solidFill>
                  <a:srgbClr val="FFFFFF"/>
                </a:solidFill>
                <a:latin typeface="Century Gothic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Радуга</a:t>
            </a:r>
            <a:endParaRPr lang="en-US" sz="28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spcBef>
                <a:spcPts val="799"/>
              </a:spcBef>
            </a:pPr>
            <a:r>
              <a:rPr lang="ru-RU" sz="2800" spc="-1" dirty="0">
                <a:solidFill>
                  <a:schemeClr val="bg1"/>
                </a:solidFill>
                <a:ea typeface="+mn-lt"/>
                <a:cs typeface="+mn-lt"/>
              </a:rPr>
              <a:t>►</a:t>
            </a:r>
            <a:r>
              <a:rPr lang="ru-RU" sz="2800" spc="-1" dirty="0">
                <a:solidFill>
                  <a:schemeClr val="bg1"/>
                </a:solidFill>
                <a:latin typeface="Century Gothic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Цвета непрозрачных тел</a:t>
            </a:r>
            <a:endParaRPr lang="en-US" sz="28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spcBef>
                <a:spcPts val="799"/>
              </a:spcBef>
            </a:pPr>
            <a:r>
              <a:rPr lang="ru-RU" sz="2800" spc="-1" dirty="0">
                <a:solidFill>
                  <a:schemeClr val="bg1"/>
                </a:solidFill>
                <a:ea typeface="+mn-lt"/>
                <a:cs typeface="+mn-lt"/>
              </a:rPr>
              <a:t>►</a:t>
            </a:r>
            <a:r>
              <a:rPr lang="ru-RU" sz="2800" spc="-1" dirty="0">
                <a:solidFill>
                  <a:schemeClr val="bg1"/>
                </a:solidFill>
                <a:latin typeface="Century Gothic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Цвета прозрачных тел</a:t>
            </a:r>
            <a:endParaRPr lang="en-US" sz="28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spcBef>
                <a:spcPts val="799"/>
              </a:spcBef>
            </a:pPr>
            <a:r>
              <a:rPr lang="ru-RU" sz="2800" spc="-1" dirty="0">
                <a:solidFill>
                  <a:schemeClr val="bg1"/>
                </a:solidFill>
                <a:ea typeface="+mn-lt"/>
                <a:cs typeface="+mn-lt"/>
              </a:rPr>
              <a:t>►</a:t>
            </a:r>
            <a:r>
              <a:rPr lang="ru-RU" sz="2800" spc="-1" dirty="0">
                <a:solidFill>
                  <a:schemeClr val="bg1"/>
                </a:solidFill>
                <a:latin typeface="Century Gothic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Игра драгоценных камней</a:t>
            </a:r>
            <a:endParaRPr lang="en-US" sz="2800" b="1" strike="noStrike" spc="-1" dirty="0">
              <a:solidFill>
                <a:schemeClr val="bg1"/>
              </a:solidFill>
              <a:latin typeface="Comic Sans MS"/>
            </a:endParaRPr>
          </a:p>
        </p:txBody>
      </p:sp>
      <p:pic>
        <p:nvPicPr>
          <p:cNvPr id="2" name="Рисунок 2" descr="Изображение выглядит как внешний, радуга, дерево, приро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2429FFAD-5B94-430D-ABF2-F567EEF40D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760" y="1926946"/>
            <a:ext cx="3391054" cy="2384017"/>
          </a:xfrm>
          <a:prstGeom prst="rect">
            <a:avLst/>
          </a:prstGeom>
        </p:spPr>
      </p:pic>
      <p:pic>
        <p:nvPicPr>
          <p:cNvPr id="5" name="Рисунок 5" descr="Изображение выглядит как внутренний, цветной&#10;&#10;Автоматически созданное описание">
            <a:extLst>
              <a:ext uri="{FF2B5EF4-FFF2-40B4-BE49-F238E27FC236}">
                <a16:creationId xmlns="" xmlns:a16="http://schemas.microsoft.com/office/drawing/2014/main" id="{5451C618-3994-41B8-BF9B-2D28535C23D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6837" y="4233312"/>
            <a:ext cx="3613175" cy="23247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929" y="596018"/>
            <a:ext cx="7723892" cy="1166681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Линейчатые спектры </a:t>
            </a:r>
            <a:endParaRPr lang="ru-RU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97"/>
          <a:stretch/>
        </p:blipFill>
        <p:spPr>
          <a:xfrm>
            <a:off x="657875" y="2037299"/>
            <a:ext cx="7620000" cy="346920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3536416" y="2956654"/>
            <a:ext cx="88134" cy="81524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углом 8"/>
          <p:cNvSpPr/>
          <p:nvPr/>
        </p:nvSpPr>
        <p:spPr>
          <a:xfrm rot="5400000">
            <a:off x="7024629" y="3661733"/>
            <a:ext cx="2123501" cy="220338"/>
          </a:xfrm>
          <a:prstGeom prst="bentArrow">
            <a:avLst>
              <a:gd name="adj1" fmla="val 25000"/>
              <a:gd name="adj2" fmla="val 20192"/>
              <a:gd name="adj3" fmla="val 25000"/>
              <a:gd name="adj4" fmla="val 4375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8265" y="2710149"/>
            <a:ext cx="2577945" cy="457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84733" y="3283028"/>
            <a:ext cx="1670357" cy="286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Испускания 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16058" y="2864386"/>
            <a:ext cx="1729648" cy="2864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Поглощения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80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Спектроскоп 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8" t="14314" r="6365" b="192"/>
          <a:stretch/>
        </p:blipFill>
        <p:spPr>
          <a:xfrm>
            <a:off x="1024567" y="1961001"/>
            <a:ext cx="6874527" cy="488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6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2"/>
          <p:cNvSpPr txBox="1"/>
          <p:nvPr/>
        </p:nvSpPr>
        <p:spPr>
          <a:xfrm>
            <a:off x="468000" y="260280"/>
            <a:ext cx="338292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6600" b="1" strike="noStrike" spc="-1" dirty="0">
                <a:solidFill>
                  <a:srgbClr val="FF0000"/>
                </a:solidFill>
                <a:latin typeface="Franklin Gothic Medium"/>
              </a:rPr>
              <a:t>Р</a:t>
            </a:r>
            <a:r>
              <a:rPr lang="ru-RU" sz="6600" b="1" strike="noStrike" spc="-1" dirty="0">
                <a:solidFill>
                  <a:srgbClr val="FF9900"/>
                </a:solidFill>
                <a:latin typeface="Franklin Gothic Medium"/>
              </a:rPr>
              <a:t>а</a:t>
            </a:r>
            <a:r>
              <a:rPr lang="ru-RU" sz="6600" b="1" strike="noStrike" spc="-1" dirty="0">
                <a:solidFill>
                  <a:srgbClr val="FFFF00"/>
                </a:solidFill>
                <a:latin typeface="Franklin Gothic Medium"/>
              </a:rPr>
              <a:t>д</a:t>
            </a:r>
            <a:r>
              <a:rPr lang="ru-RU" sz="6600" b="1" strike="noStrike" spc="-1" dirty="0">
                <a:solidFill>
                  <a:srgbClr val="009900"/>
                </a:solidFill>
                <a:latin typeface="Franklin Gothic Medium"/>
              </a:rPr>
              <a:t>у</a:t>
            </a:r>
            <a:r>
              <a:rPr lang="ru-RU" sz="6600" b="1" strike="noStrike" spc="-1" dirty="0">
                <a:solidFill>
                  <a:srgbClr val="66CCFF"/>
                </a:solidFill>
                <a:latin typeface="Franklin Gothic Medium"/>
              </a:rPr>
              <a:t>г</a:t>
            </a:r>
            <a:r>
              <a:rPr lang="ru-RU" sz="6600" b="1" strike="noStrike" spc="-1" dirty="0">
                <a:solidFill>
                  <a:srgbClr val="990099"/>
                </a:solidFill>
                <a:latin typeface="Franklin Gothic Medium"/>
              </a:rPr>
              <a:t>а</a:t>
            </a:r>
            <a:endParaRPr lang="en-US" sz="6600" b="0" strike="noStrike" spc="-1" dirty="0">
              <a:solidFill>
                <a:srgbClr val="FFFFFF"/>
              </a:solidFill>
              <a:latin typeface="Franklin Gothic Medium"/>
            </a:endParaRPr>
          </a:p>
        </p:txBody>
      </p:sp>
      <p:sp>
        <p:nvSpPr>
          <p:cNvPr id="255" name="TextShape 3"/>
          <p:cNvSpPr txBox="1"/>
          <p:nvPr/>
        </p:nvSpPr>
        <p:spPr>
          <a:xfrm>
            <a:off x="3666179" y="74592"/>
            <a:ext cx="5301975" cy="651814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/>
          </a:bodyPr>
          <a:lstStyle/>
          <a:p>
            <a:pPr algn="ctr">
              <a:lnSpc>
                <a:spcPct val="80000"/>
              </a:lnSpc>
              <a:spcBef>
                <a:spcPts val="499"/>
              </a:spcBef>
              <a:buClr>
                <a:srgbClr val="822504"/>
              </a:buClr>
              <a:buSzPct val="75000"/>
            </a:pPr>
            <a:r>
              <a:rPr lang="ru-RU" sz="2000" b="1" strike="noStrike" spc="-1" dirty="0">
                <a:solidFill>
                  <a:srgbClr val="FF0000"/>
                </a:solidFill>
                <a:latin typeface="Comic Sans MS"/>
              </a:rPr>
              <a:t>Р</a:t>
            </a:r>
            <a:r>
              <a:rPr lang="ru-RU" sz="2000" b="1" strike="noStrike" spc="-1" dirty="0">
                <a:solidFill>
                  <a:schemeClr val="accent5"/>
                </a:solidFill>
                <a:latin typeface="Comic Sans MS"/>
              </a:rPr>
              <a:t>а</a:t>
            </a:r>
            <a:r>
              <a:rPr lang="ru-RU" sz="2000" b="1" strike="noStrike" spc="-1" dirty="0">
                <a:solidFill>
                  <a:srgbClr val="FFFF00"/>
                </a:solidFill>
                <a:latin typeface="Comic Sans MS"/>
              </a:rPr>
              <a:t>д</a:t>
            </a:r>
            <a:r>
              <a:rPr lang="ru-RU" sz="2000" b="1" strike="noStrike" spc="-1" dirty="0">
                <a:solidFill>
                  <a:srgbClr val="00B050"/>
                </a:solidFill>
                <a:latin typeface="Comic Sans MS"/>
              </a:rPr>
              <a:t>у</a:t>
            </a:r>
            <a:r>
              <a:rPr lang="ru-RU" sz="2000" b="1" strike="noStrike" spc="-1" dirty="0">
                <a:solidFill>
                  <a:srgbClr val="00B0F0"/>
                </a:solidFill>
                <a:latin typeface="Comic Sans MS"/>
              </a:rPr>
              <a:t>г</a:t>
            </a:r>
            <a:r>
              <a:rPr lang="ru-RU" sz="2000" b="1" strike="noStrike" spc="-1" dirty="0">
                <a:solidFill>
                  <a:srgbClr val="7030A0"/>
                </a:solidFill>
                <a:latin typeface="Comic Sans MS"/>
              </a:rPr>
              <a:t>а</a:t>
            </a:r>
            <a:r>
              <a:rPr lang="ru-RU" sz="2000" b="1" strike="noStrike" spc="-1" dirty="0">
                <a:solidFill>
                  <a:srgbClr val="FFFFFF"/>
                </a:solidFill>
                <a:latin typeface="Comic Sans MS"/>
              </a:rPr>
              <a:t> –</a:t>
            </a:r>
            <a:r>
              <a:rPr lang="ru-RU" sz="2000" b="1" spc="-1" dirty="0">
                <a:solidFill>
                  <a:srgbClr val="FFFFFF"/>
                </a:solidFill>
                <a:latin typeface="Comic Sans MS"/>
              </a:rPr>
              <a:t> </a:t>
            </a:r>
            <a:r>
              <a:rPr lang="ru-RU" sz="2000" b="1" u="sng" strike="noStrike" spc="-1" dirty="0">
                <a:solidFill>
                  <a:schemeClr val="accent3"/>
                </a:solidFill>
                <a:latin typeface="Comic Sans MS"/>
              </a:rPr>
              <a:t>это спектр солнечного света</a:t>
            </a:r>
            <a:r>
              <a:rPr lang="ru-RU" sz="2000" b="1" spc="-1" dirty="0">
                <a:solidFill>
                  <a:schemeClr val="accent3"/>
                </a:solidFill>
                <a:latin typeface="Comic Sans MS"/>
              </a:rPr>
              <a:t>.</a:t>
            </a:r>
            <a:endParaRPr lang="en-US" sz="2000" b="1" strike="noStrike" spc="-1" dirty="0">
              <a:solidFill>
                <a:schemeClr val="accent3"/>
              </a:solidFill>
              <a:latin typeface="Comic Sans MS"/>
              <a:cs typeface="Arial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  <a:buClr>
                <a:srgbClr val="822504"/>
              </a:buClr>
              <a:buSzPct val="75000"/>
            </a:pP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Он образован разложением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 белого света в каплях дождя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.</a:t>
            </a:r>
            <a:endParaRPr lang="en-US" sz="20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  <a:buClr>
                <a:srgbClr val="822504"/>
              </a:buClr>
              <a:buSzPct val="75000"/>
            </a:pP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Из дождевых капель под разными углами преломления выходят широкие разноцветные пучки света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. </a:t>
            </a:r>
            <a:endParaRPr lang="en-US" sz="20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  <a:buClr>
                <a:srgbClr val="822504"/>
              </a:buClr>
              <a:buSzPct val="75000"/>
            </a:pP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Наблюдатель, находясь вне 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зоны дождя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, видит радугу на фоне облаков, освещаемых солнцем, на расстоянии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 1 – 2 км</a:t>
            </a:r>
            <a:endParaRPr lang="en-US" sz="20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</a:pPr>
            <a:endParaRPr lang="en-US" sz="2000" b="0" strike="noStrike" spc="-1" dirty="0">
              <a:solidFill>
                <a:srgbClr val="FFFFFF"/>
              </a:solidFill>
              <a:latin typeface="Arial"/>
            </a:endParaRPr>
          </a:p>
          <a:p>
            <a:pPr marL="342265" indent="-342265" algn="ctr">
              <a:lnSpc>
                <a:spcPct val="80000"/>
              </a:lnSpc>
              <a:spcBef>
                <a:spcPts val="499"/>
              </a:spcBef>
            </a:pPr>
            <a:r>
              <a:rPr lang="ru-RU" sz="1600" spc="-1" dirty="0">
                <a:solidFill>
                  <a:srgbClr val="FFFFFF"/>
                </a:solidFill>
                <a:latin typeface="Arial Black"/>
              </a:rPr>
              <a:t>   </a:t>
            </a:r>
            <a:r>
              <a:rPr lang="ru-RU" sz="2000" b="1" u="sng" strike="noStrike" spc="-1" dirty="0">
                <a:solidFill>
                  <a:schemeClr val="accent5"/>
                </a:solidFill>
                <a:latin typeface="Franklin Gothic Medium"/>
              </a:rPr>
              <a:t>Условия </a:t>
            </a:r>
            <a:r>
              <a:rPr lang="ru-RU" sz="2000" b="1" u="sng" spc="-1" dirty="0">
                <a:solidFill>
                  <a:schemeClr val="accent5"/>
                </a:solidFill>
                <a:latin typeface="Franklin Gothic Medium"/>
              </a:rPr>
              <a:t>возникновения радуги</a:t>
            </a:r>
            <a:r>
              <a:rPr lang="ru-RU" sz="2000" b="1" u="sng" strike="noStrike" spc="-1" dirty="0">
                <a:solidFill>
                  <a:schemeClr val="accent5"/>
                </a:solidFill>
                <a:latin typeface="Franklin Gothic Medium"/>
              </a:rPr>
              <a:t>:</a:t>
            </a:r>
            <a:r>
              <a:rPr lang="ru-RU" sz="2000" b="1" u="sng" spc="-1" dirty="0">
                <a:latin typeface="Franklin Gothic Medium"/>
              </a:rPr>
              <a:t/>
            </a:r>
            <a:br>
              <a:rPr lang="ru-RU" sz="2000" b="1" u="sng" spc="-1" dirty="0">
                <a:latin typeface="Franklin Gothic Medium"/>
              </a:rPr>
            </a:br>
            <a:r>
              <a:rPr lang="ru-RU" sz="2000" b="1" spc="-1" dirty="0">
                <a:solidFill>
                  <a:srgbClr val="FFFF00"/>
                </a:solidFill>
                <a:latin typeface="Franklin Gothic Medium"/>
              </a:rPr>
              <a:t/>
            </a:r>
            <a:br>
              <a:rPr lang="ru-RU" sz="2000" b="1" spc="-1" dirty="0">
                <a:solidFill>
                  <a:srgbClr val="FFFF00"/>
                </a:solidFill>
                <a:latin typeface="Franklin Gothic Medium"/>
              </a:rPr>
            </a:br>
            <a:r>
              <a:rPr lang="ru-RU" sz="2000" b="1" spc="-1" dirty="0">
                <a:solidFill>
                  <a:schemeClr val="accent3"/>
                </a:solidFill>
                <a:latin typeface="Comic Sans MS"/>
              </a:rPr>
              <a:t>►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b="1" spc="-1" dirty="0">
                <a:solidFill>
                  <a:schemeClr val="bg1"/>
                </a:solidFill>
                <a:latin typeface="Comic Sans MS"/>
              </a:rPr>
              <a:t>Радуга появляется, только когда</a:t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 выглянуло из-за туч солнце и</a:t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 только в стороне, противоположной </a:t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 солнцу.</a:t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/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dirty="0">
                <a:solidFill>
                  <a:schemeClr val="bg1"/>
                </a:solidFill>
                <a:latin typeface="Comic Sans MS"/>
              </a:rPr>
              <a:t>► </a:t>
            </a:r>
            <a:r>
              <a:rPr lang="ru-RU" b="1" strike="noStrike" spc="-1" dirty="0">
                <a:solidFill>
                  <a:schemeClr val="bg1"/>
                </a:solidFill>
                <a:latin typeface="Comic Sans MS"/>
              </a:rPr>
              <a:t>Радуга возникает, когда солнце</a:t>
            </a:r>
            <a:r>
              <a:rPr b="1" dirty="0">
                <a:solidFill>
                  <a:schemeClr val="bg1"/>
                </a:solidFill>
                <a:latin typeface="Comic Sans MS"/>
              </a:rPr>
              <a:t/>
            </a:r>
            <a:br>
              <a:rPr b="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</a:t>
            </a:r>
            <a:r>
              <a:rPr lang="ru-RU" b="1" strike="noStrike" spc="-1" dirty="0">
                <a:solidFill>
                  <a:schemeClr val="bg1"/>
                </a:solidFill>
                <a:latin typeface="Comic Sans MS"/>
              </a:rPr>
              <a:t> освещает завесу дождя.</a:t>
            </a:r>
            <a:r>
              <a:rPr lang="ru-RU" b="1" spc="-1" dirty="0">
                <a:solidFill>
                  <a:schemeClr val="bg1"/>
                </a:solidFill>
                <a:latin typeface="Comic Sans MS"/>
              </a:rPr>
              <a:t/>
            </a:r>
            <a:br>
              <a:rPr lang="ru-RU" b="1" spc="-1" dirty="0">
                <a:solidFill>
                  <a:schemeClr val="bg1"/>
                </a:solidFill>
                <a:latin typeface="Comic Sans MS"/>
              </a:rPr>
            </a:br>
            <a:r>
              <a:rPr lang="ru-RU" b="1" dirty="0">
                <a:solidFill>
                  <a:schemeClr val="bg1"/>
                </a:solidFill>
                <a:latin typeface="Comic Sans MS"/>
              </a:rPr>
              <a:t/>
            </a:r>
            <a:br>
              <a:rPr lang="ru-RU" b="1" dirty="0">
                <a:solidFill>
                  <a:schemeClr val="bg1"/>
                </a:solidFill>
                <a:latin typeface="Comic Sans MS"/>
              </a:rPr>
            </a:br>
            <a:r>
              <a:rPr lang="ru-RU" b="1" dirty="0">
                <a:solidFill>
                  <a:schemeClr val="bg1"/>
                </a:solidFill>
                <a:latin typeface="Comic Sans MS"/>
              </a:rPr>
              <a:t>► </a:t>
            </a:r>
            <a:r>
              <a:rPr lang="ru-RU" b="1" spc="-1" dirty="0">
                <a:solidFill>
                  <a:schemeClr val="bg1"/>
                </a:solidFill>
                <a:latin typeface="Comic Sans MS"/>
              </a:rPr>
              <a:t>Радуга</a:t>
            </a:r>
            <a:r>
              <a:rPr lang="ru-RU" b="1" strike="noStrike" spc="-1" dirty="0">
                <a:solidFill>
                  <a:schemeClr val="bg1"/>
                </a:solidFill>
                <a:latin typeface="Comic Sans MS"/>
              </a:rPr>
              <a:t> появляется при условии, что </a:t>
            </a:r>
            <a:r>
              <a:rPr b="1" dirty="0">
                <a:solidFill>
                  <a:schemeClr val="bg1"/>
                </a:solidFill>
                <a:latin typeface="Comic Sans MS"/>
              </a:rPr>
              <a:t/>
            </a:r>
            <a:br>
              <a:rPr b="1" dirty="0">
                <a:solidFill>
                  <a:schemeClr val="bg1"/>
                </a:solidFill>
                <a:latin typeface="Comic Sans MS"/>
              </a:rPr>
            </a:b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</a:t>
            </a:r>
            <a:r>
              <a:rPr lang="ru-RU" b="1" strike="noStrike" spc="-1" dirty="0">
                <a:solidFill>
                  <a:schemeClr val="bg1"/>
                </a:solidFill>
                <a:latin typeface="Comic Sans MS"/>
              </a:rPr>
              <a:t> угловая высота солнца над</a:t>
            </a: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</a:t>
            </a:r>
            <a:endParaRPr lang="en-US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marL="342265" indent="-342265" algn="ctr">
              <a:lnSpc>
                <a:spcPct val="80000"/>
              </a:lnSpc>
              <a:spcBef>
                <a:spcPts val="499"/>
              </a:spcBef>
            </a:pPr>
            <a:r>
              <a:rPr lang="ru-RU" b="1" spc="-1" dirty="0">
                <a:solidFill>
                  <a:schemeClr val="bg1"/>
                </a:solidFill>
                <a:latin typeface="Comic Sans MS"/>
              </a:rPr>
              <a:t>       </a:t>
            </a:r>
            <a:r>
              <a:rPr lang="ru-RU" b="1" strike="noStrike" spc="-1" dirty="0">
                <a:solidFill>
                  <a:schemeClr val="bg1"/>
                </a:solidFill>
                <a:latin typeface="Comic Sans MS"/>
              </a:rPr>
              <a:t> горизонтом не превышает 42</a:t>
            </a:r>
            <a:r>
              <a:rPr lang="en-US" b="1" strike="noStrike" spc="-1" dirty="0">
                <a:solidFill>
                  <a:schemeClr val="bg1"/>
                </a:solidFill>
                <a:latin typeface="Comic Sans MS"/>
                <a:ea typeface="Arial"/>
              </a:rPr>
              <a:t>º</a:t>
            </a:r>
            <a:endParaRPr lang="en-US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  <p:pic>
        <p:nvPicPr>
          <p:cNvPr id="256" name="Picture 4" descr="Рисунок1"/>
          <p:cNvPicPr/>
          <p:nvPr/>
        </p:nvPicPr>
        <p:blipFill>
          <a:blip r:embed="rId2"/>
          <a:stretch/>
        </p:blipFill>
        <p:spPr>
          <a:xfrm>
            <a:off x="216300" y="1702680"/>
            <a:ext cx="3519240" cy="477568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58" name="TextShape 2"/>
          <p:cNvSpPr txBox="1"/>
          <p:nvPr/>
        </p:nvSpPr>
        <p:spPr>
          <a:xfrm>
            <a:off x="228240" y="259920"/>
            <a:ext cx="8915400" cy="16304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accent5"/>
                </a:solidFill>
                <a:latin typeface="Franklin Gothic Medium"/>
              </a:rPr>
              <a:t>В водяной капле </a:t>
            </a:r>
            <a:r>
              <a:rPr b="1" dirty="0">
                <a:latin typeface="Franklin Gothic Medium"/>
              </a:rPr>
              <a:t/>
            </a:r>
            <a:br>
              <a:rPr b="1" dirty="0">
                <a:latin typeface="Franklin Gothic Medium"/>
              </a:rPr>
            </a:br>
            <a:r>
              <a:rPr lang="ru-RU" sz="3600" b="1" strike="noStrike" spc="-1" dirty="0">
                <a:solidFill>
                  <a:schemeClr val="accent5"/>
                </a:solidFill>
                <a:latin typeface="Franklin Gothic Medium"/>
              </a:rPr>
              <a:t>происходят оптические явления:</a:t>
            </a:r>
            <a:endParaRPr lang="en-US" sz="3600" b="1" strike="noStrike" spc="-1">
              <a:solidFill>
                <a:schemeClr val="accent5"/>
              </a:solidFill>
              <a:latin typeface="Franklin Gothic Medium"/>
              <a:cs typeface="Arial"/>
            </a:endParaRPr>
          </a:p>
        </p:txBody>
      </p:sp>
      <p:sp>
        <p:nvSpPr>
          <p:cNvPr id="259" name="CustomShape 3"/>
          <p:cNvSpPr/>
          <p:nvPr/>
        </p:nvSpPr>
        <p:spPr>
          <a:xfrm>
            <a:off x="610319" y="2014720"/>
            <a:ext cx="7920000" cy="119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/>
            <a:r>
              <a:rPr lang="ru-RU" sz="2400" spc="-1" dirty="0">
                <a:solidFill>
                  <a:schemeClr val="accent3"/>
                </a:solidFill>
                <a:latin typeface="Century Gothic"/>
              </a:rPr>
              <a:t>►</a:t>
            </a:r>
            <a:r>
              <a:rPr lang="ru-RU" sz="2400" b="1" spc="-1" dirty="0">
                <a:solidFill>
                  <a:srgbClr val="FFFFFF"/>
                </a:solidFill>
                <a:latin typeface="Comic Sans MS"/>
              </a:rPr>
              <a:t> </a:t>
            </a:r>
            <a:r>
              <a:rPr lang="ru-RU" sz="2400" b="1" strike="noStrike" spc="-1" dirty="0">
                <a:solidFill>
                  <a:schemeClr val="bg1"/>
                </a:solidFill>
                <a:latin typeface="Comic Sans MS"/>
              </a:rPr>
              <a:t>Преломление света</a:t>
            </a:r>
            <a:r>
              <a:rPr lang="ru-RU" sz="24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400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◄</a:t>
            </a:r>
            <a:endParaRPr lang="en-US" sz="24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buClr>
                <a:srgbClr val="FFFFFF"/>
              </a:buClr>
            </a:pPr>
            <a:r>
              <a:rPr lang="ru-RU" sz="2400" spc="-1" dirty="0">
                <a:solidFill>
                  <a:schemeClr val="bg1"/>
                </a:solidFill>
                <a:latin typeface="Comic Sans MS"/>
              </a:rPr>
              <a:t>►</a:t>
            </a:r>
            <a:r>
              <a:rPr lang="ru-RU" sz="24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400" b="1" strike="noStrike" spc="-1" dirty="0">
                <a:solidFill>
                  <a:schemeClr val="bg1"/>
                </a:solidFill>
                <a:latin typeface="Comic Sans MS"/>
              </a:rPr>
              <a:t>Дисперсия света</a:t>
            </a:r>
            <a:r>
              <a:rPr lang="ru-RU" sz="24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400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◄</a:t>
            </a:r>
            <a:endParaRPr lang="en-US" sz="24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/>
            <a:r>
              <a:rPr lang="ru-RU" sz="2400" spc="-1" dirty="0">
                <a:solidFill>
                  <a:schemeClr val="bg1"/>
                </a:solidFill>
                <a:latin typeface="Comic Sans MS"/>
              </a:rPr>
              <a:t>►</a:t>
            </a:r>
            <a:r>
              <a:rPr lang="ru-RU" sz="24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400" b="1" strike="noStrike" spc="-1" dirty="0">
                <a:solidFill>
                  <a:schemeClr val="bg1"/>
                </a:solidFill>
                <a:latin typeface="Comic Sans MS"/>
              </a:rPr>
              <a:t>Отражение света</a:t>
            </a:r>
            <a:r>
              <a:rPr lang="ru-RU" sz="2400" b="1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 </a:t>
            </a:r>
            <a:r>
              <a:rPr lang="ru-RU" sz="2400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◄</a:t>
            </a:r>
            <a:endParaRPr lang="en-US" sz="24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  <p:pic>
        <p:nvPicPr>
          <p:cNvPr id="260" name="Picture 6" descr="Картинка 101 из 151"/>
          <p:cNvPicPr/>
          <p:nvPr/>
        </p:nvPicPr>
        <p:blipFill>
          <a:blip r:embed="rId2"/>
          <a:stretch/>
        </p:blipFill>
        <p:spPr>
          <a:xfrm>
            <a:off x="1786672" y="3698413"/>
            <a:ext cx="5574750" cy="256190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1340240" y="1557734"/>
            <a:ext cx="6464162" cy="220968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8000" b="1" strike="noStrike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Дисперсия </a:t>
            </a:r>
            <a:r>
              <a:rPr lang="ru-RU" sz="8000" b="1" strike="noStrike" spc="-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света.</a:t>
            </a:r>
          </a:p>
          <a:p>
            <a:pPr algn="ctr"/>
            <a:r>
              <a:rPr lang="ru-RU" sz="5400" b="1" spc="-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 тел. </a:t>
            </a:r>
          </a:p>
          <a:p>
            <a:pPr algn="ctr"/>
            <a:r>
              <a:rPr lang="ru-RU" sz="5400" b="1" spc="-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спектров </a:t>
            </a:r>
            <a:endParaRPr lang="en-US" sz="5400" b="0" strike="noStrike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CustomShape 4"/>
          <p:cNvSpPr/>
          <p:nvPr/>
        </p:nvSpPr>
        <p:spPr>
          <a:xfrm>
            <a:off x="5368507" y="325065"/>
            <a:ext cx="181821" cy="3715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 anchor="t">
            <a:spAutoFit/>
          </a:bodyPr>
          <a:lstStyle/>
          <a:p>
            <a:pPr algn="ctr"/>
            <a:endParaRPr lang="ru-RU" sz="1800" b="0" strike="noStrike" spc="-1" dirty="0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2"/>
          <p:cNvSpPr txBox="1"/>
          <p:nvPr/>
        </p:nvSpPr>
        <p:spPr>
          <a:xfrm>
            <a:off x="459105" y="27765"/>
            <a:ext cx="8220345" cy="1112459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Цвет непрозрачных предметов</a:t>
            </a:r>
            <a:endParaRPr lang="en-US" sz="3600" b="0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468360" y="1052640"/>
            <a:ext cx="4100293" cy="280294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 algn="ctr">
              <a:buClr>
                <a:srgbClr val="FFFFFF"/>
              </a:buClr>
            </a:pPr>
            <a:r>
              <a:rPr lang="ru-RU" sz="1600" b="1" spc="-1" dirty="0">
                <a:solidFill>
                  <a:srgbClr val="FFFFFF"/>
                </a:solidFill>
                <a:latin typeface="Arial"/>
              </a:rPr>
              <a:t> </a:t>
            </a:r>
            <a:r>
              <a:rPr lang="ru-RU" sz="1600" b="1" strike="noStrike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 </a:t>
            </a:r>
            <a:r>
              <a:rPr lang="ru-RU" sz="1600" spc="-1" dirty="0">
                <a:solidFill>
                  <a:schemeClr val="accent3"/>
                </a:solidFill>
                <a:latin typeface="Comic Sans MS"/>
                <a:ea typeface="+mn-lt"/>
                <a:cs typeface="+mn-lt"/>
              </a:rPr>
              <a:t>►</a:t>
            </a:r>
            <a:r>
              <a:rPr lang="ru-RU" sz="1600" spc="-1" dirty="0">
                <a:solidFill>
                  <a:schemeClr val="tx1">
                    <a:lumMod val="85000"/>
                  </a:schemeClr>
                </a:solidFill>
                <a:latin typeface="Comic Sans MS"/>
                <a:ea typeface="+mn-lt"/>
                <a:cs typeface="+mn-lt"/>
              </a:rPr>
              <a:t> </a:t>
            </a:r>
            <a:r>
              <a:rPr lang="ru-RU" sz="1600" b="1" strike="noStrike" spc="-1" dirty="0">
                <a:solidFill>
                  <a:schemeClr val="bg1"/>
                </a:solidFill>
                <a:latin typeface="Comic Sans MS"/>
              </a:rPr>
              <a:t>Многообразие цветов и оттенков в окружающем нас мире объясняет</a:t>
            </a:r>
            <a:r>
              <a:rPr lang="ru-RU" sz="1600" b="1" spc="-1" dirty="0">
                <a:solidFill>
                  <a:schemeClr val="bg1"/>
                </a:solidFill>
                <a:latin typeface="Comic Sans MS"/>
              </a:rPr>
              <a:t>     </a:t>
            </a:r>
            <a:r>
              <a:rPr lang="ru-RU" sz="1600" b="1" strike="noStrike" spc="-1" dirty="0">
                <a:solidFill>
                  <a:schemeClr val="bg1"/>
                </a:solidFill>
                <a:latin typeface="Comic Sans MS"/>
              </a:rPr>
              <a:t> явление дисперсии.</a:t>
            </a:r>
            <a:endParaRPr lang="en-US" sz="16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buClr>
                <a:srgbClr val="FFFFFF"/>
              </a:buClr>
            </a:pPr>
            <a:r>
              <a:rPr lang="ru-RU" sz="16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1600" b="1" strike="noStrike" spc="-1" dirty="0">
                <a:solidFill>
                  <a:schemeClr val="bg1"/>
                </a:solidFill>
                <a:latin typeface="Comic Sans MS"/>
              </a:rPr>
              <a:t> </a:t>
            </a:r>
            <a:r>
              <a:rPr lang="ru-RU" sz="1600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► </a:t>
            </a:r>
            <a:r>
              <a:rPr lang="ru-RU" sz="1600" b="1" strike="noStrike" spc="-1" dirty="0">
                <a:solidFill>
                  <a:schemeClr val="bg1"/>
                </a:solidFill>
                <a:latin typeface="Comic Sans MS"/>
              </a:rPr>
              <a:t>При взаимодействии с различными телами лучи света разного цвета по-разному отражаются и поглощаются</a:t>
            </a:r>
            <a:r>
              <a:rPr lang="ru-RU" sz="16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1600" b="1" strike="noStrike" spc="-1" dirty="0">
                <a:solidFill>
                  <a:schemeClr val="bg1"/>
                </a:solidFill>
                <a:latin typeface="Comic Sans MS"/>
              </a:rPr>
              <a:t> этими телами.</a:t>
            </a:r>
            <a:endParaRPr lang="en-US" sz="16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buClr>
                <a:srgbClr val="FFFFFF"/>
              </a:buClr>
            </a:pPr>
            <a:r>
              <a:rPr lang="ru-RU" sz="16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1600" spc="-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>► </a:t>
            </a:r>
            <a:r>
              <a:rPr lang="ru-RU" sz="16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1600" b="1" u="sng" strike="noStrike" spc="-1" dirty="0">
                <a:solidFill>
                  <a:schemeClr val="bg1"/>
                </a:solidFill>
                <a:latin typeface="Comic Sans MS"/>
              </a:rPr>
              <a:t>Тела, окрашенные в белый цвет, отражают лучи света разных частот одинаково хорошо.</a:t>
            </a:r>
            <a:r>
              <a:rPr lang="ru-RU" sz="1600" b="1" u="sng" spc="-1" dirty="0">
                <a:solidFill>
                  <a:schemeClr val="bg1"/>
                </a:solidFill>
                <a:latin typeface="Comic Sans MS"/>
              </a:rPr>
              <a:t> </a:t>
            </a:r>
            <a:endParaRPr lang="en-US" sz="1600" b="1" u="sng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  <p:pic>
        <p:nvPicPr>
          <p:cNvPr id="264" name="Picture 8" descr="50173797_lemon_002"/>
          <p:cNvPicPr/>
          <p:nvPr/>
        </p:nvPicPr>
        <p:blipFill>
          <a:blip r:embed="rId2"/>
          <a:stretch/>
        </p:blipFill>
        <p:spPr>
          <a:xfrm>
            <a:off x="5003640" y="1197000"/>
            <a:ext cx="3891240" cy="3030480"/>
          </a:xfrm>
          <a:prstGeom prst="rect">
            <a:avLst/>
          </a:prstGeom>
          <a:ln>
            <a:noFill/>
          </a:ln>
        </p:spPr>
      </p:pic>
      <p:sp>
        <p:nvSpPr>
          <p:cNvPr id="265" name="CustomShape 4"/>
          <p:cNvSpPr/>
          <p:nvPr/>
        </p:nvSpPr>
        <p:spPr>
          <a:xfrm>
            <a:off x="4732470" y="4442534"/>
            <a:ext cx="4032000" cy="231050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/>
            <a:r>
              <a:rPr lang="ru-RU" spc="-1" dirty="0">
                <a:solidFill>
                  <a:schemeClr val="accent3"/>
                </a:solidFill>
                <a:ea typeface="+mn-lt"/>
                <a:cs typeface="+mn-lt"/>
              </a:rPr>
              <a:t>►</a:t>
            </a:r>
            <a:r>
              <a:rPr lang="ru-RU" spc="-1" dirty="0">
                <a:solidFill>
                  <a:schemeClr val="bg1"/>
                </a:solidFill>
                <a:latin typeface="Century Gothic"/>
              </a:rPr>
              <a:t> </a:t>
            </a:r>
            <a:r>
              <a:rPr lang="ru-RU" sz="1800" b="1" u="sng" strike="noStrike" spc="-1" dirty="0">
                <a:solidFill>
                  <a:schemeClr val="bg1"/>
                </a:solidFill>
                <a:latin typeface="Comic Sans MS"/>
              </a:rPr>
              <a:t>Тела, окрашенные в черный цвет, поглощают лучи света разных частот одинаково хорошо.</a:t>
            </a:r>
            <a:endParaRPr lang="en-US" sz="1800" b="1" u="sng" strike="noStrike" spc="-1" dirty="0">
              <a:solidFill>
                <a:schemeClr val="bg1"/>
              </a:solidFill>
              <a:latin typeface="Comic Sans MS"/>
            </a:endParaRPr>
          </a:p>
          <a:p>
            <a:pPr algn="ctr"/>
            <a:r>
              <a:rPr lang="ru-RU" spc="-1" dirty="0">
                <a:solidFill>
                  <a:schemeClr val="bg1"/>
                </a:solidFill>
                <a:ea typeface="+mn-lt"/>
                <a:cs typeface="+mn-lt"/>
              </a:rPr>
              <a:t>► </a:t>
            </a:r>
            <a:r>
              <a:rPr lang="ru-RU" sz="1800" b="1" u="sng" strike="noStrike" spc="-1" dirty="0">
                <a:solidFill>
                  <a:schemeClr val="bg1"/>
                </a:solidFill>
                <a:latin typeface="Comic Sans MS"/>
              </a:rPr>
              <a:t>Непрозрачные тела окрашиваются в тот цвет, лучи света которого они хорошо отражают.</a:t>
            </a:r>
            <a:endParaRPr lang="en-US" sz="1800" b="1" u="sng" strike="noStrike" spc="-1" dirty="0">
              <a:solidFill>
                <a:schemeClr val="bg1"/>
              </a:solidFill>
              <a:latin typeface="Comic Sans MS"/>
            </a:endParaRPr>
          </a:p>
        </p:txBody>
      </p:sp>
      <p:pic>
        <p:nvPicPr>
          <p:cNvPr id="266" name="Picture 13"/>
          <p:cNvPicPr/>
          <p:nvPr/>
        </p:nvPicPr>
        <p:blipFill>
          <a:blip r:embed="rId3"/>
          <a:stretch/>
        </p:blipFill>
        <p:spPr>
          <a:xfrm>
            <a:off x="468360" y="4005360"/>
            <a:ext cx="3889440" cy="2697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" grpId="0"/>
      <p:bldP spid="2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68" name="TextShape 2"/>
          <p:cNvSpPr txBox="1"/>
          <p:nvPr/>
        </p:nvSpPr>
        <p:spPr>
          <a:xfrm>
            <a:off x="395280" y="46275"/>
            <a:ext cx="8353440" cy="89959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accent5"/>
                </a:solidFill>
                <a:latin typeface="Franklin Gothic Medium"/>
              </a:rPr>
              <a:t>Цвет прозрачных тел</a:t>
            </a:r>
            <a:endParaRPr lang="en-US" sz="3600" b="0" strike="noStrike" spc="-1">
              <a:solidFill>
                <a:schemeClr val="accent5"/>
              </a:solidFill>
              <a:latin typeface="Franklin Gothic Medium"/>
              <a:cs typeface="Arial"/>
            </a:endParaRPr>
          </a:p>
        </p:txBody>
      </p:sp>
      <p:sp>
        <p:nvSpPr>
          <p:cNvPr id="269" name="TextShape 3"/>
          <p:cNvSpPr txBox="1"/>
          <p:nvPr/>
        </p:nvSpPr>
        <p:spPr>
          <a:xfrm>
            <a:off x="179280" y="940259"/>
            <a:ext cx="5329440" cy="4701644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/>
          </a:bodyPr>
          <a:lstStyle/>
          <a:p>
            <a:pPr algn="ctr">
              <a:lnSpc>
                <a:spcPct val="80000"/>
              </a:lnSpc>
              <a:spcBef>
                <a:spcPts val="499"/>
              </a:spcBef>
            </a:pPr>
            <a:r>
              <a:rPr lang="ru-RU" sz="2000" spc="-1" dirty="0">
                <a:solidFill>
                  <a:schemeClr val="bg1"/>
                </a:solidFill>
                <a:ea typeface="+mn-lt"/>
                <a:cs typeface="+mn-lt"/>
              </a:rPr>
              <a:t>► 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Цвет прозрачного тела определяется составом того света, который проходит через него.</a:t>
            </a:r>
            <a:endParaRPr lang="en-US" sz="20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</a:pPr>
            <a:r>
              <a:rPr lang="ru-RU" sz="2000" spc="-1" dirty="0">
                <a:solidFill>
                  <a:schemeClr val="bg1"/>
                </a:solidFill>
                <a:ea typeface="+mn-lt"/>
                <a:cs typeface="+mn-lt"/>
              </a:rPr>
              <a:t>► 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Если прозрачное тело равномерно поглощает лучи всех цветов, то в проходящем белом свете оно бесцветно,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 а при цветном освещении имеет цвет тех лучей, которыми освещено.</a:t>
            </a:r>
            <a:endParaRPr lang="en-US" sz="20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</a:pPr>
            <a:r>
              <a:rPr lang="ru-RU" sz="2000" spc="-1" dirty="0">
                <a:solidFill>
                  <a:schemeClr val="bg1"/>
                </a:solidFill>
                <a:ea typeface="+mn-lt"/>
                <a:cs typeface="+mn-lt"/>
              </a:rPr>
              <a:t>►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При пропускании белого света через окрашенное стекло оно пропускает тот цвет, в который окрашено.</a:t>
            </a:r>
            <a:endParaRPr lang="en-US" sz="2000" b="1" strike="noStrike" spc="-1" dirty="0">
              <a:solidFill>
                <a:schemeClr val="bg1"/>
              </a:solidFill>
              <a:latin typeface="Comic Sans MS"/>
            </a:endParaRPr>
          </a:p>
          <a:p>
            <a:pPr algn="ctr">
              <a:lnSpc>
                <a:spcPct val="80000"/>
              </a:lnSpc>
              <a:spcBef>
                <a:spcPts val="499"/>
              </a:spcBef>
            </a:pPr>
            <a:r>
              <a:rPr lang="ru-RU" sz="2000" spc="-1" dirty="0">
                <a:solidFill>
                  <a:schemeClr val="bg1"/>
                </a:solidFill>
                <a:ea typeface="+mn-lt"/>
                <a:cs typeface="+mn-lt"/>
              </a:rPr>
              <a:t>► 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Это свойство используется в различных светофильтрах</a:t>
            </a:r>
            <a:r>
              <a:rPr lang="ru-RU" sz="2000" b="1" i="1" strike="noStrike" spc="-1" dirty="0">
                <a:solidFill>
                  <a:schemeClr val="bg1"/>
                </a:solidFill>
                <a:latin typeface="Comic Sans MS"/>
              </a:rPr>
              <a:t>.</a:t>
            </a:r>
            <a:r>
              <a:rPr lang="ru-RU" sz="2000" b="1" i="1" spc="-1" dirty="0">
                <a:solidFill>
                  <a:schemeClr val="bg1"/>
                </a:solidFill>
                <a:latin typeface="Comic Sans MS"/>
              </a:rPr>
              <a:t> </a:t>
            </a:r>
            <a:endParaRPr lang="en-US" sz="2000" b="1" strike="noStrike" spc="-1" dirty="0">
              <a:solidFill>
                <a:schemeClr val="bg1"/>
              </a:solidFill>
              <a:latin typeface="Comic Sans MS"/>
            </a:endParaRPr>
          </a:p>
          <a:p>
            <a:pPr marL="342720" indent="-342720">
              <a:lnSpc>
                <a:spcPct val="80000"/>
              </a:lnSpc>
              <a:spcBef>
                <a:spcPts val="499"/>
              </a:spcBef>
              <a:buClr>
                <a:srgbClr val="822504"/>
              </a:buClr>
              <a:buSzPct val="75000"/>
              <a:buFont typeface="Wingdings" charset="2"/>
              <a:buChar char=""/>
            </a:pPr>
            <a:endParaRPr lang="en-US" sz="2000" b="0" strike="noStrike" spc="-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270" name="Picture 4" descr="post-26943-1180609484"/>
          <p:cNvPicPr/>
          <p:nvPr/>
        </p:nvPicPr>
        <p:blipFill>
          <a:blip r:embed="rId2"/>
          <a:stretch/>
        </p:blipFill>
        <p:spPr>
          <a:xfrm>
            <a:off x="5715105" y="1385235"/>
            <a:ext cx="3252015" cy="2515290"/>
          </a:xfrm>
          <a:prstGeom prst="rect">
            <a:avLst/>
          </a:prstGeom>
          <a:ln>
            <a:noFill/>
          </a:ln>
        </p:spPr>
      </p:pic>
      <p:pic>
        <p:nvPicPr>
          <p:cNvPr id="271" name="Picture 6"/>
          <p:cNvPicPr/>
          <p:nvPr/>
        </p:nvPicPr>
        <p:blipFill>
          <a:blip r:embed="rId3"/>
          <a:stretch/>
        </p:blipFill>
        <p:spPr>
          <a:xfrm>
            <a:off x="5989769" y="5220227"/>
            <a:ext cx="2875545" cy="1633500"/>
          </a:xfrm>
          <a:prstGeom prst="rect">
            <a:avLst/>
          </a:prstGeom>
          <a:ln>
            <a:noFill/>
          </a:ln>
        </p:spPr>
      </p:pic>
      <p:pic>
        <p:nvPicPr>
          <p:cNvPr id="272" name="Picture 7"/>
          <p:cNvPicPr/>
          <p:nvPr/>
        </p:nvPicPr>
        <p:blipFill>
          <a:blip r:embed="rId4"/>
          <a:stretch/>
        </p:blipFill>
        <p:spPr>
          <a:xfrm>
            <a:off x="3111090" y="4985611"/>
            <a:ext cx="2910165" cy="1641315"/>
          </a:xfrm>
          <a:prstGeom prst="rect">
            <a:avLst/>
          </a:prstGeom>
          <a:ln>
            <a:noFill/>
          </a:ln>
        </p:spPr>
      </p:pic>
      <p:pic>
        <p:nvPicPr>
          <p:cNvPr id="273" name="Picture 8"/>
          <p:cNvPicPr/>
          <p:nvPr/>
        </p:nvPicPr>
        <p:blipFill>
          <a:blip r:embed="rId5"/>
          <a:stretch/>
        </p:blipFill>
        <p:spPr>
          <a:xfrm>
            <a:off x="260175" y="4619114"/>
            <a:ext cx="2910165" cy="159411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75" name="TextShape 2"/>
          <p:cNvSpPr txBox="1"/>
          <p:nvPr/>
        </p:nvSpPr>
        <p:spPr>
          <a:xfrm>
            <a:off x="431340" y="-135287"/>
            <a:ext cx="8136000" cy="108108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strike="noStrike" spc="-1" dirty="0">
                <a:solidFill>
                  <a:schemeClr val="accent5"/>
                </a:solidFill>
                <a:latin typeface="Franklin Gothic Medium"/>
              </a:rPr>
              <a:t>Игра драгоценных камней</a:t>
            </a:r>
            <a:endParaRPr lang="en-US" sz="3600" strike="noStrike" spc="-1">
              <a:solidFill>
                <a:schemeClr val="accent5"/>
              </a:solidFill>
              <a:latin typeface="Franklin Gothic Medium"/>
              <a:cs typeface="Arial"/>
            </a:endParaRPr>
          </a:p>
        </p:txBody>
      </p:sp>
      <p:sp>
        <p:nvSpPr>
          <p:cNvPr id="276" name="CustomShape 3"/>
          <p:cNvSpPr/>
          <p:nvPr/>
        </p:nvSpPr>
        <p:spPr>
          <a:xfrm>
            <a:off x="322620" y="1343321"/>
            <a:ext cx="8353440" cy="20052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spcBef>
                <a:spcPts val="499"/>
              </a:spcBef>
              <a:buClr>
                <a:srgbClr val="FF3300"/>
              </a:buClr>
              <a:buSzPct val="60000"/>
            </a:pPr>
            <a:r>
              <a:rPr lang="ru-RU" b="1" spc="-1" dirty="0">
                <a:solidFill>
                  <a:srgbClr val="FFFFFF"/>
                </a:solidFill>
                <a:latin typeface="Arial"/>
              </a:rPr>
              <a:t>  </a:t>
            </a:r>
            <a:r>
              <a:rPr lang="ru-RU" spc="-1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b="1" spc="-1" dirty="0">
                <a:solidFill>
                  <a:schemeClr val="bg1"/>
                </a:solidFill>
                <a:latin typeface="Arial"/>
              </a:rPr>
              <a:t>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Явлением дисперсии при многократном преломлении 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света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объясняется игра драгоценных камней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.</a:t>
            </a:r>
            <a:br>
              <a:rPr lang="ru-RU" sz="2000" b="1" spc="-1" dirty="0">
                <a:solidFill>
                  <a:schemeClr val="bg1"/>
                </a:solidFill>
                <a:latin typeface="Comic Sans MS"/>
              </a:rPr>
            </a:br>
            <a:endParaRPr lang="en-US" sz="20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spcBef>
                <a:spcPts val="499"/>
              </a:spcBef>
              <a:buClr>
                <a:srgbClr val="FF3300"/>
              </a:buClr>
              <a:buSzPct val="60000"/>
            </a:pP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  </a:t>
            </a:r>
            <a:r>
              <a:rPr lang="ru-RU" sz="2000" spc="-1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Драгоценные камни нам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  </a:t>
            </a:r>
            <a:r>
              <a:rPr lang="ru-RU" sz="2000" b="1" strike="noStrike" spc="-1" dirty="0">
                <a:solidFill>
                  <a:schemeClr val="bg1"/>
                </a:solidFill>
                <a:latin typeface="Comic Sans MS"/>
              </a:rPr>
              <a:t> кажутся цветными, так как содержащиеся в них примеси поглощают некоторые составляющие белого света</a:t>
            </a:r>
            <a:r>
              <a:rPr lang="ru-RU" sz="2000" b="1" spc="-1" dirty="0">
                <a:solidFill>
                  <a:schemeClr val="bg1"/>
                </a:solidFill>
                <a:latin typeface="Comic Sans MS"/>
              </a:rPr>
              <a:t>.</a:t>
            </a:r>
            <a:endParaRPr lang="en-US" sz="20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  <p:pic>
        <p:nvPicPr>
          <p:cNvPr id="277" name="Picture 6" descr="278e6bcb4621"/>
          <p:cNvPicPr/>
          <p:nvPr/>
        </p:nvPicPr>
        <p:blipFill>
          <a:blip r:embed="rId2"/>
          <a:stretch/>
        </p:blipFill>
        <p:spPr>
          <a:xfrm>
            <a:off x="160770" y="3198211"/>
            <a:ext cx="2233800" cy="1644480"/>
          </a:xfrm>
          <a:prstGeom prst="rect">
            <a:avLst/>
          </a:prstGeom>
          <a:ln>
            <a:noFill/>
          </a:ln>
        </p:spPr>
      </p:pic>
      <p:pic>
        <p:nvPicPr>
          <p:cNvPr id="278" name="Picture 7" descr="39287941_julevr10"/>
          <p:cNvPicPr/>
          <p:nvPr/>
        </p:nvPicPr>
        <p:blipFill>
          <a:blip r:embed="rId3"/>
          <a:stretch/>
        </p:blipFill>
        <p:spPr>
          <a:xfrm>
            <a:off x="2528235" y="3639106"/>
            <a:ext cx="4321080" cy="3024360"/>
          </a:xfrm>
          <a:prstGeom prst="rect">
            <a:avLst/>
          </a:prstGeom>
          <a:ln>
            <a:noFill/>
          </a:ln>
        </p:spPr>
      </p:pic>
      <p:pic>
        <p:nvPicPr>
          <p:cNvPr id="279" name="Picture 9" descr="821196e075a8"/>
          <p:cNvPicPr/>
          <p:nvPr/>
        </p:nvPicPr>
        <p:blipFill>
          <a:blip r:embed="rId4"/>
          <a:stretch/>
        </p:blipFill>
        <p:spPr>
          <a:xfrm>
            <a:off x="7029825" y="3198211"/>
            <a:ext cx="1996920" cy="1511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81" name="TextShape 2"/>
          <p:cNvSpPr txBox="1"/>
          <p:nvPr/>
        </p:nvSpPr>
        <p:spPr>
          <a:xfrm>
            <a:off x="459105" y="46275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4400" b="1" u="sng" spc="-1" dirty="0">
                <a:solidFill>
                  <a:srgbClr val="FF0000"/>
                </a:solidFill>
                <a:latin typeface="Franklin Gothic Medium"/>
              </a:rPr>
              <a:t>ВЫВОДЫ</a:t>
            </a:r>
            <a:r>
              <a:rPr lang="ru-RU" sz="4400" b="1" u="sng" strike="noStrike" spc="-1">
                <a:solidFill>
                  <a:srgbClr val="FF0000"/>
                </a:solidFill>
                <a:latin typeface="Franklin Gothic Medium"/>
              </a:rPr>
              <a:t>:</a:t>
            </a:r>
            <a:endParaRPr lang="en-US" sz="4400" b="1" u="sng" strike="noStrike" spc="-1">
              <a:solidFill>
                <a:srgbClr val="FFFFFF"/>
              </a:solidFill>
              <a:latin typeface="Franklin Gothic Medium"/>
              <a:cs typeface="Arial"/>
            </a:endParaRPr>
          </a:p>
        </p:txBody>
      </p:sp>
      <p:sp>
        <p:nvSpPr>
          <p:cNvPr id="282" name="TextShape 3"/>
          <p:cNvSpPr txBox="1"/>
          <p:nvPr/>
        </p:nvSpPr>
        <p:spPr>
          <a:xfrm>
            <a:off x="459104" y="1592206"/>
            <a:ext cx="8229600" cy="51134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/>
          </a:bodyPr>
          <a:lstStyle/>
          <a:p>
            <a:pPr algn="ctr">
              <a:spcBef>
                <a:spcPts val="697"/>
              </a:spcBef>
              <a:buClr>
                <a:srgbClr val="822504"/>
              </a:buClr>
              <a:buSzPct val="75000"/>
            </a:pPr>
            <a:r>
              <a:rPr lang="ru-RU" sz="2800" b="1" u="sng" strike="noStrike" spc="-1" dirty="0">
                <a:solidFill>
                  <a:schemeClr val="bg1"/>
                </a:solidFill>
                <a:latin typeface="Comic Sans MS"/>
              </a:rPr>
              <a:t>Дисперсия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 – явление разложения белого света в спектр</a:t>
            </a:r>
            <a:endParaRPr lang="en-US" sz="28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spcBef>
                <a:spcPts val="697"/>
              </a:spcBef>
              <a:buClr>
                <a:srgbClr val="822504"/>
              </a:buClr>
              <a:buSzPct val="75000"/>
            </a:pPr>
            <a:r>
              <a:rPr lang="ru-RU" sz="2800" b="1" u="sng" strike="noStrike" spc="-1" dirty="0">
                <a:solidFill>
                  <a:schemeClr val="bg1"/>
                </a:solidFill>
                <a:latin typeface="Comic Sans MS"/>
              </a:rPr>
              <a:t>Белый свет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 – сложный, состоит из семи монохроматических цветов.</a:t>
            </a:r>
            <a:r>
              <a:rPr lang="ru-RU" sz="2800" b="1" spc="-1" dirty="0">
                <a:solidFill>
                  <a:schemeClr val="bg1"/>
                </a:solidFill>
                <a:latin typeface="Comic Sans MS"/>
              </a:rPr>
              <a:t> </a:t>
            </a:r>
            <a:endParaRPr lang="en-US" sz="28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spcBef>
                <a:spcPts val="697"/>
              </a:spcBef>
              <a:buClr>
                <a:srgbClr val="822504"/>
              </a:buClr>
              <a:buSzPct val="75000"/>
            </a:pP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Показатель преломления среды </a:t>
            </a:r>
            <a:r>
              <a:rPr lang="ru-RU" sz="2800" b="1" u="sng" strike="noStrike" spc="-1" dirty="0">
                <a:solidFill>
                  <a:schemeClr val="bg1"/>
                </a:solidFill>
                <a:latin typeface="Comic Sans MS"/>
              </a:rPr>
              <a:t>зависит от цвета света</a:t>
            </a:r>
            <a:r>
              <a:rPr lang="ru-RU" sz="2800" b="1" u="sng" spc="-1" dirty="0">
                <a:solidFill>
                  <a:schemeClr val="bg1"/>
                </a:solidFill>
                <a:latin typeface="Comic Sans MS"/>
              </a:rPr>
              <a:t>.</a:t>
            </a:r>
            <a:endParaRPr lang="en-US" sz="2800" b="1" u="sng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algn="ctr">
              <a:spcBef>
                <a:spcPts val="697"/>
              </a:spcBef>
              <a:buClr>
                <a:srgbClr val="822504"/>
              </a:buClr>
              <a:buSzPct val="75000"/>
            </a:pP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Свет с разными длинами волн распространяется в среде с разными скоростями: </a:t>
            </a:r>
            <a:r>
              <a:rPr lang="ru-RU" sz="2800" b="1" u="sng" strike="noStrike" spc="-1" dirty="0">
                <a:solidFill>
                  <a:schemeClr val="bg1"/>
                </a:solidFill>
                <a:latin typeface="Comic Sans MS"/>
              </a:rPr>
              <a:t>фиолетовый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 с наименьшей, </a:t>
            </a:r>
            <a:r>
              <a:rPr lang="ru-RU" sz="2800" b="1" u="sng" strike="noStrike" spc="-1" dirty="0">
                <a:solidFill>
                  <a:schemeClr val="bg1"/>
                </a:solidFill>
                <a:latin typeface="Comic Sans MS"/>
              </a:rPr>
              <a:t>красный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 - наибольшей</a:t>
            </a:r>
            <a:r>
              <a:rPr lang="ru-RU" sz="2800" b="1" spc="-1" dirty="0">
                <a:solidFill>
                  <a:schemeClr val="bg1"/>
                </a:solidFill>
                <a:latin typeface="Comic Sans MS"/>
              </a:rPr>
              <a:t>.</a:t>
            </a:r>
            <a:endParaRPr lang="en-US" sz="28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34407BC-521C-4727-8922-EBF68088A38B}"/>
              </a:ext>
            </a:extLst>
          </p:cNvPr>
          <p:cNvSpPr txBox="1"/>
          <p:nvPr/>
        </p:nvSpPr>
        <p:spPr>
          <a:xfrm>
            <a:off x="1769851" y="687297"/>
            <a:ext cx="5677053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dirty="0">
                <a:solidFill>
                  <a:schemeClr val="accent5"/>
                </a:solidFill>
                <a:latin typeface="Franklin Gothic Medium"/>
              </a:rPr>
              <a:t>Вопросы для самоконтроля: 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BEB3DC0-9C2B-452A-8E5E-D35D95556860}"/>
              </a:ext>
            </a:extLst>
          </p:cNvPr>
          <p:cNvSpPr txBox="1"/>
          <p:nvPr/>
        </p:nvSpPr>
        <p:spPr>
          <a:xfrm>
            <a:off x="455633" y="1718131"/>
            <a:ext cx="8305488" cy="51398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</a:t>
            </a:r>
            <a:r>
              <a:rPr lang="ru-RU" sz="2400" b="1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дисперсия света ?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► 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формулой определяется показатель преломления ?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► Если закрыть отверстие </a:t>
            </a:r>
            <a:r>
              <a:rPr lang="ru-RU" sz="2400" b="1" u="sng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красным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 стеклом, какое пятно мы увидим на стене ?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 Если закрыть отверстие </a:t>
            </a:r>
            <a:r>
              <a:rPr lang="ru-RU" sz="2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синим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стеклом, какое пятно мы увидим на стене ?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+mn-lt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► Каждому цвету соответствует своя длина и частота волны ?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► Из скольких монохроматических волн состоит белый свет ?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► Р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адуга -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  <a:t>это...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+mn-lt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Comic Sans MS"/>
                <a:ea typeface="+mn-lt"/>
                <a:cs typeface="+mn-lt"/>
              </a:rPr>
            </a:br>
            <a:endParaRPr lang="ru-RU" sz="2000" b="1" dirty="0">
              <a:solidFill>
                <a:schemeClr val="bg1"/>
              </a:solidFill>
              <a:latin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76406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Домашнее задание 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9484" y="1817783"/>
            <a:ext cx="7360336" cy="23686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/>
              <a:t>§54,55, </a:t>
            </a:r>
            <a:endParaRPr lang="ru-RU" sz="2800" b="1" dirty="0" smtClean="0"/>
          </a:p>
          <a:p>
            <a:r>
              <a:rPr lang="ru-RU" sz="2800" b="1" dirty="0" smtClean="0"/>
              <a:t>Составить </a:t>
            </a:r>
            <a:r>
              <a:rPr lang="ru-RU" sz="2800" b="1" dirty="0"/>
              <a:t>свою </a:t>
            </a:r>
            <a:r>
              <a:rPr lang="ru-RU" sz="2800" b="1" dirty="0" err="1" smtClean="0"/>
              <a:t>запоминалочку</a:t>
            </a:r>
            <a:endParaRPr lang="ru-RU" sz="2800" b="1" dirty="0"/>
          </a:p>
          <a:p>
            <a:r>
              <a:rPr lang="ru-RU" sz="2800" b="1" dirty="0" smtClean="0"/>
              <a:t>Применение </a:t>
            </a:r>
            <a:r>
              <a:rPr lang="ru-RU" sz="2800" b="1" dirty="0"/>
              <a:t>спектров (спектрального </a:t>
            </a:r>
            <a:r>
              <a:rPr lang="ru-RU" sz="2800" b="1" dirty="0" smtClean="0"/>
              <a:t>анализа-используем Ф-9 и </a:t>
            </a:r>
            <a:r>
              <a:rPr lang="ru-RU" sz="2800" b="1" dirty="0" smtClean="0"/>
              <a:t>Интернет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0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347" y="210427"/>
            <a:ext cx="7511473" cy="703973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bg1"/>
                </a:solidFill>
              </a:rPr>
              <a:t>Проверь себя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65278"/>
            <a:ext cx="9144000" cy="4041162"/>
          </a:xfrm>
        </p:spPr>
        <p:txBody>
          <a:bodyPr>
            <a:noAutofit/>
          </a:bodyPr>
          <a:lstStyle/>
          <a:p>
            <a:pPr lvl="0"/>
            <a:r>
              <a:rPr lang="ru-RU" sz="2400" b="1" dirty="0">
                <a:solidFill>
                  <a:schemeClr val="bg1"/>
                </a:solidFill>
                <a:effectLst/>
              </a:rPr>
              <a:t>Призма не изменяет свет, а лишь… 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Белый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свет как электромагнитная волна состоит из… </a:t>
            </a:r>
            <a:endParaRPr lang="ru-RU" sz="2400" b="1" dirty="0" smtClean="0">
              <a:solidFill>
                <a:schemeClr val="bg1"/>
              </a:solidFill>
              <a:effectLst/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Световые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пучки, отличающиеся по цвету, отличаются и по … </a:t>
            </a:r>
            <a:endParaRPr lang="ru-RU" sz="2400" b="1" dirty="0" smtClean="0">
              <a:solidFill>
                <a:schemeClr val="bg1"/>
              </a:solidFill>
              <a:effectLst/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Наиболее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сильно преломляется … </a:t>
            </a:r>
            <a:endParaRPr lang="ru-RU" sz="2400" b="1" dirty="0" smtClean="0">
              <a:solidFill>
                <a:schemeClr val="bg1"/>
              </a:solidFill>
              <a:effectLst/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Меньше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преломляется… </a:t>
            </a:r>
            <a:endParaRPr lang="ru-RU" sz="2400" b="1" dirty="0" smtClean="0">
              <a:solidFill>
                <a:schemeClr val="bg1"/>
              </a:solidFill>
              <a:effectLst/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Красный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свет, который меньше преломляется, имеет … в среде, а фиолетовый … </a:t>
            </a:r>
            <a:endParaRPr lang="ru-RU" sz="2400" b="1" dirty="0" smtClean="0">
              <a:solidFill>
                <a:schemeClr val="bg1"/>
              </a:solidFill>
              <a:effectLst/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effectLst/>
              </a:rPr>
              <a:t>Фиолетовые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лучи преломляются сильнее красных, следовательно, </a:t>
            </a:r>
            <a:r>
              <a:rPr lang="ru-RU" sz="2400" b="1" dirty="0" smtClean="0">
                <a:solidFill>
                  <a:schemeClr val="bg1"/>
                </a:solidFill>
                <a:effectLst/>
              </a:rPr>
              <a:t>…</a:t>
            </a:r>
            <a:endParaRPr lang="ru-RU" sz="2400" b="1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bg1"/>
                </a:solidFill>
                <a:effectLst/>
              </a:rPr>
              <a:t>Дисперсия – зависимость … в веществе от частоты волны </a:t>
            </a:r>
            <a:r>
              <a:rPr lang="ru-RU" sz="2400" b="1" dirty="0" smtClean="0">
                <a:solidFill>
                  <a:schemeClr val="bg1"/>
                </a:solidFill>
                <a:effectLst/>
              </a:rPr>
              <a:t>Зависимость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показателя преломления света от … </a:t>
            </a:r>
            <a:r>
              <a:rPr lang="ru-RU" sz="2400" b="1" dirty="0" smtClean="0">
                <a:solidFill>
                  <a:schemeClr val="bg1"/>
                </a:solidFill>
                <a:effectLst/>
              </a:rPr>
              <a:t>также </a:t>
            </a:r>
            <a:r>
              <a:rPr lang="ru-RU" sz="2400" b="1" dirty="0">
                <a:solidFill>
                  <a:schemeClr val="bg1"/>
                </a:solidFill>
                <a:effectLst/>
              </a:rPr>
              <a:t>называется дисперсией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45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1AC219B5-906D-45C7-9C6A-614A184F4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994" y="2017583"/>
            <a:ext cx="6196010" cy="435873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633001-4DA5-4327-8409-9248B7123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72277" y="572207"/>
            <a:ext cx="9880816" cy="131248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6"/>
                </a:solidFill>
                <a:effectLst>
                  <a:glow rad="38100">
                    <a:prstClr val="black">
                      <a:lumMod val="65000"/>
                      <a:lumOff val="35000"/>
                      <a:alpha val="40000"/>
                    </a:prst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Garamond"/>
              </a:rPr>
              <a:t>СПАСИБО ЗА ВНИМАНИЕ</a:t>
            </a:r>
            <a:endParaRPr lang="ru-RU">
              <a:solidFill>
                <a:schemeClr val="accent6"/>
              </a:solidFill>
              <a:effectLst>
                <a:glow rad="38100">
                  <a:prstClr val="black">
                    <a:lumMod val="65000"/>
                    <a:lumOff val="35000"/>
                    <a:alpha val="40000"/>
                  </a:prstClr>
                </a:glow>
                <a:outerShdw blurRad="28575" dist="38100" dir="1404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215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296" y="100259"/>
            <a:ext cx="7511473" cy="803124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Спектры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1844"/>
          <a:stretch/>
        </p:blipFill>
        <p:spPr>
          <a:xfrm>
            <a:off x="453688" y="1024569"/>
            <a:ext cx="6209524" cy="21262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205" y="3712683"/>
            <a:ext cx="7720635" cy="237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2"/>
          <p:cNvSpPr txBox="1"/>
          <p:nvPr/>
        </p:nvSpPr>
        <p:spPr>
          <a:xfrm>
            <a:off x="3340704" y="-283205"/>
            <a:ext cx="5497879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endParaRPr lang="ru-RU" sz="3200" b="1" spc="-1" dirty="0">
              <a:solidFill>
                <a:schemeClr val="accent5"/>
              </a:solidFill>
              <a:latin typeface="Franklin Gothic Medium"/>
            </a:endParaRPr>
          </a:p>
          <a:p>
            <a:pPr algn="ctr"/>
            <a:r>
              <a:rPr lang="ru-RU" sz="4000" b="1" spc="-1" dirty="0">
                <a:solidFill>
                  <a:schemeClr val="bg1"/>
                </a:solidFill>
                <a:latin typeface="Franklin Gothic Medium"/>
                <a:cs typeface="Arial"/>
              </a:rPr>
              <a:t>Опыт </a:t>
            </a:r>
            <a:r>
              <a:rPr lang="ru-RU" sz="4000" b="1" spc="-1" dirty="0" smtClean="0">
                <a:solidFill>
                  <a:schemeClr val="bg1"/>
                </a:solidFill>
                <a:latin typeface="Franklin Gothic Medium"/>
                <a:cs typeface="Arial"/>
              </a:rPr>
              <a:t>Исаака </a:t>
            </a:r>
            <a:r>
              <a:rPr lang="ru-RU" sz="4000" b="1" spc="-1" dirty="0">
                <a:solidFill>
                  <a:schemeClr val="bg1"/>
                </a:solidFill>
                <a:latin typeface="Franklin Gothic Medium"/>
                <a:cs typeface="Arial"/>
              </a:rPr>
              <a:t>Ньютона</a:t>
            </a:r>
            <a:endParaRPr lang="ru-RU" sz="4000" b="1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  <p:sp>
        <p:nvSpPr>
          <p:cNvPr id="127" name="TextShape 3"/>
          <p:cNvSpPr txBox="1"/>
          <p:nvPr/>
        </p:nvSpPr>
        <p:spPr>
          <a:xfrm>
            <a:off x="4479822" y="1712323"/>
            <a:ext cx="3827520" cy="3886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normAutofit/>
          </a:bodyPr>
          <a:lstStyle/>
          <a:p>
            <a:pPr algn="ctr">
              <a:lnSpc>
                <a:spcPct val="100000"/>
              </a:lnSpc>
              <a:spcBef>
                <a:spcPts val="697"/>
              </a:spcBef>
              <a:buClr>
                <a:srgbClr val="822504"/>
              </a:buClr>
              <a:buSzPct val="75000"/>
            </a:pP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Проходя через призму солнечный свет преломлялся и давал на стене изображение с радужным чередованием цветов</a:t>
            </a:r>
            <a:r>
              <a:rPr lang="ru-RU" sz="2800" b="1" spc="-1" dirty="0">
                <a:solidFill>
                  <a:schemeClr val="bg1"/>
                </a:solidFill>
                <a:latin typeface="Comic Sans MS"/>
              </a:rPr>
              <a:t>.</a:t>
            </a:r>
            <a:endParaRPr lang="en-US" sz="28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  <a:p>
            <a:pPr marL="342720" indent="-342720">
              <a:lnSpc>
                <a:spcPct val="100000"/>
              </a:lnSpc>
              <a:spcBef>
                <a:spcPts val="697"/>
              </a:spcBef>
              <a:buClr>
                <a:srgbClr val="822504"/>
              </a:buClr>
              <a:buSzPct val="75000"/>
              <a:buFont typeface="Wingdings" charset="2"/>
              <a:buChar char=""/>
            </a:pPr>
            <a:endParaRPr lang="en-US" sz="2800" b="0" strike="noStrike" spc="-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28" name="Picture 4" descr="Untitled-8(16)"/>
          <p:cNvPicPr/>
          <p:nvPr/>
        </p:nvPicPr>
        <p:blipFill>
          <a:blip r:embed="rId2"/>
          <a:stretch/>
        </p:blipFill>
        <p:spPr>
          <a:xfrm>
            <a:off x="473041" y="1228486"/>
            <a:ext cx="3237206" cy="530321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235865" y="310480"/>
            <a:ext cx="83628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4000" b="1" strike="noStrike" spc="-1" dirty="0">
                <a:solidFill>
                  <a:schemeClr val="bg1"/>
                </a:solidFill>
                <a:latin typeface="Franklin Gothic Medium"/>
              </a:rPr>
              <a:t>Радужная полоска -</a:t>
            </a:r>
            <a:r>
              <a:rPr lang="ru-RU" sz="4000" b="1" spc="-1" dirty="0">
                <a:solidFill>
                  <a:schemeClr val="bg1"/>
                </a:solidFill>
                <a:latin typeface="Franklin Gothic Medium"/>
              </a:rPr>
              <a:t> </a:t>
            </a:r>
            <a:r>
              <a:rPr lang="ru-RU" sz="4000" b="1" strike="noStrike" spc="-1" dirty="0">
                <a:solidFill>
                  <a:schemeClr val="accent5"/>
                </a:solidFill>
                <a:latin typeface="Franklin Gothic Medium"/>
              </a:rPr>
              <a:t> </a:t>
            </a:r>
            <a:r>
              <a:rPr lang="ru-RU" sz="4000" b="1" i="1" u="sng" strike="noStrike" spc="-1" dirty="0">
                <a:solidFill>
                  <a:srgbClr val="C00000"/>
                </a:solidFill>
                <a:latin typeface="Franklin Gothic Medium"/>
              </a:rPr>
              <a:t>спектр</a:t>
            </a:r>
            <a:r>
              <a:rPr u="sng" dirty="0"/>
              <a:t/>
            </a:r>
            <a:br>
              <a:rPr u="sng" dirty="0"/>
            </a:b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от латинского</a:t>
            </a:r>
            <a:r>
              <a:rPr lang="ru-RU" sz="2800" b="1" i="1" strike="noStrike" spc="-1" dirty="0">
                <a:solidFill>
                  <a:schemeClr val="bg1"/>
                </a:solidFill>
                <a:latin typeface="Comic Sans MS"/>
              </a:rPr>
              <a:t> «</a:t>
            </a:r>
            <a:r>
              <a:rPr lang="en-US" sz="2800" b="1" strike="noStrike" spc="-1" dirty="0">
                <a:solidFill>
                  <a:schemeClr val="bg1"/>
                </a:solidFill>
                <a:latin typeface="Comic Sans MS"/>
              </a:rPr>
              <a:t>spectrum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»-</a:t>
            </a:r>
            <a:r>
              <a:rPr lang="ru-RU" sz="2800" b="1" spc="-1" dirty="0">
                <a:solidFill>
                  <a:schemeClr val="bg1"/>
                </a:solidFill>
                <a:latin typeface="Comic Sans MS"/>
              </a:rPr>
              <a:t> 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 </a:t>
            </a:r>
            <a:r>
              <a:rPr lang="ru-RU" sz="2800" b="1" strike="noStrike" spc="-1" dirty="0" err="1">
                <a:solidFill>
                  <a:schemeClr val="bg1"/>
                </a:solidFill>
                <a:latin typeface="Comic Sans MS"/>
              </a:rPr>
              <a:t>вúдение</a:t>
            </a:r>
            <a:r>
              <a:rPr lang="ru-RU" sz="4400" b="1" spc="-1" dirty="0">
                <a:solidFill>
                  <a:schemeClr val="bg1"/>
                </a:solidFill>
                <a:latin typeface="Arial"/>
              </a:rPr>
              <a:t> </a:t>
            </a:r>
            <a:endParaRPr lang="en-US" sz="4400" b="1" strike="noStrike" spc="-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134" name="Picture 3" descr="Дисперсия света"/>
          <p:cNvPicPr/>
          <p:nvPr/>
        </p:nvPicPr>
        <p:blipFill>
          <a:blip r:embed="rId2"/>
          <a:stretch/>
        </p:blipFill>
        <p:spPr>
          <a:xfrm>
            <a:off x="1599218" y="1953949"/>
            <a:ext cx="5815134" cy="4479902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37" name="Line 2"/>
          <p:cNvSpPr/>
          <p:nvPr/>
        </p:nvSpPr>
        <p:spPr>
          <a:xfrm>
            <a:off x="2916360" y="1413000"/>
            <a:ext cx="3311280" cy="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Line 3"/>
          <p:cNvSpPr/>
          <p:nvPr/>
        </p:nvSpPr>
        <p:spPr>
          <a:xfrm>
            <a:off x="2916360" y="4724280"/>
            <a:ext cx="3311280" cy="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Line 4"/>
          <p:cNvSpPr/>
          <p:nvPr/>
        </p:nvSpPr>
        <p:spPr>
          <a:xfrm>
            <a:off x="2916360" y="1413000"/>
            <a:ext cx="0" cy="3311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Line 5"/>
          <p:cNvSpPr/>
          <p:nvPr/>
        </p:nvSpPr>
        <p:spPr>
          <a:xfrm>
            <a:off x="6227640" y="1413000"/>
            <a:ext cx="0" cy="3311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1" name="Line 6"/>
          <p:cNvSpPr/>
          <p:nvPr/>
        </p:nvSpPr>
        <p:spPr>
          <a:xfrm>
            <a:off x="0" y="19080"/>
            <a:ext cx="2987640" cy="139392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2" name="Line 7"/>
          <p:cNvSpPr/>
          <p:nvPr/>
        </p:nvSpPr>
        <p:spPr>
          <a:xfrm flipV="1">
            <a:off x="6227640" y="17640"/>
            <a:ext cx="2916360" cy="139536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Line 8"/>
          <p:cNvSpPr/>
          <p:nvPr/>
        </p:nvSpPr>
        <p:spPr>
          <a:xfrm flipV="1">
            <a:off x="0" y="4724280"/>
            <a:ext cx="2916360" cy="187344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4" name="Line 9"/>
          <p:cNvSpPr/>
          <p:nvPr/>
        </p:nvSpPr>
        <p:spPr>
          <a:xfrm>
            <a:off x="6227640" y="4724280"/>
            <a:ext cx="2916360" cy="187344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145" name="Group 10"/>
          <p:cNvGrpSpPr/>
          <p:nvPr/>
        </p:nvGrpSpPr>
        <p:grpSpPr>
          <a:xfrm>
            <a:off x="755640" y="1557000"/>
            <a:ext cx="1441440" cy="3166920"/>
            <a:chOff x="755640" y="1557000"/>
            <a:chExt cx="1441440" cy="3166920"/>
          </a:xfrm>
        </p:grpSpPr>
        <p:sp>
          <p:nvSpPr>
            <p:cNvPr id="146" name="Line 11"/>
            <p:cNvSpPr/>
            <p:nvPr/>
          </p:nvSpPr>
          <p:spPr>
            <a:xfrm flipV="1">
              <a:off x="2197080" y="1879560"/>
              <a:ext cx="0" cy="23911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7" name="Line 12"/>
            <p:cNvSpPr/>
            <p:nvPr/>
          </p:nvSpPr>
          <p:spPr>
            <a:xfrm flipV="1">
              <a:off x="819000" y="1557000"/>
              <a:ext cx="0" cy="31669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8" name="Line 13"/>
            <p:cNvSpPr/>
            <p:nvPr/>
          </p:nvSpPr>
          <p:spPr>
            <a:xfrm flipH="1">
              <a:off x="880560" y="4204440"/>
              <a:ext cx="1315800" cy="5187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9" name="Line 14"/>
            <p:cNvSpPr/>
            <p:nvPr/>
          </p:nvSpPr>
          <p:spPr>
            <a:xfrm flipH="1" flipV="1">
              <a:off x="755640" y="1557360"/>
              <a:ext cx="1441440" cy="3859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150" name="Group 15"/>
          <p:cNvGrpSpPr/>
          <p:nvPr/>
        </p:nvGrpSpPr>
        <p:grpSpPr>
          <a:xfrm>
            <a:off x="6732720" y="1052280"/>
            <a:ext cx="1871280" cy="4176360"/>
            <a:chOff x="6732720" y="1052280"/>
            <a:chExt cx="1871280" cy="4176360"/>
          </a:xfrm>
        </p:grpSpPr>
        <p:sp>
          <p:nvSpPr>
            <p:cNvPr id="151" name="Line 16"/>
            <p:cNvSpPr/>
            <p:nvPr/>
          </p:nvSpPr>
          <p:spPr>
            <a:xfrm flipV="1">
              <a:off x="6732720" y="1477440"/>
              <a:ext cx="0" cy="315360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2" name="Line 17"/>
            <p:cNvSpPr/>
            <p:nvPr/>
          </p:nvSpPr>
          <p:spPr>
            <a:xfrm flipV="1">
              <a:off x="8521560" y="1052280"/>
              <a:ext cx="0" cy="41763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3" name="Line 18"/>
            <p:cNvSpPr/>
            <p:nvPr/>
          </p:nvSpPr>
          <p:spPr>
            <a:xfrm>
              <a:off x="6733440" y="4543920"/>
              <a:ext cx="1708200" cy="6843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4" name="Line 19"/>
            <p:cNvSpPr/>
            <p:nvPr/>
          </p:nvSpPr>
          <p:spPr>
            <a:xfrm flipV="1">
              <a:off x="6732720" y="1052640"/>
              <a:ext cx="1871280" cy="50904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55" name="CustomShape 20"/>
          <p:cNvSpPr/>
          <p:nvPr/>
        </p:nvSpPr>
        <p:spPr>
          <a:xfrm>
            <a:off x="3924360" y="3573360"/>
            <a:ext cx="1008000" cy="1008000"/>
          </a:xfrm>
          <a:custGeom>
            <a:avLst/>
            <a:gdLst/>
            <a:ahLst/>
            <a:cxnLst/>
            <a:rect l="0" t="0" r="r" b="b"/>
            <a:pathLst>
              <a:path w="2802" h="2802">
                <a:moveTo>
                  <a:pt x="1400" y="2801"/>
                </a:moveTo>
                <a:lnTo>
                  <a:pt x="2801" y="0"/>
                </a:lnTo>
                <a:lnTo>
                  <a:pt x="0" y="0"/>
                </a:lnTo>
                <a:lnTo>
                  <a:pt x="1400" y="2801"/>
                </a:lnTo>
              </a:path>
            </a:pathLst>
          </a:custGeom>
          <a:blipFill rotWithShape="0">
            <a:blip r:embed="rId3"/>
            <a:tile/>
          </a:blip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6" name="CustomShape 21"/>
          <p:cNvSpPr/>
          <p:nvPr/>
        </p:nvSpPr>
        <p:spPr>
          <a:xfrm>
            <a:off x="3708360" y="5300640"/>
            <a:ext cx="1440000" cy="432000"/>
          </a:xfrm>
          <a:prstGeom prst="ellipse">
            <a:avLst/>
          </a:prstGeom>
          <a:solidFill>
            <a:srgbClr val="FF99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7" name="CustomShape 22"/>
          <p:cNvSpPr/>
          <p:nvPr/>
        </p:nvSpPr>
        <p:spPr>
          <a:xfrm>
            <a:off x="4427640" y="4437000"/>
            <a:ext cx="71280" cy="1079640"/>
          </a:xfrm>
          <a:prstGeom prst="rect">
            <a:avLst/>
          </a:prstGeom>
          <a:solidFill>
            <a:srgbClr val="0000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8" name="Line 23"/>
          <p:cNvSpPr/>
          <p:nvPr/>
        </p:nvSpPr>
        <p:spPr>
          <a:xfrm>
            <a:off x="1547640" y="1773360"/>
            <a:ext cx="0" cy="2735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4"/>
          <p:cNvSpPr/>
          <p:nvPr/>
        </p:nvSpPr>
        <p:spPr>
          <a:xfrm>
            <a:off x="1763640" y="2852640"/>
            <a:ext cx="144360" cy="289080"/>
          </a:xfrm>
          <a:prstGeom prst="ellipse">
            <a:avLst/>
          </a:prstGeom>
          <a:solidFill>
            <a:srgbClr val="FFFFFF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Line 25"/>
          <p:cNvSpPr/>
          <p:nvPr/>
        </p:nvSpPr>
        <p:spPr>
          <a:xfrm>
            <a:off x="1835280" y="2997360"/>
            <a:ext cx="792000" cy="287280"/>
          </a:xfrm>
          <a:prstGeom prst="line">
            <a:avLst/>
          </a:prstGeom>
          <a:ln w="76320">
            <a:solidFill>
              <a:schemeClr val="tx2">
                <a:lumMod val="90000"/>
              </a:scheme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1" name="Line 26"/>
          <p:cNvSpPr/>
          <p:nvPr/>
        </p:nvSpPr>
        <p:spPr>
          <a:xfrm>
            <a:off x="4140360" y="3933720"/>
            <a:ext cx="576000" cy="0"/>
          </a:xfrm>
          <a:prstGeom prst="line">
            <a:avLst/>
          </a:prstGeom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2" name="Line 27"/>
          <p:cNvSpPr/>
          <p:nvPr/>
        </p:nvSpPr>
        <p:spPr>
          <a:xfrm>
            <a:off x="4130280" y="3915000"/>
            <a:ext cx="531540" cy="205137"/>
          </a:xfrm>
          <a:prstGeom prst="line">
            <a:avLst/>
          </a:prstGeom>
          <a:ln w="38160">
            <a:solidFill>
              <a:srgbClr val="FF3300"/>
            </a:solidFill>
            <a:custDash>
              <a:ds d="0" sp="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3" name="Line 28"/>
          <p:cNvSpPr/>
          <p:nvPr/>
        </p:nvSpPr>
        <p:spPr>
          <a:xfrm>
            <a:off x="4643280" y="4149720"/>
            <a:ext cx="2911680" cy="339840"/>
          </a:xfrm>
          <a:prstGeom prst="line">
            <a:avLst/>
          </a:prstGeom>
          <a:ln w="76320">
            <a:solidFill>
              <a:srgbClr val="FF33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CustomShape 29"/>
          <p:cNvSpPr/>
          <p:nvPr/>
        </p:nvSpPr>
        <p:spPr>
          <a:xfrm>
            <a:off x="7497720" y="4245120"/>
            <a:ext cx="169920" cy="407880"/>
          </a:xfrm>
          <a:prstGeom prst="ellipse">
            <a:avLst/>
          </a:prstGeom>
          <a:solidFill>
            <a:srgbClr val="FF33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30"/>
          <p:cNvSpPr/>
          <p:nvPr/>
        </p:nvSpPr>
        <p:spPr>
          <a:xfrm rot="16200000">
            <a:off x="2051640" y="3067560"/>
            <a:ext cx="1150920" cy="432000"/>
          </a:xfrm>
          <a:custGeom>
            <a:avLst/>
            <a:gdLst/>
            <a:ahLst/>
            <a:cxnLst/>
            <a:rect l="0" t="0" r="r" b="b"/>
            <a:pathLst>
              <a:path w="3199" h="1202">
                <a:moveTo>
                  <a:pt x="2497" y="0"/>
                </a:moveTo>
                <a:lnTo>
                  <a:pt x="0" y="0"/>
                </a:lnTo>
                <a:lnTo>
                  <a:pt x="702" y="1201"/>
                </a:lnTo>
                <a:lnTo>
                  <a:pt x="3198" y="1201"/>
                </a:lnTo>
                <a:lnTo>
                  <a:pt x="2497" y="0"/>
                </a:lnTo>
              </a:path>
            </a:pathLst>
          </a:custGeom>
          <a:solidFill>
            <a:srgbClr val="FF33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Line 31"/>
          <p:cNvSpPr/>
          <p:nvPr/>
        </p:nvSpPr>
        <p:spPr>
          <a:xfrm>
            <a:off x="2700360" y="3357720"/>
            <a:ext cx="1440000" cy="576000"/>
          </a:xfrm>
          <a:prstGeom prst="line">
            <a:avLst/>
          </a:prstGeom>
          <a:ln w="76320">
            <a:solidFill>
              <a:srgbClr val="FF33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7" name="CustomShape 32"/>
          <p:cNvSpPr/>
          <p:nvPr/>
        </p:nvSpPr>
        <p:spPr>
          <a:xfrm>
            <a:off x="2556000" y="3141720"/>
            <a:ext cx="144360" cy="288720"/>
          </a:xfrm>
          <a:prstGeom prst="ellipse">
            <a:avLst/>
          </a:prstGeom>
          <a:solidFill>
            <a:srgbClr val="FF3300"/>
          </a:solidFill>
          <a:ln w="9360">
            <a:solidFill>
              <a:srgbClr val="FFFFFF"/>
            </a:solidFill>
            <a:custDash>
              <a:ds d="400000" sp="30000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8" name="CustomShape 33"/>
          <p:cNvSpPr/>
          <p:nvPr/>
        </p:nvSpPr>
        <p:spPr>
          <a:xfrm>
            <a:off x="149116" y="5722064"/>
            <a:ext cx="8696250" cy="956288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Закрыв отверстие </a:t>
            </a:r>
            <a:r>
              <a:rPr lang="ru-RU" sz="2800" b="1" u="sng" strike="noStrike" spc="-1" dirty="0">
                <a:solidFill>
                  <a:srgbClr val="FF0000"/>
                </a:solidFill>
                <a:latin typeface="Comic Sans MS"/>
              </a:rPr>
              <a:t>красным</a:t>
            </a:r>
            <a:r>
              <a:rPr lang="ru-RU" sz="2800" b="1" strike="noStrike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 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стеклом, Ньютон наблюдал на стене только </a:t>
            </a:r>
            <a:r>
              <a:rPr lang="ru-RU" sz="2800" b="1" u="sng" strike="noStrike" spc="-1" dirty="0">
                <a:solidFill>
                  <a:srgbClr val="FF0000"/>
                </a:solidFill>
                <a:latin typeface="Comic Sans MS"/>
              </a:rPr>
              <a:t>красное</a:t>
            </a:r>
            <a:r>
              <a:rPr lang="ru-RU" sz="2800" b="1" strike="noStrike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 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пятно.</a:t>
            </a:r>
            <a:endParaRPr lang="en-US" sz="2800" b="1" strike="noStrike" spc="-1" dirty="0">
              <a:solidFill>
                <a:schemeClr val="bg1"/>
              </a:solidFill>
              <a:latin typeface="Comic Sans MS"/>
              <a:cs typeface="Arial"/>
            </a:endParaRPr>
          </a:p>
        </p:txBody>
      </p:sp>
      <p:sp>
        <p:nvSpPr>
          <p:cNvPr id="169" name="CustomShape 34"/>
          <p:cNvSpPr/>
          <p:nvPr/>
        </p:nvSpPr>
        <p:spPr>
          <a:xfrm>
            <a:off x="483982" y="222299"/>
            <a:ext cx="8279745" cy="10793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 anchor="t">
            <a:spAutoFit/>
          </a:bodyPr>
          <a:lstStyle/>
          <a:p>
            <a:pPr algn="ctr"/>
            <a:r>
              <a:rPr lang="ru-RU" sz="3200" b="1" strike="noStrike" spc="-1" dirty="0">
                <a:solidFill>
                  <a:schemeClr val="bg1"/>
                </a:solidFill>
                <a:latin typeface="Franklin Gothic Medium"/>
              </a:rPr>
              <a:t>Волна одного цвета –</a:t>
            </a:r>
            <a:r>
              <a:rPr lang="ru-RU" sz="3200" b="1" spc="-1" dirty="0">
                <a:solidFill>
                  <a:schemeClr val="bg1"/>
                </a:solidFill>
                <a:latin typeface="Franklin Gothic Medium"/>
              </a:rPr>
              <a:t> </a:t>
            </a:r>
            <a:br>
              <a:rPr lang="ru-RU" sz="3200" b="1" spc="-1" dirty="0">
                <a:solidFill>
                  <a:schemeClr val="bg1"/>
                </a:solidFill>
                <a:latin typeface="Franklin Gothic Medium"/>
              </a:rPr>
            </a:br>
            <a:r>
              <a:rPr lang="ru-RU" sz="3200" b="1" i="1" u="sng" strike="noStrike" spc="-1" dirty="0">
                <a:solidFill>
                  <a:schemeClr val="bg1"/>
                </a:solidFill>
                <a:latin typeface="Franklin Gothic Medium"/>
              </a:rPr>
              <a:t>монохроматическая</a:t>
            </a:r>
            <a:endParaRPr lang="en-US" sz="3200" b="0" u="sng" strike="noStrike" spc="-1" dirty="0">
              <a:solidFill>
                <a:schemeClr val="bg1"/>
              </a:solidFill>
              <a:latin typeface="Franklin Gothic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3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7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1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25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9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171" name="Line 2"/>
          <p:cNvSpPr/>
          <p:nvPr/>
        </p:nvSpPr>
        <p:spPr>
          <a:xfrm>
            <a:off x="0" y="19080"/>
            <a:ext cx="2987640" cy="139392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2" name="Line 3"/>
          <p:cNvSpPr/>
          <p:nvPr/>
        </p:nvSpPr>
        <p:spPr>
          <a:xfrm flipV="1">
            <a:off x="6227640" y="17640"/>
            <a:ext cx="2916360" cy="139536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3" name="Line 4"/>
          <p:cNvSpPr/>
          <p:nvPr/>
        </p:nvSpPr>
        <p:spPr>
          <a:xfrm flipV="1">
            <a:off x="0" y="4724280"/>
            <a:ext cx="2916360" cy="187344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Line 5"/>
          <p:cNvSpPr/>
          <p:nvPr/>
        </p:nvSpPr>
        <p:spPr>
          <a:xfrm>
            <a:off x="6227640" y="4724280"/>
            <a:ext cx="2916360" cy="1873440"/>
          </a:xfrm>
          <a:prstGeom prst="line">
            <a:avLst/>
          </a:prstGeom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5" name="Line 6"/>
          <p:cNvSpPr/>
          <p:nvPr/>
        </p:nvSpPr>
        <p:spPr>
          <a:xfrm>
            <a:off x="2916360" y="1413000"/>
            <a:ext cx="3311280" cy="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6" name="Line 7"/>
          <p:cNvSpPr/>
          <p:nvPr/>
        </p:nvSpPr>
        <p:spPr>
          <a:xfrm>
            <a:off x="2916360" y="4724280"/>
            <a:ext cx="3311280" cy="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7" name="Line 8"/>
          <p:cNvSpPr/>
          <p:nvPr/>
        </p:nvSpPr>
        <p:spPr>
          <a:xfrm>
            <a:off x="2916360" y="1413000"/>
            <a:ext cx="0" cy="3311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8" name="Line 9"/>
          <p:cNvSpPr/>
          <p:nvPr/>
        </p:nvSpPr>
        <p:spPr>
          <a:xfrm>
            <a:off x="6227640" y="1413000"/>
            <a:ext cx="0" cy="3311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9" name="Line 10"/>
          <p:cNvSpPr/>
          <p:nvPr/>
        </p:nvSpPr>
        <p:spPr>
          <a:xfrm>
            <a:off x="6227640" y="4724280"/>
            <a:ext cx="2916360" cy="187344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180" name="Group 11"/>
          <p:cNvGrpSpPr/>
          <p:nvPr/>
        </p:nvGrpSpPr>
        <p:grpSpPr>
          <a:xfrm>
            <a:off x="755640" y="1557360"/>
            <a:ext cx="1441440" cy="3178169"/>
            <a:chOff x="755640" y="1557360"/>
            <a:chExt cx="1441440" cy="3178169"/>
          </a:xfrm>
        </p:grpSpPr>
        <p:sp>
          <p:nvSpPr>
            <p:cNvPr id="181" name="Line 12"/>
            <p:cNvSpPr/>
            <p:nvPr/>
          </p:nvSpPr>
          <p:spPr>
            <a:xfrm flipV="1">
              <a:off x="2197080" y="1879560"/>
              <a:ext cx="0" cy="23911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2" name="Line 13"/>
            <p:cNvSpPr/>
            <p:nvPr/>
          </p:nvSpPr>
          <p:spPr>
            <a:xfrm flipV="1">
              <a:off x="880560" y="1568609"/>
              <a:ext cx="0" cy="31669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3" name="Line 14"/>
            <p:cNvSpPr/>
            <p:nvPr/>
          </p:nvSpPr>
          <p:spPr>
            <a:xfrm flipH="1">
              <a:off x="880560" y="4204440"/>
              <a:ext cx="1315800" cy="5187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4" name="Line 15"/>
            <p:cNvSpPr/>
            <p:nvPr/>
          </p:nvSpPr>
          <p:spPr>
            <a:xfrm flipH="1" flipV="1">
              <a:off x="755640" y="1557360"/>
              <a:ext cx="1441440" cy="38592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185" name="Group 16"/>
          <p:cNvGrpSpPr/>
          <p:nvPr/>
        </p:nvGrpSpPr>
        <p:grpSpPr>
          <a:xfrm>
            <a:off x="6732720" y="1052280"/>
            <a:ext cx="1871280" cy="4176360"/>
            <a:chOff x="6732720" y="1052280"/>
            <a:chExt cx="1871280" cy="4176360"/>
          </a:xfrm>
        </p:grpSpPr>
        <p:sp>
          <p:nvSpPr>
            <p:cNvPr id="186" name="Line 17"/>
            <p:cNvSpPr/>
            <p:nvPr/>
          </p:nvSpPr>
          <p:spPr>
            <a:xfrm flipV="1">
              <a:off x="6732720" y="1477440"/>
              <a:ext cx="0" cy="315360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7" name="Line 18"/>
            <p:cNvSpPr/>
            <p:nvPr/>
          </p:nvSpPr>
          <p:spPr>
            <a:xfrm flipV="1">
              <a:off x="8521560" y="1052280"/>
              <a:ext cx="0" cy="41763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8" name="Line 19"/>
            <p:cNvSpPr/>
            <p:nvPr/>
          </p:nvSpPr>
          <p:spPr>
            <a:xfrm>
              <a:off x="6733440" y="4543920"/>
              <a:ext cx="1708200" cy="68436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9" name="Line 20"/>
            <p:cNvSpPr/>
            <p:nvPr/>
          </p:nvSpPr>
          <p:spPr>
            <a:xfrm flipV="1">
              <a:off x="6732720" y="1052640"/>
              <a:ext cx="1871280" cy="509040"/>
            </a:xfrm>
            <a:prstGeom prst="line">
              <a:avLst/>
            </a:prstGeom>
            <a:ln w="9360">
              <a:solidFill>
                <a:schemeClr val="bg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90" name="CustomShape 21"/>
          <p:cNvSpPr/>
          <p:nvPr/>
        </p:nvSpPr>
        <p:spPr>
          <a:xfrm>
            <a:off x="3924360" y="3573360"/>
            <a:ext cx="1008000" cy="1008000"/>
          </a:xfrm>
          <a:custGeom>
            <a:avLst/>
            <a:gdLst/>
            <a:ahLst/>
            <a:cxnLst/>
            <a:rect l="0" t="0" r="r" b="b"/>
            <a:pathLst>
              <a:path w="2802" h="2802">
                <a:moveTo>
                  <a:pt x="1400" y="2801"/>
                </a:moveTo>
                <a:lnTo>
                  <a:pt x="2801" y="0"/>
                </a:lnTo>
                <a:lnTo>
                  <a:pt x="0" y="0"/>
                </a:lnTo>
                <a:lnTo>
                  <a:pt x="1400" y="2801"/>
                </a:lnTo>
              </a:path>
            </a:pathLst>
          </a:custGeom>
          <a:blipFill rotWithShape="0">
            <a:blip r:embed="rId3"/>
            <a:tile/>
          </a:blip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1" name="CustomShape 22"/>
          <p:cNvSpPr/>
          <p:nvPr/>
        </p:nvSpPr>
        <p:spPr>
          <a:xfrm>
            <a:off x="3708360" y="5300640"/>
            <a:ext cx="1440000" cy="432000"/>
          </a:xfrm>
          <a:prstGeom prst="ellipse">
            <a:avLst/>
          </a:prstGeom>
          <a:solidFill>
            <a:srgbClr val="FF99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2" name="CustomShape 23"/>
          <p:cNvSpPr/>
          <p:nvPr/>
        </p:nvSpPr>
        <p:spPr>
          <a:xfrm>
            <a:off x="4427640" y="4437000"/>
            <a:ext cx="71280" cy="1079640"/>
          </a:xfrm>
          <a:prstGeom prst="rect">
            <a:avLst/>
          </a:prstGeom>
          <a:solidFill>
            <a:srgbClr val="0000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Line 24"/>
          <p:cNvSpPr/>
          <p:nvPr/>
        </p:nvSpPr>
        <p:spPr>
          <a:xfrm>
            <a:off x="1547640" y="1773360"/>
            <a:ext cx="0" cy="2735280"/>
          </a:xfrm>
          <a:prstGeom prst="line">
            <a:avLst/>
          </a:prstGeom>
          <a:ln w="9360">
            <a:solidFill>
              <a:schemeClr val="bg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25"/>
          <p:cNvSpPr/>
          <p:nvPr/>
        </p:nvSpPr>
        <p:spPr>
          <a:xfrm>
            <a:off x="1763640" y="2852640"/>
            <a:ext cx="144360" cy="289080"/>
          </a:xfrm>
          <a:prstGeom prst="ellipse">
            <a:avLst/>
          </a:prstGeom>
          <a:solidFill>
            <a:srgbClr val="FFFFFF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5" name="Line 26"/>
          <p:cNvSpPr/>
          <p:nvPr/>
        </p:nvSpPr>
        <p:spPr>
          <a:xfrm>
            <a:off x="4105327" y="3933720"/>
            <a:ext cx="576000" cy="0"/>
          </a:xfrm>
          <a:prstGeom prst="line">
            <a:avLst/>
          </a:prstGeom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6" name="Line 27"/>
          <p:cNvSpPr/>
          <p:nvPr/>
        </p:nvSpPr>
        <p:spPr>
          <a:xfrm flipV="1">
            <a:off x="4119039" y="3909510"/>
            <a:ext cx="642207" cy="47167"/>
          </a:xfrm>
          <a:prstGeom prst="line">
            <a:avLst/>
          </a:prstGeom>
          <a:ln w="38160">
            <a:solidFill>
              <a:srgbClr val="003399"/>
            </a:solidFill>
            <a:custDash>
              <a:ds d="0" sp="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7" name="Line 28"/>
          <p:cNvSpPr/>
          <p:nvPr/>
        </p:nvSpPr>
        <p:spPr>
          <a:xfrm flipV="1">
            <a:off x="4713837" y="2660850"/>
            <a:ext cx="2861641" cy="1248661"/>
          </a:xfrm>
          <a:prstGeom prst="line">
            <a:avLst/>
          </a:prstGeom>
          <a:ln w="57240">
            <a:solidFill>
              <a:srgbClr val="0033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8" name="CustomShape 29"/>
          <p:cNvSpPr/>
          <p:nvPr/>
        </p:nvSpPr>
        <p:spPr>
          <a:xfrm>
            <a:off x="7524720" y="2421000"/>
            <a:ext cx="169920" cy="407880"/>
          </a:xfrm>
          <a:prstGeom prst="ellipse">
            <a:avLst/>
          </a:prstGeom>
          <a:solidFill>
            <a:srgbClr val="003399"/>
          </a:solidFill>
          <a:ln w="9360">
            <a:solidFill>
              <a:srgbClr val="0033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9" name="Line 30"/>
          <p:cNvSpPr/>
          <p:nvPr/>
        </p:nvSpPr>
        <p:spPr>
          <a:xfrm>
            <a:off x="1835280" y="2997360"/>
            <a:ext cx="792000" cy="287280"/>
          </a:xfrm>
          <a:prstGeom prst="line">
            <a:avLst/>
          </a:prstGeom>
          <a:ln w="76320">
            <a:solidFill>
              <a:schemeClr val="tx2">
                <a:lumMod val="90000"/>
              </a:scheme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0" name="CustomShape 31"/>
          <p:cNvSpPr/>
          <p:nvPr/>
        </p:nvSpPr>
        <p:spPr>
          <a:xfrm rot="16200000">
            <a:off x="2051640" y="3067560"/>
            <a:ext cx="1150920" cy="432000"/>
          </a:xfrm>
          <a:custGeom>
            <a:avLst/>
            <a:gdLst/>
            <a:ahLst/>
            <a:cxnLst/>
            <a:rect l="0" t="0" r="r" b="b"/>
            <a:pathLst>
              <a:path w="3199" h="1202">
                <a:moveTo>
                  <a:pt x="2497" y="0"/>
                </a:moveTo>
                <a:lnTo>
                  <a:pt x="0" y="0"/>
                </a:lnTo>
                <a:lnTo>
                  <a:pt x="702" y="1201"/>
                </a:lnTo>
                <a:lnTo>
                  <a:pt x="3198" y="1201"/>
                </a:lnTo>
                <a:lnTo>
                  <a:pt x="2497" y="0"/>
                </a:lnTo>
              </a:path>
            </a:pathLst>
          </a:custGeom>
          <a:solidFill>
            <a:srgbClr val="003399"/>
          </a:solidFill>
          <a:ln w="9360">
            <a:solidFill>
              <a:srgbClr val="0033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1" name="Line 32"/>
          <p:cNvSpPr/>
          <p:nvPr/>
        </p:nvSpPr>
        <p:spPr>
          <a:xfrm>
            <a:off x="2700360" y="3357720"/>
            <a:ext cx="1440000" cy="576000"/>
          </a:xfrm>
          <a:prstGeom prst="line">
            <a:avLst/>
          </a:prstGeom>
          <a:ln w="76320">
            <a:solidFill>
              <a:srgbClr val="0033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2" name="CustomShape 33"/>
          <p:cNvSpPr/>
          <p:nvPr/>
        </p:nvSpPr>
        <p:spPr>
          <a:xfrm>
            <a:off x="2556000" y="3141720"/>
            <a:ext cx="144360" cy="288720"/>
          </a:xfrm>
          <a:prstGeom prst="ellipse">
            <a:avLst/>
          </a:prstGeom>
          <a:solidFill>
            <a:srgbClr val="9E2A06"/>
          </a:solidFill>
          <a:ln w="9360">
            <a:solidFill>
              <a:srgbClr val="9E2A06"/>
            </a:solidFill>
            <a:custDash>
              <a:ds d="400000" sp="30000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3" name="CustomShape 34"/>
          <p:cNvSpPr/>
          <p:nvPr/>
        </p:nvSpPr>
        <p:spPr>
          <a:xfrm>
            <a:off x="324000" y="5734080"/>
            <a:ext cx="8351640" cy="9471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>
              <a:lnSpc>
                <a:spcPct val="100000"/>
              </a:lnSpc>
              <a:spcBef>
                <a:spcPts val="1749"/>
              </a:spcBef>
            </a:pP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Закрыв отверстие </a:t>
            </a:r>
            <a:r>
              <a:rPr lang="ru-RU" sz="2800" b="1" u="sng" strike="noStrike" spc="-1" dirty="0">
                <a:solidFill>
                  <a:srgbClr val="0070C0"/>
                </a:solidFill>
                <a:latin typeface="Comic Sans MS"/>
              </a:rPr>
              <a:t>синим</a:t>
            </a:r>
            <a:r>
              <a:rPr lang="ru-RU" sz="2800" b="1" strike="noStrike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 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стеклом, Ньютон наблюдал на стене только </a:t>
            </a:r>
            <a:r>
              <a:rPr lang="ru-RU" sz="2800" b="1" u="sng" strike="noStrike" spc="-1" dirty="0">
                <a:solidFill>
                  <a:srgbClr val="0070C0"/>
                </a:solidFill>
                <a:latin typeface="Comic Sans MS"/>
              </a:rPr>
              <a:t>синее</a:t>
            </a:r>
            <a:r>
              <a:rPr lang="ru-RU" sz="2800" b="1" strike="noStrike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 </a:t>
            </a:r>
            <a:r>
              <a:rPr lang="ru-RU" sz="2800" b="1" strike="noStrike" spc="-1" dirty="0">
                <a:solidFill>
                  <a:schemeClr val="bg1"/>
                </a:solidFill>
                <a:latin typeface="Comic Sans MS"/>
              </a:rPr>
              <a:t>пятно</a:t>
            </a:r>
            <a:r>
              <a:rPr lang="ru-RU" sz="2800" b="1" spc="-1" dirty="0">
                <a:solidFill>
                  <a:schemeClr val="tx1">
                    <a:lumMod val="85000"/>
                  </a:schemeClr>
                </a:solidFill>
                <a:latin typeface="Comic Sans MS"/>
              </a:rPr>
              <a:t>.</a:t>
            </a:r>
            <a:endParaRPr lang="en-US" sz="2800" b="0" strike="noStrike" spc="-1" dirty="0">
              <a:solidFill>
                <a:schemeClr val="tx1">
                  <a:lumMod val="85000"/>
                </a:schemeClr>
              </a:solidFill>
              <a:latin typeface="Comic Sans MS"/>
            </a:endParaRPr>
          </a:p>
        </p:txBody>
      </p:sp>
      <p:sp>
        <p:nvSpPr>
          <p:cNvPr id="204" name="CustomShape 35"/>
          <p:cNvSpPr/>
          <p:nvPr/>
        </p:nvSpPr>
        <p:spPr>
          <a:xfrm>
            <a:off x="2556000" y="3141720"/>
            <a:ext cx="144360" cy="288720"/>
          </a:xfrm>
          <a:prstGeom prst="ellipse">
            <a:avLst/>
          </a:prstGeom>
          <a:solidFill>
            <a:srgbClr val="9E2A06"/>
          </a:solidFill>
          <a:ln w="9360">
            <a:solidFill>
              <a:srgbClr val="003399"/>
            </a:solidFill>
            <a:custDash>
              <a:ds d="400000" sp="30000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CustomShape 36"/>
          <p:cNvSpPr/>
          <p:nvPr/>
        </p:nvSpPr>
        <p:spPr>
          <a:xfrm>
            <a:off x="2268360" y="333360"/>
            <a:ext cx="4859640" cy="107939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>
            <a:spAutoFit/>
          </a:bodyPr>
          <a:lstStyle/>
          <a:p>
            <a:pPr algn="ctr"/>
            <a:r>
              <a:rPr lang="ru-RU" sz="3200" b="1" strike="noStrike" spc="-1" dirty="0">
                <a:solidFill>
                  <a:schemeClr val="bg1"/>
                </a:solidFill>
                <a:latin typeface="Franklin Gothic Medium"/>
              </a:rPr>
              <a:t>Волна одного цвета –</a:t>
            </a:r>
            <a:r>
              <a:rPr lang="ru-RU" sz="3200" b="1" spc="-1" dirty="0">
                <a:solidFill>
                  <a:schemeClr val="bg1"/>
                </a:solidFill>
                <a:latin typeface="Franklin Gothic Medium"/>
              </a:rPr>
              <a:t> </a:t>
            </a:r>
            <a:endParaRPr lang="en-US" sz="3200" b="0" strike="noStrike" spc="-1" dirty="0">
              <a:solidFill>
                <a:schemeClr val="bg1"/>
              </a:solidFill>
              <a:latin typeface="Franklin Gothic Medium"/>
            </a:endParaRPr>
          </a:p>
          <a:p>
            <a:pPr algn="ctr"/>
            <a:r>
              <a:rPr lang="ru-RU" sz="3200" b="1" i="1" u="sng" strike="noStrike" spc="-1" dirty="0">
                <a:solidFill>
                  <a:schemeClr val="bg1"/>
                </a:solidFill>
                <a:latin typeface="Franklin Gothic Medium"/>
              </a:rPr>
              <a:t>монохроматическая</a:t>
            </a:r>
            <a:endParaRPr lang="en-US" sz="3200" b="0" u="sng" strike="noStrike" spc="-1" dirty="0">
              <a:solidFill>
                <a:schemeClr val="bg1"/>
              </a:solidFill>
              <a:latin typeface="Franklin Gothic Medium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o>
                                        <p:strVal val="-45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45"/>
                                          </p:val>
                                        </p:tav>
                                        <p:tav tm="69900">
                                          <p:val>
                                            <p:strVal val="45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156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5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19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3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7" dur="3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1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CustomShape 1"/>
          <p:cNvSpPr/>
          <p:nvPr/>
        </p:nvSpPr>
        <p:spPr>
          <a:xfrm>
            <a:off x="6553080" y="6248520"/>
            <a:ext cx="213372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endParaRPr lang="ru-RU" sz="1200" b="0" strike="noStrike" spc="-1" dirty="0"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3924360" y="3573360"/>
            <a:ext cx="1008000" cy="1008000"/>
          </a:xfrm>
          <a:custGeom>
            <a:avLst/>
            <a:gdLst/>
            <a:ahLst/>
            <a:cxnLst/>
            <a:rect l="0" t="0" r="r" b="b"/>
            <a:pathLst>
              <a:path w="2802" h="2802">
                <a:moveTo>
                  <a:pt x="1400" y="2801"/>
                </a:moveTo>
                <a:lnTo>
                  <a:pt x="2801" y="0"/>
                </a:lnTo>
                <a:lnTo>
                  <a:pt x="0" y="0"/>
                </a:lnTo>
                <a:lnTo>
                  <a:pt x="1400" y="2801"/>
                </a:lnTo>
              </a:path>
            </a:pathLst>
          </a:custGeom>
          <a:blipFill rotWithShape="0">
            <a:blip r:embed="rId3"/>
            <a:tile/>
          </a:blip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3708360" y="5300640"/>
            <a:ext cx="1440000" cy="432000"/>
          </a:xfrm>
          <a:prstGeom prst="ellipse">
            <a:avLst/>
          </a:prstGeom>
          <a:solidFill>
            <a:srgbClr val="FF99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4427640" y="4437000"/>
            <a:ext cx="71280" cy="1079640"/>
          </a:xfrm>
          <a:prstGeom prst="rect">
            <a:avLst/>
          </a:prstGeom>
          <a:solidFill>
            <a:srgbClr val="0000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Line 5"/>
          <p:cNvSpPr/>
          <p:nvPr/>
        </p:nvSpPr>
        <p:spPr>
          <a:xfrm>
            <a:off x="1835280" y="2997360"/>
            <a:ext cx="2305080" cy="936360"/>
          </a:xfrm>
          <a:prstGeom prst="line">
            <a:avLst/>
          </a:prstGeom>
          <a:ln w="76320">
            <a:solidFill>
              <a:schemeClr val="tx1">
                <a:lumMod val="75000"/>
              </a:scheme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Line 6"/>
          <p:cNvSpPr/>
          <p:nvPr/>
        </p:nvSpPr>
        <p:spPr>
          <a:xfrm>
            <a:off x="4140360" y="3933720"/>
            <a:ext cx="576000" cy="0"/>
          </a:xfrm>
          <a:prstGeom prst="line">
            <a:avLst/>
          </a:prstGeom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Line 7"/>
          <p:cNvSpPr/>
          <p:nvPr/>
        </p:nvSpPr>
        <p:spPr>
          <a:xfrm>
            <a:off x="4208400" y="4000680"/>
            <a:ext cx="397080" cy="163440"/>
          </a:xfrm>
          <a:prstGeom prst="line">
            <a:avLst/>
          </a:prstGeom>
          <a:ln w="38160">
            <a:solidFill>
              <a:srgbClr val="9E2A06"/>
            </a:solidFill>
            <a:custDash>
              <a:ds d="0" sp="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Line 8"/>
          <p:cNvSpPr/>
          <p:nvPr/>
        </p:nvSpPr>
        <p:spPr>
          <a:xfrm>
            <a:off x="4208400" y="4000680"/>
            <a:ext cx="452520" cy="0"/>
          </a:xfrm>
          <a:prstGeom prst="line">
            <a:avLst/>
          </a:prstGeom>
          <a:ln w="38160">
            <a:solidFill>
              <a:srgbClr val="CC3300"/>
            </a:solidFill>
            <a:custDash>
              <a:ds d="0" sp="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Line 9"/>
          <p:cNvSpPr/>
          <p:nvPr/>
        </p:nvSpPr>
        <p:spPr>
          <a:xfrm>
            <a:off x="4129740" y="3960791"/>
            <a:ext cx="522360" cy="153360"/>
          </a:xfrm>
          <a:prstGeom prst="line">
            <a:avLst/>
          </a:prstGeom>
          <a:ln w="38160">
            <a:solidFill>
              <a:srgbClr val="FFFF00"/>
            </a:solidFill>
            <a:custDash>
              <a:ds d="0" sp="0"/>
            </a:custDash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5" name="Line 10"/>
          <p:cNvSpPr/>
          <p:nvPr/>
        </p:nvSpPr>
        <p:spPr>
          <a:xfrm flipV="1">
            <a:off x="4716360" y="2349000"/>
            <a:ext cx="2894040" cy="1714680"/>
          </a:xfrm>
          <a:prstGeom prst="line">
            <a:avLst/>
          </a:prstGeom>
          <a:ln w="57240">
            <a:solidFill>
              <a:srgbClr val="990099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6" name="Line 11"/>
          <p:cNvSpPr/>
          <p:nvPr/>
        </p:nvSpPr>
        <p:spPr>
          <a:xfrm flipV="1">
            <a:off x="4660920" y="3184200"/>
            <a:ext cx="2894040" cy="896760"/>
          </a:xfrm>
          <a:prstGeom prst="line">
            <a:avLst/>
          </a:prstGeom>
          <a:ln w="57240">
            <a:solidFill>
              <a:srgbClr val="66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7" name="Line 12"/>
          <p:cNvSpPr/>
          <p:nvPr/>
        </p:nvSpPr>
        <p:spPr>
          <a:xfrm>
            <a:off x="4643280" y="4149720"/>
            <a:ext cx="2911680" cy="339840"/>
          </a:xfrm>
          <a:prstGeom prst="line">
            <a:avLst/>
          </a:prstGeom>
          <a:ln w="7632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8" name="Line 13"/>
          <p:cNvSpPr/>
          <p:nvPr/>
        </p:nvSpPr>
        <p:spPr>
          <a:xfrm flipV="1">
            <a:off x="4718160" y="2776680"/>
            <a:ext cx="2836800" cy="1224000"/>
          </a:xfrm>
          <a:prstGeom prst="line">
            <a:avLst/>
          </a:prstGeom>
          <a:ln w="57240">
            <a:solidFill>
              <a:srgbClr val="2D04A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9" name="Line 14"/>
          <p:cNvSpPr/>
          <p:nvPr/>
        </p:nvSpPr>
        <p:spPr>
          <a:xfrm flipV="1">
            <a:off x="4718160" y="3509640"/>
            <a:ext cx="2836800" cy="654120"/>
          </a:xfrm>
          <a:prstGeom prst="line">
            <a:avLst/>
          </a:prstGeom>
          <a:ln w="57240">
            <a:solidFill>
              <a:srgbClr val="0099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0" name="Line 15"/>
          <p:cNvSpPr/>
          <p:nvPr/>
        </p:nvSpPr>
        <p:spPr>
          <a:xfrm flipV="1">
            <a:off x="4832280" y="3836520"/>
            <a:ext cx="2778120" cy="327240"/>
          </a:xfrm>
          <a:prstGeom prst="line">
            <a:avLst/>
          </a:prstGeom>
          <a:ln w="57240">
            <a:solidFill>
              <a:srgbClr val="FFFF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1" name="CustomShape 16"/>
          <p:cNvSpPr/>
          <p:nvPr/>
        </p:nvSpPr>
        <p:spPr>
          <a:xfrm>
            <a:off x="7497720" y="2205000"/>
            <a:ext cx="169920" cy="407880"/>
          </a:xfrm>
          <a:prstGeom prst="ellipse">
            <a:avLst/>
          </a:prstGeom>
          <a:solidFill>
            <a:srgbClr val="990099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2" name="CustomShape 17"/>
          <p:cNvSpPr/>
          <p:nvPr/>
        </p:nvSpPr>
        <p:spPr>
          <a:xfrm>
            <a:off x="7497720" y="2612880"/>
            <a:ext cx="169920" cy="408240"/>
          </a:xfrm>
          <a:prstGeom prst="ellipse">
            <a:avLst/>
          </a:prstGeom>
          <a:solidFill>
            <a:srgbClr val="2D04A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3" name="CustomShape 18"/>
          <p:cNvSpPr/>
          <p:nvPr/>
        </p:nvSpPr>
        <p:spPr>
          <a:xfrm>
            <a:off x="7497720" y="3021120"/>
            <a:ext cx="169920" cy="407880"/>
          </a:xfrm>
          <a:prstGeom prst="ellipse">
            <a:avLst/>
          </a:prstGeom>
          <a:solidFill>
            <a:srgbClr val="66FFFF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4" name="CustomShape 19"/>
          <p:cNvSpPr/>
          <p:nvPr/>
        </p:nvSpPr>
        <p:spPr>
          <a:xfrm>
            <a:off x="7497720" y="3348000"/>
            <a:ext cx="169920" cy="407880"/>
          </a:xfrm>
          <a:prstGeom prst="ellipse">
            <a:avLst/>
          </a:prstGeom>
          <a:solidFill>
            <a:srgbClr val="0099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5" name="CustomShape 20"/>
          <p:cNvSpPr/>
          <p:nvPr/>
        </p:nvSpPr>
        <p:spPr>
          <a:xfrm>
            <a:off x="7497720" y="3673440"/>
            <a:ext cx="169920" cy="407880"/>
          </a:xfrm>
          <a:prstGeom prst="ellipse">
            <a:avLst/>
          </a:prstGeom>
          <a:solidFill>
            <a:srgbClr val="FFFF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CustomShape 21"/>
          <p:cNvSpPr/>
          <p:nvPr/>
        </p:nvSpPr>
        <p:spPr>
          <a:xfrm>
            <a:off x="7497720" y="3917880"/>
            <a:ext cx="169920" cy="407880"/>
          </a:xfrm>
          <a:prstGeom prst="ellipse">
            <a:avLst/>
          </a:prstGeom>
          <a:solidFill>
            <a:srgbClr val="FF33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CustomShape 22"/>
          <p:cNvSpPr/>
          <p:nvPr/>
        </p:nvSpPr>
        <p:spPr>
          <a:xfrm>
            <a:off x="7497720" y="4245120"/>
            <a:ext cx="169920" cy="407880"/>
          </a:xfrm>
          <a:prstGeom prst="ellipse">
            <a:avLst/>
          </a:prstGeom>
          <a:solidFill>
            <a:srgbClr val="FF0000"/>
          </a:solidFill>
          <a:ln w="936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Line 23"/>
          <p:cNvSpPr/>
          <p:nvPr/>
        </p:nvSpPr>
        <p:spPr>
          <a:xfrm flipV="1">
            <a:off x="4660920" y="4081320"/>
            <a:ext cx="2894040" cy="82800"/>
          </a:xfrm>
          <a:prstGeom prst="line">
            <a:avLst/>
          </a:prstGeom>
          <a:ln w="57240">
            <a:solidFill>
              <a:srgbClr val="FF33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24"/>
          <p:cNvSpPr/>
          <p:nvPr/>
        </p:nvSpPr>
        <p:spPr>
          <a:xfrm>
            <a:off x="250920" y="5805360"/>
            <a:ext cx="8713800" cy="51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TextShape 25"/>
          <p:cNvSpPr txBox="1"/>
          <p:nvPr/>
        </p:nvSpPr>
        <p:spPr>
          <a:xfrm>
            <a:off x="286620" y="268948"/>
            <a:ext cx="856908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Каждой цветности соответствует </a:t>
            </a:r>
            <a:r>
              <a:rPr lang="ru-RU" sz="3600" b="1" u="sng" strike="noStrike" spc="-1" dirty="0">
                <a:solidFill>
                  <a:schemeClr val="bg1"/>
                </a:solidFill>
                <a:latin typeface="Franklin Gothic Medium"/>
              </a:rPr>
              <a:t>своя длина</a:t>
            </a:r>
            <a:r>
              <a:rPr lang="ru-RU" sz="3600" b="1" strike="noStrike" spc="-1" dirty="0">
                <a:solidFill>
                  <a:schemeClr val="bg1"/>
                </a:solidFill>
                <a:latin typeface="Franklin Gothic Medium"/>
              </a:rPr>
              <a:t> и </a:t>
            </a:r>
            <a:r>
              <a:rPr lang="ru-RU" sz="3600" b="1" u="sng" strike="noStrike" spc="-1" dirty="0">
                <a:solidFill>
                  <a:schemeClr val="bg1"/>
                </a:solidFill>
                <a:latin typeface="Franklin Gothic Medium"/>
              </a:rPr>
              <a:t>частота волны</a:t>
            </a:r>
            <a:endParaRPr lang="en-US" sz="3600" b="0" u="sng" strike="noStrike" spc="-1" dirty="0">
              <a:solidFill>
                <a:schemeClr val="bg1"/>
              </a:solidFill>
              <a:latin typeface="Franklin Gothic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4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1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4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7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3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9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3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6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9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2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5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8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61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421</Words>
  <Application>Microsoft Office PowerPoint</Application>
  <PresentationFormat>Экран (4:3)</PresentationFormat>
  <Paragraphs>116</Paragraphs>
  <Slides>27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Arial Black</vt:lpstr>
      <vt:lpstr>Calibri</vt:lpstr>
      <vt:lpstr>Century Gothic</vt:lpstr>
      <vt:lpstr>Comic Sans MS</vt:lpstr>
      <vt:lpstr>Franklin Gothic Medium</vt:lpstr>
      <vt:lpstr>Garamond</vt:lpstr>
      <vt:lpstr>Times New Roman</vt:lpstr>
      <vt:lpstr>Wingdings</vt:lpstr>
      <vt:lpstr>Mesh</vt:lpstr>
      <vt:lpstr>Презентация PowerPoint</vt:lpstr>
      <vt:lpstr>Презентация PowerPoint</vt:lpstr>
      <vt:lpstr>Презентация PowerPoint</vt:lpstr>
      <vt:lpstr>Спектры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  И. Ньютона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Линейчатые спектры </vt:lpstr>
      <vt:lpstr>Спектроскоп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</vt:lpstr>
      <vt:lpstr>Проверь себя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Дисперсия света</dc:title>
  <dc:subject/>
  <dc:creator>school</dc:creator>
  <dc:description/>
  <cp:lastModifiedBy>Пользователь</cp:lastModifiedBy>
  <cp:revision>529</cp:revision>
  <dcterms:created xsi:type="dcterms:W3CDTF">2011-01-13T15:32:10Z</dcterms:created>
  <dcterms:modified xsi:type="dcterms:W3CDTF">2024-06-07T16:02:42Z</dcterms:modified>
  <dc:language>en-US</dc:language>
</cp:coreProperties>
</file>