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78" r:id="rId5"/>
    <p:sldId id="274" r:id="rId6"/>
    <p:sldId id="273" r:id="rId7"/>
    <p:sldId id="275" r:id="rId8"/>
    <p:sldId id="293" r:id="rId9"/>
    <p:sldId id="276" r:id="rId10"/>
    <p:sldId id="280" r:id="rId11"/>
    <p:sldId id="291" r:id="rId12"/>
    <p:sldId id="284" r:id="rId13"/>
    <p:sldId id="285" r:id="rId14"/>
    <p:sldId id="279" r:id="rId15"/>
    <p:sldId id="277" r:id="rId16"/>
    <p:sldId id="272" r:id="rId17"/>
    <p:sldId id="294" r:id="rId18"/>
    <p:sldId id="287" r:id="rId19"/>
    <p:sldId id="292" r:id="rId20"/>
    <p:sldId id="270" r:id="rId21"/>
    <p:sldId id="286" r:id="rId22"/>
    <p:sldId id="295" r:id="rId23"/>
    <p:sldId id="290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111\Desktop\&#1059;&#1056;&#1054;&#1050;\&#1088;&#1072;&#1079;&#1084;&#1080;&#1085;&#1082;&#1072;.mp3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18.png"/><Relationship Id="rId4" Type="http://schemas.microsoft.com/office/2007/relationships/media" Target="file:///C:\Users\1111\Desktop\&#1059;&#1056;&#1054;&#1050;\&#1088;&#1072;&#1079;&#1084;&#1080;&#1085;&#1082;&#1072;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21.png"/><Relationship Id="rId4" Type="http://schemas.microsoft.com/office/2007/relationships/media" Target="../media/media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772816"/>
            <a:ext cx="51845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Comic Sans MS" pitchFamily="66" charset="0"/>
              </a:rPr>
              <a:t>Урок  </a:t>
            </a:r>
          </a:p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Comic Sans MS" pitchFamily="66" charset="0"/>
              </a:rPr>
              <a:t>математики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720" y="4869160"/>
            <a:ext cx="489654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Автор: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Шевчук Наталья Петровна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МБОУ «СОШ  №3»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г. Красноперекопска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7772400" cy="1752600"/>
          </a:xfrm>
        </p:spPr>
        <p:txBody>
          <a:bodyPr/>
          <a:lstStyle/>
          <a:p>
            <a:r>
              <a:rPr lang="ru-RU" altLang="ru-RU" b="1">
                <a:solidFill>
                  <a:schemeClr val="folHlink"/>
                </a:solidFill>
              </a:rPr>
              <a:t>56   73   71  18   54   32   3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916238" y="1268413"/>
            <a:ext cx="471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endParaRPr lang="ru-RU" altLang="ru-RU" sz="1800" b="0">
              <a:effectLst/>
              <a:latin typeface="Arial" panose="020B0604020202020204" pitchFamily="34" charset="0"/>
            </a:endParaRPr>
          </a:p>
        </p:txBody>
      </p:sp>
      <p:pic>
        <p:nvPicPr>
          <p:cNvPr id="72710" name="Picture 6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3708400" y="3213100"/>
            <a:ext cx="2590800" cy="103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395288" y="2060575"/>
            <a:ext cx="7848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8000" b="0">
              <a:effectLst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468313" y="1916113"/>
            <a:ext cx="80645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altLang="ru-RU" sz="8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т  !   ь       у  п  в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539750" y="1052513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44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3     8    32   54    56   71  73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827881" y="2673350"/>
            <a:ext cx="74882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8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    п   у   т   ь  !</a:t>
            </a:r>
          </a:p>
        </p:txBody>
      </p:sp>
    </p:spTree>
    <p:extLst>
      <p:ext uri="{BB962C8B-B14F-4D97-AF65-F5344CB8AC3E}">
        <p14:creationId xmlns:p14="http://schemas.microsoft.com/office/powerpoint/2010/main" xmlns="" val="236523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6" grpId="1"/>
      <p:bldP spid="72712" grpId="0"/>
      <p:bldP spid="72712" grpId="1"/>
      <p:bldP spid="72714" grpId="0"/>
      <p:bldP spid="72714" grpId="1"/>
      <p:bldP spid="72715" grpId="0"/>
      <p:bldP spid="727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Оцени свою работу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2893215"/>
              </p:ext>
            </p:extLst>
          </p:nvPr>
        </p:nvGraphicFramePr>
        <p:xfrm>
          <a:off x="251520" y="1417638"/>
          <a:ext cx="8686800" cy="24275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Задание </a:t>
                      </a:r>
                      <a:endParaRPr lang="ru-RU" sz="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effectLst/>
                        </a:rPr>
                        <a:t> 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07904" y="4149080"/>
            <a:ext cx="187220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</a:p>
          <a:p>
            <a:pPr algn="ctr"/>
            <a:r>
              <a:rPr lang="ru-RU" sz="6000" b="1" dirty="0" smtClean="0"/>
              <a:t>?</a:t>
            </a:r>
          </a:p>
          <a:p>
            <a:pPr algn="ctr"/>
            <a:r>
              <a:rPr lang="ru-RU" sz="6000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197192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’Р·Р»РµС‚ СЂР°РєРµС‚С‹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16" y="224454"/>
            <a:ext cx="8744972" cy="579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706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33333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27" b="8957"/>
          <a:stretch/>
        </p:blipFill>
        <p:spPr>
          <a:xfrm>
            <a:off x="323528" y="1390896"/>
            <a:ext cx="3856001" cy="2843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Станция «ЗАПОМИНАЙ-КА»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2996952"/>
            <a:ext cx="4791405" cy="3593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7" descr="r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564238" y="4950557"/>
            <a:ext cx="2789955" cy="111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025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916238" y="1268413"/>
            <a:ext cx="47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endParaRPr lang="ru-RU" sz="1800" b="0">
              <a:effectLst/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7"/>
            <a:ext cx="8784976" cy="4450507"/>
          </a:xfrm>
        </p:spPr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Тема урока:</a:t>
            </a:r>
            <a:br>
              <a:rPr lang="ru-RU" sz="5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Решение задач с величинами: </a:t>
            </a:r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цена, количество, стоимость.</a:t>
            </a:r>
            <a:endParaRPr lang="ru-RU" sz="5400" b="1" u="sng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7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103024" y="484734"/>
            <a:ext cx="2685303" cy="107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78152" cy="640871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Игра </a:t>
            </a:r>
          </a:p>
          <a:p>
            <a:pPr marL="0" indent="0" algn="ctr">
              <a:buNone/>
            </a:pPr>
            <a:endParaRPr lang="ru-RU" sz="5400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3600" b="1" u="sng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3600" b="1" u="sng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3600" b="1" u="sng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3600" b="1" u="sng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u="sng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36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Цена</a:t>
            </a:r>
            <a:r>
              <a:rPr lang="ru-RU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3600" b="1" dirty="0" smtClean="0">
                <a:latin typeface="Comic Sans MS" panose="030F0702030302020204" pitchFamily="66" charset="0"/>
              </a:rPr>
              <a:t>1 карточки-</a:t>
            </a:r>
            <a:r>
              <a:rPr lang="ru-RU" sz="36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10 рублей</a:t>
            </a:r>
            <a:endParaRPr lang="ru-RU" sz="36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5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9310" y="836712"/>
            <a:ext cx="6338556" cy="4687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Утро, рассвет, восход солнца картинки, фото, виде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9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азминка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5536" y="6093296"/>
            <a:ext cx="432048" cy="4320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117000"/>
            <a:ext cx="7859216" cy="7291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Станция «ОТДЫХАЙ-КА»</a:t>
            </a:r>
            <a:endParaRPr lang="ru-RU" sz="36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6" descr="r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6377725" y="3353693"/>
            <a:ext cx="26638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116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05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Оцени свою работу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2893215"/>
              </p:ext>
            </p:extLst>
          </p:nvPr>
        </p:nvGraphicFramePr>
        <p:xfrm>
          <a:off x="251520" y="1417638"/>
          <a:ext cx="8686800" cy="24275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Задание </a:t>
                      </a:r>
                      <a:endParaRPr lang="ru-RU" sz="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effectLst/>
                        </a:rPr>
                        <a:t> 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07904" y="4149080"/>
            <a:ext cx="187220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</a:p>
          <a:p>
            <a:pPr algn="ctr"/>
            <a:r>
              <a:rPr lang="ru-RU" sz="6000" b="1" dirty="0" smtClean="0"/>
              <a:t>?</a:t>
            </a:r>
          </a:p>
          <a:p>
            <a:pPr algn="ctr"/>
            <a:r>
              <a:rPr lang="ru-RU" sz="6000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128735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116013" y="62071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7596188" y="5876925"/>
            <a:ext cx="647700" cy="576263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19557" y="84872"/>
            <a:ext cx="7489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Станция «Решай-ка»</a:t>
            </a:r>
          </a:p>
        </p:txBody>
      </p:sp>
      <p:sp>
        <p:nvSpPr>
          <p:cNvPr id="16391" name="Oval 9"/>
          <p:cNvSpPr>
            <a:spLocks noChangeArrowheads="1"/>
          </p:cNvSpPr>
          <p:nvPr/>
        </p:nvSpPr>
        <p:spPr bwMode="auto">
          <a:xfrm>
            <a:off x="7092950" y="260350"/>
            <a:ext cx="1800225" cy="1655763"/>
          </a:xfrm>
          <a:prstGeom prst="ellipse">
            <a:avLst/>
          </a:prstGeom>
          <a:gradFill rotWithShape="1">
            <a:gsLst>
              <a:gs pos="0">
                <a:srgbClr val="61A1FF"/>
              </a:gs>
              <a:gs pos="100000">
                <a:srgbClr val="61A1FF">
                  <a:alpha val="39998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sz="8000" b="0">
              <a:solidFill>
                <a:schemeClr val="hlink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80" y="1088231"/>
            <a:ext cx="4328968" cy="4248416"/>
          </a:xfrm>
        </p:spPr>
      </p:pic>
      <p:sp>
        <p:nvSpPr>
          <p:cNvPr id="4" name="Прямоугольник 3"/>
          <p:cNvSpPr/>
          <p:nvPr/>
        </p:nvSpPr>
        <p:spPr>
          <a:xfrm>
            <a:off x="5364088" y="2636912"/>
            <a:ext cx="3529087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п</a:t>
            </a:r>
            <a:r>
              <a:rPr lang="ru-RU" sz="3600" b="1" dirty="0" smtClean="0">
                <a:latin typeface="Comic Sans MS" panose="030F0702030302020204" pitchFamily="66" charset="0"/>
              </a:rPr>
              <a:t>о 10 рублей</a:t>
            </a:r>
          </a:p>
          <a:p>
            <a:pPr algn="ctr"/>
            <a:r>
              <a:rPr lang="ru-RU" sz="3600" b="1" dirty="0" smtClean="0">
                <a:latin typeface="Comic Sans MS" panose="030F0702030302020204" pitchFamily="66" charset="0"/>
              </a:rPr>
              <a:t>каждая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2659544" y="3172381"/>
            <a:ext cx="504056" cy="490503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713" y="5913147"/>
            <a:ext cx="2304231" cy="756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? рублей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83590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4" grpId="0" animBg="1"/>
      <p:bldP spid="2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Оцени свою работу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2893215"/>
              </p:ext>
            </p:extLst>
          </p:nvPr>
        </p:nvGraphicFramePr>
        <p:xfrm>
          <a:off x="251520" y="1417638"/>
          <a:ext cx="8686800" cy="24275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Задание </a:t>
                      </a:r>
                      <a:endParaRPr lang="ru-RU" sz="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effectLst/>
                        </a:rPr>
                        <a:t> 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07904" y="4149080"/>
            <a:ext cx="187220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</a:p>
          <a:p>
            <a:pPr algn="ctr"/>
            <a:r>
              <a:rPr lang="ru-RU" sz="6000" b="1" dirty="0" smtClean="0"/>
              <a:t>?</a:t>
            </a:r>
          </a:p>
          <a:p>
            <a:pPr algn="ctr"/>
            <a:r>
              <a:rPr lang="ru-RU" sz="6000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329440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632271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Давайте, ребята,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Учиться считать,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Делить, умножать,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Прибавлять, вычитать.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Запомните все, 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Что без точного счёта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Не сдвинется с места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 любая работа!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53335"/>
            <a:ext cx="8229600" cy="144016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ag_000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288925" y="-26988"/>
            <a:ext cx="9756775" cy="68849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Oval 6"/>
          <p:cNvSpPr>
            <a:spLocks noChangeArrowheads="1"/>
          </p:cNvSpPr>
          <p:nvPr/>
        </p:nvSpPr>
        <p:spPr bwMode="auto">
          <a:xfrm rot="16200000">
            <a:off x="755651" y="3141662"/>
            <a:ext cx="576262" cy="57626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200" name="прин167.wav">
            <a:hlinkClick r:id="" action="ppaction://media"/>
          </p:cNvPr>
          <p:cNvPicPr>
            <a:picLocks noGrp="1" noChangeAspect="1" noChangeArrowheads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6381750"/>
            <a:ext cx="244475" cy="244475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 descr="r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-167735" y="775350"/>
            <a:ext cx="2590800" cy="103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161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path" presetSubtype="0" repeatCount="6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C 0.00937 -0.24537 0.18333 -0.43564 0.38681 -0.42129 C 0.59062 -0.40717 0.74792 -0.19467 0.73837 0.05047 C 0.72865 0.29561 0.55625 0.4838 0.3526 0.46968 C 0.14913 0.45533 -0.00885 0.24422 5.55556E-7 -3.33333E-6 Z " pathEditMode="relative" rAng="16380000" ptsTypes="AAAAA">
                                      <p:cBhvr>
                                        <p:cTn id="14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10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6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5"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0"/>
                </p:tgtEl>
              </p:cMediaNode>
            </p:video>
          </p:childTnLst>
        </p:cTn>
      </p:par>
    </p:tnLst>
    <p:bldLst>
      <p:bldP spid="8198" grpId="0" animBg="1"/>
      <p:bldP spid="8198" grpId="1" animBg="1"/>
      <p:bldP spid="8198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8863853" cy="110734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4800" b="1" i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Станция «Закрепляй-ка»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4572000" y="6021388"/>
            <a:ext cx="100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altLang="ru-RU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>
            <a:off x="1116013" y="62071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75" name="AutoShape 19"/>
          <p:cNvSpPr>
            <a:spLocks noChangeArrowheads="1"/>
          </p:cNvSpPr>
          <p:nvPr/>
        </p:nvSpPr>
        <p:spPr bwMode="auto">
          <a:xfrm>
            <a:off x="323850" y="6281738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79" name="Oval 23"/>
          <p:cNvSpPr>
            <a:spLocks noChangeArrowheads="1"/>
          </p:cNvSpPr>
          <p:nvPr/>
        </p:nvSpPr>
        <p:spPr bwMode="auto">
          <a:xfrm>
            <a:off x="6011863" y="4868863"/>
            <a:ext cx="2016125" cy="1657350"/>
          </a:xfrm>
          <a:prstGeom prst="ellipse">
            <a:avLst/>
          </a:prstGeom>
          <a:gradFill rotWithShape="1">
            <a:gsLst>
              <a:gs pos="0">
                <a:srgbClr val="61A1FF"/>
              </a:gs>
              <a:gs pos="100000">
                <a:srgbClr val="61A1FF">
                  <a:alpha val="39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83" name="Picture 27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7380289" y="3466733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46" t="26501" r="7412" b="4415"/>
          <a:stretch/>
        </p:blipFill>
        <p:spPr>
          <a:xfrm>
            <a:off x="403972" y="2176531"/>
            <a:ext cx="6264696" cy="38164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5203" y="1153447"/>
            <a:ext cx="48965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Работа в парах</a:t>
            </a:r>
            <a:endParaRPr lang="ru-RU" sz="4400" b="1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907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79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Оцени свою работу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2893215"/>
              </p:ext>
            </p:extLst>
          </p:nvPr>
        </p:nvGraphicFramePr>
        <p:xfrm>
          <a:off x="251520" y="1417638"/>
          <a:ext cx="8686800" cy="24275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Задание </a:t>
                      </a:r>
                      <a:endParaRPr lang="ru-RU" sz="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effectLst/>
                        </a:rPr>
                        <a:t> 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07904" y="4149080"/>
            <a:ext cx="187220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</a:p>
          <a:p>
            <a:pPr algn="ctr"/>
            <a:r>
              <a:rPr lang="ru-RU" sz="6000" b="1" dirty="0" smtClean="0"/>
              <a:t>?</a:t>
            </a:r>
          </a:p>
          <a:p>
            <a:pPr algn="ctr"/>
            <a:r>
              <a:rPr lang="ru-RU" sz="6000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354021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2916238" y="1268413"/>
            <a:ext cx="471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ru-RU" altLang="ru-RU" sz="1800" b="0">
              <a:latin typeface="Arial" panose="020B0604020202020204" pitchFamily="34" charset="0"/>
            </a:endParaRPr>
          </a:p>
        </p:txBody>
      </p:sp>
      <p:sp>
        <p:nvSpPr>
          <p:cNvPr id="89093" name="AutoShape 5"/>
          <p:cNvSpPr>
            <a:spLocks noChangeArrowheads="1"/>
          </p:cNvSpPr>
          <p:nvPr/>
        </p:nvSpPr>
        <p:spPr bwMode="auto">
          <a:xfrm>
            <a:off x="1116013" y="62071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60" name="Picture 6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331099" y="695324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5" name="AutoShape 7"/>
          <p:cNvSpPr>
            <a:spLocks noChangeArrowheads="1"/>
          </p:cNvSpPr>
          <p:nvPr/>
        </p:nvSpPr>
        <p:spPr bwMode="auto">
          <a:xfrm>
            <a:off x="2339975" y="508476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3492500" y="1412875"/>
            <a:ext cx="4535488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ru-RU" sz="4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УЗНАЛ</a:t>
            </a:r>
          </a:p>
          <a:p>
            <a:pPr eaLnBrk="1" hangingPunct="1">
              <a:defRPr/>
            </a:pPr>
            <a:endParaRPr lang="ru-RU" altLang="ru-RU" sz="44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altLang="ru-RU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ПРЕДСТАВИЛ</a:t>
            </a:r>
          </a:p>
          <a:p>
            <a:pPr eaLnBrk="1" hangingPunct="1">
              <a:defRPr/>
            </a:pPr>
            <a:endParaRPr lang="ru-RU" altLang="ru-RU" sz="44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altLang="ru-RU" sz="44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СМОГ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467321" y="1644809"/>
            <a:ext cx="1655961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</a:t>
            </a:r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2195513" y="3068638"/>
            <a:ext cx="1081087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103" name="Line 15"/>
          <p:cNvSpPr>
            <a:spLocks noChangeShapeType="1"/>
          </p:cNvSpPr>
          <p:nvPr/>
        </p:nvSpPr>
        <p:spPr bwMode="auto">
          <a:xfrm flipV="1">
            <a:off x="2195513" y="1844675"/>
            <a:ext cx="11525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104" name="Line 16"/>
          <p:cNvSpPr>
            <a:spLocks noChangeShapeType="1"/>
          </p:cNvSpPr>
          <p:nvPr/>
        </p:nvSpPr>
        <p:spPr bwMode="auto">
          <a:xfrm>
            <a:off x="2268538" y="2924175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105" name="AutoShape 17"/>
          <p:cNvSpPr>
            <a:spLocks noChangeArrowheads="1"/>
          </p:cNvSpPr>
          <p:nvPr/>
        </p:nvSpPr>
        <p:spPr bwMode="auto">
          <a:xfrm>
            <a:off x="8101013" y="40481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106" name="AutoShape 18"/>
          <p:cNvSpPr>
            <a:spLocks noChangeArrowheads="1"/>
          </p:cNvSpPr>
          <p:nvPr/>
        </p:nvSpPr>
        <p:spPr bwMode="auto">
          <a:xfrm>
            <a:off x="7092950" y="3860800"/>
            <a:ext cx="647700" cy="576263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7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5715821" y="1128684"/>
            <a:ext cx="3256728" cy="130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7" descr="r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9432">
            <a:off x="395004" y="4499285"/>
            <a:ext cx="4368044" cy="17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3012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064" y="274638"/>
            <a:ext cx="6211736" cy="3154362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latin typeface="Comic Sans MS" panose="030F0702030302020204" pitchFamily="66" charset="0"/>
              </a:rPr>
              <a:t>Домашнее задание. </a:t>
            </a:r>
            <a:br>
              <a:rPr lang="ru-RU" b="1" u="sng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с. 75 Задача №3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 Примеры №5 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 раскрасить космонавта.</a:t>
            </a:r>
            <a:br>
              <a:rPr lang="ru-RU" dirty="0"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071810"/>
            <a:ext cx="8784976" cy="36695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УРОК ОКОНЧЕН !</a:t>
            </a:r>
          </a:p>
          <a:p>
            <a:pPr>
              <a:buNone/>
            </a:pPr>
            <a:r>
              <a:rPr lang="ru-RU" sz="4800" b="1" dirty="0">
                <a:solidFill>
                  <a:srgbClr val="00B050"/>
                </a:solidFill>
                <a:latin typeface="Comic Sans MS" pitchFamily="66" charset="0"/>
              </a:rPr>
              <a:t>    </a:t>
            </a:r>
            <a:r>
              <a:rPr lang="ru-RU" sz="4800" b="1" dirty="0" smtClean="0">
                <a:solidFill>
                  <a:srgbClr val="00B050"/>
                </a:solidFill>
                <a:latin typeface="Comic Sans MS" pitchFamily="66" charset="0"/>
              </a:rPr>
              <a:t>СПАСИБО </a:t>
            </a:r>
            <a:r>
              <a:rPr lang="ru-RU" sz="4800" b="1" dirty="0">
                <a:solidFill>
                  <a:srgbClr val="00B050"/>
                </a:solidFill>
                <a:latin typeface="Comic Sans MS" pitchFamily="66" charset="0"/>
              </a:rPr>
              <a:t>ЗА </a:t>
            </a:r>
          </a:p>
          <a:p>
            <a:pPr>
              <a:buNone/>
            </a:pPr>
            <a:r>
              <a:rPr lang="ru-RU" sz="4800" b="1" dirty="0">
                <a:solidFill>
                  <a:srgbClr val="00B050"/>
                </a:solidFill>
                <a:latin typeface="Comic Sans MS" pitchFamily="66" charset="0"/>
              </a:rPr>
              <a:t>ВНИМАНИЕ !</a:t>
            </a:r>
            <a:endParaRPr lang="ru-RU" sz="4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    </a:t>
            </a:r>
          </a:p>
          <a:p>
            <a:pPr>
              <a:buNone/>
            </a:pPr>
            <a:endParaRPr lang="ru-RU" sz="4800" b="1" dirty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4800" b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endParaRPr lang="ru-RU" sz="4800" b="1" dirty="0" smtClean="0"/>
          </a:p>
          <a:p>
            <a:pPr algn="ctr">
              <a:buNone/>
            </a:pP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4" name="Содержимое 5" descr="smaiрадость.jpg"/>
          <p:cNvPicPr>
            <a:picLocks noChangeAspect="1"/>
          </p:cNvPicPr>
          <p:nvPr/>
        </p:nvPicPr>
        <p:blipFill>
          <a:blip r:embed="rId2" cstate="print"/>
          <a:srcRect l="5800" t="7246" r="7207" b="10145"/>
          <a:stretch>
            <a:fillRect/>
          </a:stretch>
        </p:blipFill>
        <p:spPr>
          <a:xfrm>
            <a:off x="6424771" y="4077072"/>
            <a:ext cx="2611725" cy="2481139"/>
          </a:xfrm>
          <a:prstGeom prst="rect">
            <a:avLst/>
          </a:prstGeom>
        </p:spPr>
      </p:pic>
      <p:pic>
        <p:nvPicPr>
          <p:cNvPr id="5" name="Содержимое 5" descr="smaiрадость.jpg"/>
          <p:cNvPicPr>
            <a:picLocks noChangeAspect="1"/>
          </p:cNvPicPr>
          <p:nvPr/>
        </p:nvPicPr>
        <p:blipFill>
          <a:blip r:embed="rId2" cstate="print"/>
          <a:srcRect l="5800" t="7246" r="7207" b="10145"/>
          <a:stretch>
            <a:fillRect/>
          </a:stretch>
        </p:blipFill>
        <p:spPr>
          <a:xfrm>
            <a:off x="363802" y="764704"/>
            <a:ext cx="1998981" cy="1899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5" descr="smaiрадость.jpg"/>
          <p:cNvPicPr>
            <a:picLocks noChangeAspect="1"/>
          </p:cNvPicPr>
          <p:nvPr/>
        </p:nvPicPr>
        <p:blipFill>
          <a:blip r:embed="rId2" cstate="print"/>
          <a:srcRect l="5800" t="7246" r="7207" b="10145"/>
          <a:stretch>
            <a:fillRect/>
          </a:stretch>
        </p:blipFill>
        <p:spPr>
          <a:xfrm>
            <a:off x="1907704" y="836712"/>
            <a:ext cx="5184576" cy="4925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39552" y="908050"/>
            <a:ext cx="8604448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Урок – путешествие </a:t>
            </a:r>
            <a:b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66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«Полёт в космос»</a:t>
            </a:r>
            <a:endParaRPr lang="ru-RU" sz="60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1115616" y="1196752"/>
            <a:ext cx="77739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endParaRPr lang="ru-RU" sz="4800" b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1403350" y="5945188"/>
            <a:ext cx="5545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ru-RU" sz="2400" b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643716" cy="6106691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                 </a:t>
            </a:r>
            <a:r>
              <a:rPr lang="ru-RU" sz="5400" i="1" u="sng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12 апреля – </a:t>
            </a: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        </a:t>
            </a:r>
            <a:r>
              <a:rPr lang="ru-RU" i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день </a:t>
            </a:r>
            <a:r>
              <a:rPr lang="ru-RU" i="1" dirty="0">
                <a:solidFill>
                  <a:srgbClr val="C00000"/>
                </a:solidFill>
                <a:latin typeface="Comic Sans MS" panose="030F0702030302020204" pitchFamily="66" charset="0"/>
              </a:rPr>
              <a:t>космонавтики.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 </a:t>
            </a:r>
            <a:r>
              <a:rPr lang="ru-RU" sz="4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этом году наша страна будет отмечать </a:t>
            </a: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54 </a:t>
            </a:r>
            <a:r>
              <a:rPr lang="ru-RU" sz="4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годовщину </a:t>
            </a: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со </a:t>
            </a:r>
            <a:r>
              <a:rPr lang="ru-RU" sz="4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дня полета </a:t>
            </a: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человека </a:t>
            </a:r>
            <a:r>
              <a:rPr lang="ru-RU" sz="4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в </a:t>
            </a:r>
            <a:r>
              <a:rPr lang="ru-RU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космос.</a:t>
            </a:r>
            <a:endParaRPr lang="ru-RU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7082" y="4050258"/>
            <a:ext cx="3816424" cy="25304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35306"/>
            <a:ext cx="3048339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33" y="255123"/>
            <a:ext cx="5904656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12 апреля 1961 года </a:t>
            </a:r>
          </a:p>
          <a:p>
            <a:pPr algn="ctr"/>
            <a:r>
              <a:rPr lang="ru-RU" sz="3200" b="1" u="sng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Юрий Алексеевич Гагарин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совершил первый в истории человечества </a:t>
            </a:r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космический</a:t>
            </a:r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полёт.</a:t>
            </a:r>
          </a:p>
        </p:txBody>
      </p:sp>
      <p:pic>
        <p:nvPicPr>
          <p:cNvPr id="2052" name="Picture 4" descr="C:\Documents and Settings\BRUNTSEV\Мои документы\Мои рисунки\СМОТРИ\ПЛАНЕТА ЗЕМ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4627" y="255083"/>
            <a:ext cx="2311675" cy="1733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427984" y="2562145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За 1 ч 48 мин</a:t>
            </a:r>
          </a:p>
          <a:p>
            <a:pPr algn="ctr"/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облетел  земной шар.</a:t>
            </a:r>
            <a:endParaRPr lang="ru-RU" sz="2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6" name="Picture 8" descr="C:\Documents and Settings\BRUNTSEV\Мои документы\Мои рисунки\Юрий\Документы\Презентации\Материал\9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9252" y="4094135"/>
            <a:ext cx="1682103" cy="2045110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6" name="Picture 5" descr="C:\Documents and Settings\BRUNTSEV\Мои документы\Мои рисунки\Юрий\Документы\Презентации\Материал\gagarin_sk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783" y="3593869"/>
            <a:ext cx="3720705" cy="301377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7" name="Picture 7" descr="C:\Documents and Settings\BRUNTSEV\Мои документы\Мои рисунки\Юрий\Документы\Презентации\Материал\hm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801" y="2809668"/>
            <a:ext cx="2860024" cy="3928604"/>
          </a:xfrm>
          <a:prstGeom prst="rect">
            <a:avLst/>
          </a:prstGeom>
          <a:noFill/>
          <a:ln w="28575">
            <a:solidFill>
              <a:schemeClr val="bg1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xmlns="" val="4096426677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Игра « Я - знаю»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3"/>
            <a:ext cx="8229600" cy="14401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А, Е, Р, Т, К, А.</a:t>
            </a:r>
          </a:p>
          <a:p>
            <a:pPr marL="0" indent="0" algn="ctr">
              <a:buNone/>
            </a:pPr>
            <a:endParaRPr lang="ru-RU" sz="6600" b="1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9732" y="4437112"/>
            <a:ext cx="482453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rgbClr val="FFC000"/>
                </a:solidFill>
                <a:latin typeface="Comic Sans MS" panose="030F0702030302020204" pitchFamily="66" charset="0"/>
              </a:rPr>
              <a:t>РАКЕТА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Оцени свою работу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2893215"/>
              </p:ext>
            </p:extLst>
          </p:nvPr>
        </p:nvGraphicFramePr>
        <p:xfrm>
          <a:off x="251520" y="1417638"/>
          <a:ext cx="8686800" cy="24275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Задание </a:t>
                      </a:r>
                      <a:endParaRPr lang="ru-RU" sz="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  <a:tr h="1166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effectLst/>
                        </a:rPr>
                        <a:t> 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45" marR="7845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07904" y="4149080"/>
            <a:ext cx="187220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</a:p>
          <a:p>
            <a:pPr algn="ctr"/>
            <a:r>
              <a:rPr lang="ru-RU" sz="6000" b="1" dirty="0" smtClean="0"/>
              <a:t>?</a:t>
            </a:r>
          </a:p>
          <a:p>
            <a:pPr algn="ctr"/>
            <a:r>
              <a:rPr lang="ru-RU" sz="6000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331698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Станции «Повторяй-ка»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22" t="5153" r="5883" b="5953"/>
          <a:stretch/>
        </p:blipFill>
        <p:spPr>
          <a:xfrm>
            <a:off x="2051720" y="908720"/>
            <a:ext cx="4464496" cy="5832648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96336" y="5805264"/>
            <a:ext cx="1090464" cy="320899"/>
          </a:xfrm>
        </p:spPr>
        <p:txBody>
          <a:bodyPr>
            <a:normAutofit fontScale="85000" lnSpcReduction="20000"/>
          </a:bodyPr>
          <a:lstStyle/>
          <a:p>
            <a:pPr lvl="8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535</TotalTime>
  <Words>246</Words>
  <Application>Microsoft Office PowerPoint</Application>
  <PresentationFormat>Экран (4:3)</PresentationFormat>
  <Paragraphs>182</Paragraphs>
  <Slides>24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Давайте, ребята, Учиться считать, Делить, умножать, Прибавлять, вычитать. Запомните все,  Что без точного счёта Не сдвинется с места  любая работа! </vt:lpstr>
      <vt:lpstr>Слайд 3</vt:lpstr>
      <vt:lpstr>Слайд 4</vt:lpstr>
      <vt:lpstr>                       12 апреля –                    день космонавтики.   В этом году наша страна будет отмечать  54 годовщину  со дня полета  человека в космос.</vt:lpstr>
      <vt:lpstr>Слайд 6</vt:lpstr>
      <vt:lpstr>Игра « Я - знаю»</vt:lpstr>
      <vt:lpstr>Оцени свою работу</vt:lpstr>
      <vt:lpstr>Станции «Повторяй-ка»</vt:lpstr>
      <vt:lpstr>56   73   71  18   54   32   3</vt:lpstr>
      <vt:lpstr>Оцени свою работу</vt:lpstr>
      <vt:lpstr>Слайд 12</vt:lpstr>
      <vt:lpstr>Станция «ЗАПОМИНАЙ-КА»</vt:lpstr>
      <vt:lpstr>Тема урока:  Решение задач с величинами: цена, количество, стоимость.</vt:lpstr>
      <vt:lpstr>Слайд 15</vt:lpstr>
      <vt:lpstr>Слайд 16</vt:lpstr>
      <vt:lpstr>Оцени свою работу</vt:lpstr>
      <vt:lpstr>Слайд 18</vt:lpstr>
      <vt:lpstr>Оцени свою работу</vt:lpstr>
      <vt:lpstr>Слайд 20</vt:lpstr>
      <vt:lpstr>Станция «Закрепляй-ка»</vt:lpstr>
      <vt:lpstr>Оцени свою работу</vt:lpstr>
      <vt:lpstr>Слайд 23</vt:lpstr>
      <vt:lpstr>Домашнее задание.  с. 75 Задача №3  Примеры №5   раскрасить космонавта.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Владелец</cp:lastModifiedBy>
  <cp:revision>45</cp:revision>
  <dcterms:created xsi:type="dcterms:W3CDTF">2014-12-29T13:03:16Z</dcterms:created>
  <dcterms:modified xsi:type="dcterms:W3CDTF">2023-09-30T14:47:17Z</dcterms:modified>
</cp:coreProperties>
</file>