
<file path=[Content_Types].xml><?xml version="1.0" encoding="utf-8"?>
<Types xmlns="http://schemas.openxmlformats.org/package/2006/content-types">
  <Default Extension="png" ContentType="image/png"/>
  <Default Extension="jpeg" ContentType="image/jpeg"/>
  <Default Extension="htm" ContentType="application/xhtml+xml"/>
  <Default Extension="rels" ContentType="application/vnd.openxmlformats-package.relationships+xml"/>
  <Default Extension="xml" ContentType="application/xml"/>
  <Default Extension="wdp" ContentType="image/vnd.ms-photo"/>
  <Default Extension="wpic" ContentType="image/p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8" r:id="rId3"/>
    <p:sldId id="257" r:id="rId4"/>
    <p:sldId id="258" r:id="rId5"/>
    <p:sldId id="259" r:id="rId6"/>
    <p:sldId id="260" r:id="rId7"/>
    <p:sldId id="279" r:id="rId8"/>
    <p:sldId id="280" r:id="rId9"/>
    <p:sldId id="281" r:id="rId10"/>
    <p:sldId id="282" r:id="rId11"/>
    <p:sldId id="284" r:id="rId12"/>
    <p:sldId id="285" r:id="rId13"/>
    <p:sldId id="283" r:id="rId14"/>
    <p:sldId id="261" r:id="rId15"/>
    <p:sldId id="262" r:id="rId16"/>
    <p:sldId id="263" r:id="rId17"/>
    <p:sldId id="264" r:id="rId18"/>
    <p:sldId id="26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>
        <p:scale>
          <a:sx n="66" d="100"/>
          <a:sy n="66" d="100"/>
        </p:scale>
        <p:origin x="149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CC1F2-C429-44D6-9911-3469D33C4218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2CED5-3C12-467B-AB24-54C9CD346D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081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53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27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75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8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3908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93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4272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90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8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93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9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5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3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64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61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004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64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0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267B8-4638-4076-818F-F8FB67980B3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65771D-75EA-4B17-97ED-2806915F3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7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htm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pic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722" y="2354831"/>
            <a:ext cx="7766936" cy="1646302"/>
          </a:xfrm>
        </p:spPr>
        <p:txBody>
          <a:bodyPr/>
          <a:lstStyle/>
          <a:p>
            <a:r>
              <a:rPr lang="ru-RU" dirty="0" smtClean="0"/>
              <a:t> Авторский к</a:t>
            </a:r>
            <a:r>
              <a:rPr lang="ru-RU" dirty="0" smtClean="0"/>
              <a:t>онспект </a:t>
            </a:r>
            <a:r>
              <a:rPr lang="ru-RU" dirty="0" smtClean="0"/>
              <a:t>занятия по математике с детьми 3-4 года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722" y="4137030"/>
            <a:ext cx="7766936" cy="1096899"/>
          </a:xfrm>
        </p:spPr>
        <p:txBody>
          <a:bodyPr/>
          <a:lstStyle/>
          <a:p>
            <a:r>
              <a:rPr lang="ru-RU" b="1" dirty="0" smtClean="0"/>
              <a:t>« </a:t>
            </a:r>
            <a:r>
              <a:rPr lang="ru-RU" sz="4000" dirty="0" err="1" smtClean="0"/>
              <a:t>Лунтик</a:t>
            </a:r>
            <a:r>
              <a:rPr lang="ru-RU" sz="4000" dirty="0" smtClean="0"/>
              <a:t> и его друзья»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8358" y="3305924"/>
            <a:ext cx="2916584" cy="24851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7184571" y="191869"/>
            <a:ext cx="413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«Детский  сад №111»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392885" y="6224453"/>
            <a:ext cx="5007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ПУШНАЯ Л.Ю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710542" y="6224452"/>
            <a:ext cx="300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РЯЗАНЬ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9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8887" y="399784"/>
            <a:ext cx="7029450" cy="2889326"/>
          </a:xfrm>
        </p:spPr>
        <p:txBody>
          <a:bodyPr rtlCol="0">
            <a:noAutofit/>
          </a:bodyPr>
          <a:lstStyle/>
          <a:p>
            <a:pPr rtl="0"/>
            <a:r>
              <a:rPr lang="ru-RU" sz="2800" dirty="0" smtClean="0"/>
              <a:t>-</a:t>
            </a:r>
            <a:r>
              <a:rPr lang="ru-RU" sz="2800" dirty="0" smtClean="0">
                <a:solidFill>
                  <a:schemeClr val="tx1"/>
                </a:solidFill>
              </a:rPr>
              <a:t>Молодцы у всех у вас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получились домики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5"/>
                </a:solidFill>
              </a:rPr>
              <a:t>ЗАТРУДНЕНИЕ СИТУАЦИИ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НА столе остались </a:t>
            </a:r>
            <a:r>
              <a:rPr lang="ru-RU" sz="2800" dirty="0" smtClean="0">
                <a:solidFill>
                  <a:schemeClr val="tx1"/>
                </a:solidFill>
              </a:rPr>
              <a:t>фигуры? (да)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-Чем похожи фигуры, которые остались на столе?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Возникает затруднение.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-Смогли вы определить, чем похожи геометрические фигуры? (нет) Почему не смогли?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Воспитатель помогает детям сформулировать ответ: «Потому что мы не знаем, чем похожи</a:t>
            </a:r>
            <a:r>
              <a:rPr lang="ru-RU" sz="2800" dirty="0"/>
              <a:t/>
            </a:r>
            <a:br>
              <a:rPr lang="ru-RU" sz="2800" dirty="0"/>
            </a:br>
            <a:endParaRPr lang="en-US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312" y="3718902"/>
            <a:ext cx="515414" cy="7648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5285" y="399784"/>
            <a:ext cx="6992510" cy="72282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714" y="1142999"/>
            <a:ext cx="3471223" cy="542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1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405" y="0"/>
            <a:ext cx="8596668" cy="713558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фигуры, </a:t>
            </a:r>
            <a:r>
              <a:rPr lang="ru-RU" sz="2800" dirty="0">
                <a:solidFill>
                  <a:schemeClr val="tx1"/>
                </a:solidFill>
              </a:rPr>
              <a:t>лежащие на столе</a:t>
            </a:r>
            <a:r>
              <a:rPr lang="ru-RU" sz="2800" dirty="0" smtClean="0">
                <a:solidFill>
                  <a:schemeClr val="tx1"/>
                </a:solidFill>
              </a:rPr>
              <a:t>». Воспитатель говорит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детям, что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сейчас нужно им узнать, чем похожи игрушки на столе.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accent5"/>
                </a:solidFill>
              </a:rPr>
              <a:t>О</a:t>
            </a:r>
            <a:r>
              <a:rPr lang="ru-RU" dirty="0" smtClean="0">
                <a:solidFill>
                  <a:schemeClr val="accent5"/>
                </a:solidFill>
              </a:rPr>
              <a:t>ткрытие нового знания.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831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Воспитатель</a:t>
            </a:r>
            <a:r>
              <a:rPr lang="ru-RU" sz="2000" dirty="0" smtClean="0"/>
              <a:t>: Возьмите по одной большой и маленькой фигуре.</a:t>
            </a:r>
          </a:p>
          <a:p>
            <a:r>
              <a:rPr lang="ru-RU" sz="2000" dirty="0" smtClean="0"/>
              <a:t>-обведите большую фигуру пальчиком. Есть ли уголки у ваших фигур?(нет)</a:t>
            </a:r>
          </a:p>
          <a:p>
            <a:r>
              <a:rPr lang="ru-RU" sz="2000" dirty="0" smtClean="0"/>
              <a:t>-Прокати фигуру. Может ли она катиться?(да)</a:t>
            </a:r>
          </a:p>
          <a:p>
            <a:r>
              <a:rPr lang="ru-RU" sz="2000" dirty="0" smtClean="0"/>
              <a:t>-Одинаковый цвет у ваших фигур?(да)</a:t>
            </a:r>
          </a:p>
          <a:p>
            <a:r>
              <a:rPr lang="ru-RU" sz="2000" dirty="0" smtClean="0"/>
              <a:t>-Одинаковый размер?(НЕТ),</a:t>
            </a:r>
          </a:p>
          <a:p>
            <a:r>
              <a:rPr lang="ru-RU" sz="2000" dirty="0" smtClean="0"/>
              <a:t>-ОДИНАКОВАЯ ФОРМА (да),</a:t>
            </a:r>
          </a:p>
          <a:p>
            <a:r>
              <a:rPr lang="ru-RU" sz="2000" dirty="0" smtClean="0"/>
              <a:t>Воспитатель делает вывод о том, что фигуры, которые находятся в руках детей, имеют одинаковую форму.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314" y="607785"/>
            <a:ext cx="3242623" cy="52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449" y="609600"/>
            <a:ext cx="8596668" cy="6248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-какая форма у фигур?(круглая)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-Круг круглый, нет углов , можно катать.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-На что похожи круги?(на мячики, на солнце).Соберите из одного большого и маленького круга неваляшку. Внизу большой круг, а сверху маленький. Около каждого домика по одной неваляшке</a:t>
            </a:r>
            <a:r>
              <a:rPr lang="ru-RU" dirty="0" smtClean="0"/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485" y="244929"/>
            <a:ext cx="8605158" cy="58127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</a:t>
            </a:r>
            <a:endParaRPr lang="ru-RU" sz="2400" dirty="0"/>
          </a:p>
        </p:txBody>
      </p:sp>
      <p:pic>
        <p:nvPicPr>
          <p:cNvPr id="4" name="Рисунок 3" descr="Category:Roly-poly - Wikimedia Common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153" y="609600"/>
            <a:ext cx="2728103" cy="561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417" y="689749"/>
            <a:ext cx="7029450" cy="12004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-Молодцы ребята, вы помогли </a:t>
            </a:r>
            <a:r>
              <a:rPr lang="ru-RU" dirty="0" err="1" smtClean="0">
                <a:solidFill>
                  <a:schemeClr val="tx1"/>
                </a:solidFill>
              </a:rPr>
              <a:t>Лунтику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924820"/>
            <a:ext cx="4183062" cy="23529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29" y="1289957"/>
            <a:ext cx="3445328" cy="5339443"/>
          </a:xfrm>
        </p:spPr>
      </p:pic>
      <p:pic>
        <p:nvPicPr>
          <p:cNvPr id="3" name="Рисунок 2" descr="картинки : здание, Главная, сарай, хижина, Коттедж, Осень ..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061" y="2407852"/>
            <a:ext cx="3029856" cy="37146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4042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494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ВКЛЮЧЕНИЕ НОВОГО ЗНАНИЯ В СИСТЕМУ ЗНАНИЙ И УМЕНИЙ: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Воспитатель: </a:t>
            </a:r>
            <a:r>
              <a:rPr lang="ru-RU" dirty="0" err="1" smtClean="0">
                <a:solidFill>
                  <a:schemeClr val="tx1"/>
                </a:solidFill>
              </a:rPr>
              <a:t>Лунтик</a:t>
            </a:r>
            <a:r>
              <a:rPr lang="ru-RU" dirty="0" smtClean="0">
                <a:solidFill>
                  <a:schemeClr val="tx1"/>
                </a:solidFill>
              </a:rPr>
              <a:t>, а </a:t>
            </a:r>
            <a:r>
              <a:rPr lang="ru-RU" dirty="0" smtClean="0">
                <a:solidFill>
                  <a:schemeClr val="tx1"/>
                </a:solidFill>
              </a:rPr>
              <a:t>на чем ты приехал в детский сад ? (на </a:t>
            </a:r>
            <a:r>
              <a:rPr lang="ru-RU" dirty="0" err="1" smtClean="0">
                <a:solidFill>
                  <a:schemeClr val="tx1"/>
                </a:solidFill>
              </a:rPr>
              <a:t>гироскутере</a:t>
            </a:r>
            <a:r>
              <a:rPr lang="ru-RU" dirty="0" smtClean="0">
                <a:solidFill>
                  <a:schemeClr val="tx1"/>
                </a:solidFill>
              </a:rPr>
              <a:t>, только у него сломалось колесо)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Лунтик</a:t>
            </a:r>
            <a:r>
              <a:rPr lang="ru-RU" dirty="0" smtClean="0">
                <a:solidFill>
                  <a:schemeClr val="tx1"/>
                </a:solidFill>
              </a:rPr>
              <a:t> показывает рисунок </a:t>
            </a:r>
            <a:r>
              <a:rPr lang="ru-RU" dirty="0" err="1" smtClean="0">
                <a:solidFill>
                  <a:schemeClr val="tx1"/>
                </a:solidFill>
              </a:rPr>
              <a:t>гироскутера</a:t>
            </a:r>
            <a:r>
              <a:rPr lang="ru-RU" dirty="0" smtClean="0">
                <a:solidFill>
                  <a:schemeClr val="tx1"/>
                </a:solidFill>
              </a:rPr>
              <a:t> без колес.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-Ребята у </a:t>
            </a:r>
            <a:r>
              <a:rPr lang="ru-RU" dirty="0" err="1" smtClean="0">
                <a:solidFill>
                  <a:schemeClr val="tx1"/>
                </a:solidFill>
              </a:rPr>
              <a:t>Лунтика</a:t>
            </a:r>
            <a:r>
              <a:rPr lang="ru-RU" dirty="0" smtClean="0">
                <a:solidFill>
                  <a:schemeClr val="tx1"/>
                </a:solidFill>
              </a:rPr>
              <a:t> еще </a:t>
            </a:r>
            <a:r>
              <a:rPr lang="ru-RU" dirty="0" err="1" smtClean="0">
                <a:solidFill>
                  <a:schemeClr val="tx1"/>
                </a:solidFill>
              </a:rPr>
              <a:t>гироскутер</a:t>
            </a:r>
            <a:r>
              <a:rPr lang="ru-RU" dirty="0" smtClean="0">
                <a:solidFill>
                  <a:schemeClr val="tx1"/>
                </a:solidFill>
              </a:rPr>
              <a:t> сломался</a:t>
            </a:r>
            <a:r>
              <a:rPr lang="ru-RU" dirty="0" smtClean="0">
                <a:solidFill>
                  <a:schemeClr val="tx1"/>
                </a:solidFill>
              </a:rPr>
              <a:t>. Что </a:t>
            </a:r>
            <a:r>
              <a:rPr lang="ru-RU" dirty="0" smtClean="0">
                <a:solidFill>
                  <a:schemeClr val="tx1"/>
                </a:solidFill>
              </a:rPr>
              <a:t>же у него сломалось? (колеса)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-А где нам взять колеса?(в ремонтной мастерской).Тогда в путь.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Почему &lt;strong&gt;гироскутер&lt;/strong&gt; вибрирует: под ногами при движении, причины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634" y="3190257"/>
            <a:ext cx="952500" cy="952500"/>
          </a:xfrm>
          <a:prstGeom prst="rect">
            <a:avLst/>
          </a:prstGeom>
        </p:spPr>
      </p:pic>
      <p:pic>
        <p:nvPicPr>
          <p:cNvPr id="8" name="Рисунок 7" descr="&lt;strong&gt;Гироскутер&lt;/strong&gt; — Википедия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018" y="3927847"/>
            <a:ext cx="2965802" cy="2591162"/>
          </a:xfrm>
          <a:prstGeom prst="rect">
            <a:avLst/>
          </a:prstGeom>
        </p:spPr>
      </p:pic>
      <p:pic>
        <p:nvPicPr>
          <p:cNvPr id="9" name="Рисунок 8" descr="Vlek &lt;strong&gt;koleso&lt;/strong&gt; - Fotografie zdarma na stiahnutie ..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018" y="361059"/>
            <a:ext cx="2965802" cy="331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711" y="188686"/>
            <a:ext cx="8596668" cy="6119192"/>
          </a:xfrm>
        </p:spPr>
        <p:txBody>
          <a:bodyPr>
            <a:noAutofit/>
          </a:bodyPr>
          <a:lstStyle/>
          <a:p>
            <a:r>
              <a:rPr lang="ru-RU" sz="2400" dirty="0" smtClean="0"/>
              <a:t>-</a:t>
            </a:r>
            <a:r>
              <a:rPr lang="ru-RU" sz="2400" dirty="0" smtClean="0">
                <a:solidFill>
                  <a:schemeClr val="accent5"/>
                </a:solidFill>
              </a:rPr>
              <a:t>В мастерскую мы идем и колеса там найдем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Дети подходят к отдельному столу, на котором находятся кружки(по2) на каждого ребенка.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-Сколько колес нам нужно купить на </a:t>
            </a:r>
            <a:r>
              <a:rPr lang="ru-RU" sz="2400" dirty="0" err="1" smtClean="0">
                <a:solidFill>
                  <a:schemeClr val="tx1"/>
                </a:solidFill>
              </a:rPr>
              <a:t>гироскутер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Лунтику</a:t>
            </a:r>
            <a:r>
              <a:rPr lang="ru-RU" sz="2400" dirty="0" smtClean="0">
                <a:solidFill>
                  <a:schemeClr val="tx1"/>
                </a:solidFill>
              </a:rPr>
              <a:t>?(два)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-Почему два? (у нашего </a:t>
            </a:r>
            <a:r>
              <a:rPr lang="ru-RU" sz="2400" dirty="0" err="1" smtClean="0">
                <a:solidFill>
                  <a:schemeClr val="tx1"/>
                </a:solidFill>
              </a:rPr>
              <a:t>гироскутера</a:t>
            </a:r>
            <a:r>
              <a:rPr lang="ru-RU" sz="2400" dirty="0" smtClean="0">
                <a:solidFill>
                  <a:schemeClr val="tx1"/>
                </a:solidFill>
              </a:rPr>
              <a:t> два колеса)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-Какой формы нужно купить колеса?(круглой)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-Почему круглой?(колеса катятся)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-А какие нужны колеса, большие и маленькие для нашего </a:t>
            </a:r>
            <a:r>
              <a:rPr lang="ru-RU" sz="2400" dirty="0" err="1" smtClean="0">
                <a:solidFill>
                  <a:schemeClr val="tx1"/>
                </a:solidFill>
              </a:rPr>
              <a:t>гироскутера</a:t>
            </a:r>
            <a:r>
              <a:rPr lang="ru-RU" sz="2400" dirty="0" smtClean="0">
                <a:solidFill>
                  <a:schemeClr val="tx1"/>
                </a:solidFill>
              </a:rPr>
              <a:t>? Большие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Дети из множества фигур выбирают два круга и несут его к своему столу.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-Сколько у вас круглых колес (два)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-Лева, а у тебя сколько колес?(два),а у Златы(два)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-Колеса какие?(</a:t>
            </a:r>
            <a:r>
              <a:rPr lang="ru-RU" sz="2400" dirty="0" err="1" smtClean="0">
                <a:solidFill>
                  <a:schemeClr val="tx1"/>
                </a:solidFill>
              </a:rPr>
              <a:t>круглые,одинаковые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1253766" y="6614554"/>
            <a:ext cx="7741644" cy="41489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</a:t>
            </a:r>
          </a:p>
          <a:p>
            <a:endParaRPr lang="ru-RU" b="1" u="sng" dirty="0">
              <a:solidFill>
                <a:schemeClr val="tx1"/>
              </a:solidFill>
            </a:endParaRPr>
          </a:p>
          <a:p>
            <a:endParaRPr lang="ru-RU" b="1" u="sng" dirty="0" smtClean="0">
              <a:solidFill>
                <a:schemeClr val="tx1"/>
              </a:solidFill>
            </a:endParaRPr>
          </a:p>
          <a:p>
            <a:endParaRPr lang="ru-RU" b="1" u="sng" dirty="0">
              <a:solidFill>
                <a:schemeClr val="tx1"/>
              </a:solidFill>
            </a:endParaRPr>
          </a:p>
          <a:p>
            <a:endParaRPr lang="ru-RU" b="1" u="sng" dirty="0" smtClean="0">
              <a:solidFill>
                <a:schemeClr val="tx1"/>
              </a:solidFill>
            </a:endParaRPr>
          </a:p>
          <a:p>
            <a:endParaRPr lang="ru-RU" b="1" u="sng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картинки : &lt;strong&gt;колесо&lt;/strong&gt;, &lt;strong&gt;круглый&lt;/strong&gt;, старый, велосипед, средство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410" y="1393371"/>
            <a:ext cx="3196590" cy="401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304" y="279731"/>
            <a:ext cx="8596668" cy="5938492"/>
          </a:xfrm>
        </p:spPr>
        <p:txBody>
          <a:bodyPr/>
          <a:lstStyle/>
          <a:p>
            <a:r>
              <a:rPr lang="ru-RU" dirty="0" smtClean="0"/>
              <a:t>Воспитатель раскладывает на стол картинку с изображением </a:t>
            </a:r>
            <a:r>
              <a:rPr lang="ru-RU" dirty="0" err="1" smtClean="0"/>
              <a:t>гироскутера</a:t>
            </a:r>
            <a:r>
              <a:rPr lang="ru-RU" dirty="0" smtClean="0"/>
              <a:t>, на которую нужно наклеить колеса.</a:t>
            </a:r>
          </a:p>
          <a:p>
            <a:r>
              <a:rPr lang="ru-RU" dirty="0" smtClean="0"/>
              <a:t>-Ребята покажите свои </a:t>
            </a:r>
            <a:r>
              <a:rPr lang="ru-RU" dirty="0" err="1" smtClean="0"/>
              <a:t>гироскутеры</a:t>
            </a:r>
            <a:r>
              <a:rPr lang="ru-RU" dirty="0" smtClean="0"/>
              <a:t>. Правильно ли вы прикрепили колеса?</a:t>
            </a:r>
          </a:p>
          <a:p>
            <a:r>
              <a:rPr lang="ru-RU" dirty="0" smtClean="0"/>
              <a:t>-Сколько много получилось </a:t>
            </a:r>
            <a:r>
              <a:rPr lang="ru-RU" dirty="0" err="1" smtClean="0"/>
              <a:t>гироскутеров</a:t>
            </a:r>
            <a:r>
              <a:rPr lang="ru-RU" dirty="0" smtClean="0"/>
              <a:t>, теперь </a:t>
            </a:r>
            <a:r>
              <a:rPr lang="ru-RU" dirty="0" err="1" smtClean="0"/>
              <a:t>Лунтику</a:t>
            </a:r>
            <a:r>
              <a:rPr lang="ru-RU" dirty="0" smtClean="0"/>
              <a:t> и его друзьям хватит. Давайте поставим их на стоянку.(прикрепляют </a:t>
            </a:r>
            <a:r>
              <a:rPr lang="ru-RU" dirty="0" err="1" smtClean="0"/>
              <a:t>гироскутеры</a:t>
            </a:r>
            <a:r>
              <a:rPr lang="ru-RU" dirty="0" smtClean="0"/>
              <a:t> на доску)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Лунтик</a:t>
            </a:r>
            <a:r>
              <a:rPr lang="ru-RU" dirty="0" smtClean="0"/>
              <a:t> очень рад, что вы помогли ему сегодня, но ему пора возвращаться, его ждут друзья. До свидания </a:t>
            </a:r>
            <a:r>
              <a:rPr lang="ru-RU" dirty="0" err="1" smtClean="0"/>
              <a:t>Лунтик</a:t>
            </a:r>
            <a:r>
              <a:rPr lang="ru-RU" dirty="0" smtClean="0"/>
              <a:t> ( </a:t>
            </a:r>
            <a:r>
              <a:rPr lang="ru-RU" dirty="0" err="1" smtClean="0"/>
              <a:t>Лунтик</a:t>
            </a:r>
            <a:r>
              <a:rPr lang="ru-RU" dirty="0" smtClean="0"/>
              <a:t> уходит)</a:t>
            </a:r>
            <a:endParaRPr lang="ru-RU" dirty="0"/>
          </a:p>
        </p:txBody>
      </p:sp>
      <p:pic>
        <p:nvPicPr>
          <p:cNvPr id="4" name="Рисунок 3" descr="&lt;strong&gt;Bike&lt;/strong&gt; Friday | To see all the &lt;strong&gt;pictures&lt;/strong&gt; from the Pedal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" y="3248977"/>
            <a:ext cx="4762500" cy="31718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60021"/>
            <a:ext cx="3328159" cy="35204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970" y="3185331"/>
            <a:ext cx="4491990" cy="329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88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1460"/>
            <a:ext cx="8596668" cy="13208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/>
                </a:solidFill>
              </a:rPr>
              <a:t>ОСМЫСЛЕНИЕ: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-Кому вы сегодня помогли? (</a:t>
            </a:r>
            <a:r>
              <a:rPr lang="ru-RU" sz="2800" dirty="0" err="1" smtClean="0">
                <a:solidFill>
                  <a:schemeClr val="tx1"/>
                </a:solidFill>
              </a:rPr>
              <a:t>Лунтику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-Вам понравилось? (да)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Как вы ему помогли? Что сделали ?( собрали домики для неваляшек, отремонтировали </a:t>
            </a:r>
            <a:r>
              <a:rPr lang="ru-RU" sz="2800" dirty="0" err="1" smtClean="0">
                <a:solidFill>
                  <a:schemeClr val="tx1"/>
                </a:solidFill>
              </a:rPr>
              <a:t>гироскутер</a:t>
            </a:r>
            <a:r>
              <a:rPr lang="ru-RU" sz="2800" dirty="0" smtClean="0">
                <a:solidFill>
                  <a:schemeClr val="tx1"/>
                </a:solidFill>
              </a:rPr>
              <a:t>).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-Вы большие молодцы ,у вас все получилось, потому что научились находить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предметы </a:t>
            </a:r>
            <a:r>
              <a:rPr lang="ru-RU" sz="2800" dirty="0" smtClean="0">
                <a:solidFill>
                  <a:schemeClr val="tx1"/>
                </a:solidFill>
              </a:rPr>
              <a:t>круглой формы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450" y="1572260"/>
            <a:ext cx="3981836" cy="31225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258" y="4283438"/>
            <a:ext cx="4513942" cy="239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2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4134" y="812800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за внимание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96" y="1698171"/>
            <a:ext cx="8367486" cy="47067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1751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97" y="201384"/>
            <a:ext cx="8678937" cy="154577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Прогр</a:t>
            </a:r>
            <a:r>
              <a:rPr lang="ru-RU" dirty="0">
                <a:solidFill>
                  <a:schemeClr val="accent5"/>
                </a:solidFill>
              </a:rPr>
              <a:t>а</a:t>
            </a:r>
            <a:r>
              <a:rPr lang="ru-RU" dirty="0" smtClean="0">
                <a:solidFill>
                  <a:schemeClr val="accent5"/>
                </a:solidFill>
              </a:rPr>
              <a:t>ммное содержание: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1.Формировать у детей представления о круге ( узнать и называть круг), а также находить данную фигуру в окружающих предметах.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2.Развивать мыслительные операции: учить анализировать и обобщать, сравнивать круг,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уже знакомыми геометрическими фигурами ( треугольником и квадратом)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3.Развивать самостоятельность и коммуникативные умения в парной и групповой работе детей.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997" y="0"/>
            <a:ext cx="9348408" cy="6858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flipH="1" flipV="1">
            <a:off x="9095015" y="1502229"/>
            <a:ext cx="1649186" cy="849085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9944100" y="3314700"/>
            <a:ext cx="1273629" cy="1649186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332029" y="1502229"/>
            <a:ext cx="859971" cy="132261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07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9" y="359230"/>
            <a:ext cx="9519557" cy="6041362"/>
          </a:xfrm>
        </p:spPr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chemeClr val="accent5"/>
                </a:solidFill>
              </a:rPr>
              <a:t>Обогащение словаря</a:t>
            </a:r>
            <a:r>
              <a:rPr lang="ru-RU" sz="4000" dirty="0" smtClean="0"/>
              <a:t>: уметь подбирать слова, более точно отражающие особенности геометрических фигур (цвет, форма , величина), большой и маленький, круг.</a:t>
            </a:r>
          </a:p>
          <a:p>
            <a:r>
              <a:rPr lang="ru-RU" sz="4000" dirty="0" smtClean="0">
                <a:solidFill>
                  <a:schemeClr val="accent5"/>
                </a:solidFill>
              </a:rPr>
              <a:t>Активизация словаря </a:t>
            </a:r>
            <a:r>
              <a:rPr lang="ru-RU" sz="4000" dirty="0" smtClean="0"/>
              <a:t>: активизировать речь детей новыми словами( </a:t>
            </a:r>
            <a:r>
              <a:rPr lang="ru-RU" sz="4000" dirty="0" err="1" smtClean="0"/>
              <a:t>гидроскутер</a:t>
            </a:r>
            <a:r>
              <a:rPr lang="ru-RU" sz="4000" dirty="0" smtClean="0"/>
              <a:t> , геометрические фигуры, по одному, ни одного, одинаковый, ремонтная мастерская.</a:t>
            </a:r>
            <a:endParaRPr lang="ru-RU" sz="40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0270671" y="3118757"/>
            <a:ext cx="1665515" cy="1322614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384971" y="609600"/>
            <a:ext cx="1551215" cy="105591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9274002" y="3780064"/>
            <a:ext cx="1682469" cy="2163536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20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162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Предварительная работа</a:t>
            </a:r>
            <a:r>
              <a:rPr lang="ru-RU" dirty="0" smtClean="0">
                <a:solidFill>
                  <a:schemeClr val="tx1"/>
                </a:solidFill>
              </a:rPr>
              <a:t> :рассматривание дидактических картинок с форматами квадрата, треугольника, просмотр мультфильма про </a:t>
            </a:r>
            <a:r>
              <a:rPr lang="ru-RU" dirty="0" err="1" smtClean="0">
                <a:solidFill>
                  <a:schemeClr val="tx1"/>
                </a:solidFill>
              </a:rPr>
              <a:t>Лунтика</a:t>
            </a:r>
            <a:r>
              <a:rPr lang="ru-RU" dirty="0" smtClean="0">
                <a:solidFill>
                  <a:schemeClr val="tx1"/>
                </a:solidFill>
              </a:rPr>
              <a:t> и его друзей, дидактическая игра » Найди предмет такой же формы»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86" y="3788230"/>
            <a:ext cx="5994626" cy="27105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6475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Раздаточный материал: игрушка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Лунтика</a:t>
            </a:r>
            <a:r>
              <a:rPr lang="ru-RU" dirty="0" smtClean="0">
                <a:solidFill>
                  <a:schemeClr val="tx1"/>
                </a:solidFill>
              </a:rPr>
              <a:t>, круги: большой и маленький желтого цвета по количеству детей, квадратов и треугольников по </a:t>
            </a:r>
            <a:r>
              <a:rPr lang="ru-RU" dirty="0" smtClean="0">
                <a:solidFill>
                  <a:schemeClr val="tx1"/>
                </a:solidFill>
              </a:rPr>
              <a:t>количеству </a:t>
            </a:r>
            <a:r>
              <a:rPr lang="ru-RU" dirty="0" smtClean="0">
                <a:solidFill>
                  <a:schemeClr val="tx1"/>
                </a:solidFill>
              </a:rPr>
              <a:t>детей, рисунок </a:t>
            </a:r>
            <a:r>
              <a:rPr lang="ru-RU" dirty="0" err="1" smtClean="0">
                <a:solidFill>
                  <a:schemeClr val="tx1"/>
                </a:solidFill>
              </a:rPr>
              <a:t>гироскутера</a:t>
            </a:r>
            <a:r>
              <a:rPr lang="ru-RU" dirty="0" smtClean="0">
                <a:solidFill>
                  <a:schemeClr val="tx1"/>
                </a:solidFill>
              </a:rPr>
              <a:t>, велосипедов, круги для колес по два на каждого ребенка.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49" y="3712028"/>
            <a:ext cx="6832847" cy="30972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еферат &lt;strong&gt;Велосипед&lt;/strong&gt;"/>
          <p:cNvPicPr>
            <a:picLocks noChangeAspect="1"/>
          </p:cNvPicPr>
          <p:nvPr/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341" y="3712028"/>
            <a:ext cx="2095500" cy="173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5 Things to Think About When Buying an Electric Scooter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841" y="440871"/>
            <a:ext cx="2340864" cy="32711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689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32" y="13933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ХОД ОБРАЗОВАТЕЛЬНОЙ ДЕЯТЕЛЬНОСТИ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Введение в ситуацию: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3" y="1460137"/>
            <a:ext cx="6897545" cy="3881437"/>
          </a:xfrm>
        </p:spPr>
      </p:pic>
      <p:pic>
        <p:nvPicPr>
          <p:cNvPr id="5" name="Рисунок 4" descr="Мультсериал &quot;Время Тимми&quot; | Игры для детей и детского сада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243" y="1385388"/>
            <a:ext cx="481692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6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637371"/>
            <a:ext cx="3886200" cy="1182461"/>
          </a:xfr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rtl="0"/>
            <a:r>
              <a:rPr lang="ru" sz="3200" spc="-150" dirty="0"/>
              <a:t>Дидактическая игра</a:t>
            </a:r>
            <a:br>
              <a:rPr lang="ru" sz="3200" spc="-150" dirty="0"/>
            </a:br>
            <a:r>
              <a:rPr lang="ru" sz="3200" spc="-150" dirty="0"/>
              <a:t>« Помоги   Лунтику»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43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326" y="1905988"/>
            <a:ext cx="3801623" cy="31686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949" y="352425"/>
            <a:ext cx="3348007" cy="604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8957" y="31484"/>
            <a:ext cx="3649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Ход игры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173" y="780358"/>
            <a:ext cx="83251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/>
              <a:t>Лунтик</a:t>
            </a:r>
            <a:r>
              <a:rPr lang="ru-RU" sz="2400" dirty="0"/>
              <a:t> приходит в детский сад к детям</a:t>
            </a:r>
          </a:p>
          <a:p>
            <a:endParaRPr lang="ru-RU" sz="2400" dirty="0"/>
          </a:p>
          <a:p>
            <a:r>
              <a:rPr lang="ru-RU" sz="2400" dirty="0"/>
              <a:t>-Я на луне большой родился</a:t>
            </a:r>
          </a:p>
          <a:p>
            <a:r>
              <a:rPr lang="ru-RU" sz="2400" dirty="0"/>
              <a:t>К вам я очень торопился.</a:t>
            </a:r>
          </a:p>
          <a:p>
            <a:r>
              <a:rPr lang="ru-RU" sz="2400" dirty="0"/>
              <a:t>Здравствуйте дети,</a:t>
            </a:r>
          </a:p>
          <a:p>
            <a:r>
              <a:rPr lang="ru-RU" sz="2400" dirty="0"/>
              <a:t>Ко мне приходила моя подружка</a:t>
            </a:r>
          </a:p>
          <a:p>
            <a:r>
              <a:rPr lang="ru-RU" sz="2400" dirty="0"/>
              <a:t>Божья коровка и </a:t>
            </a:r>
          </a:p>
          <a:p>
            <a:r>
              <a:rPr lang="ru-RU" sz="2400" dirty="0"/>
              <a:t>Дала мне трудное задание.</a:t>
            </a:r>
          </a:p>
          <a:p>
            <a:r>
              <a:rPr lang="ru-RU" sz="2400" dirty="0"/>
              <a:t>Нужно собрать домики,</a:t>
            </a:r>
          </a:p>
          <a:p>
            <a:r>
              <a:rPr lang="ru-RU" sz="2400" dirty="0"/>
              <a:t>Для неваляшек</a:t>
            </a:r>
          </a:p>
          <a:p>
            <a:r>
              <a:rPr lang="ru-RU" sz="2400" dirty="0"/>
              <a:t>Из геометрических фигур.</a:t>
            </a:r>
          </a:p>
          <a:p>
            <a:r>
              <a:rPr lang="ru-RU" sz="2400" dirty="0"/>
              <a:t>У меня с собой коробка,</a:t>
            </a:r>
          </a:p>
          <a:p>
            <a:r>
              <a:rPr lang="ru-RU" sz="2400" dirty="0"/>
              <a:t>В ней много фигур</a:t>
            </a:r>
          </a:p>
          <a:p>
            <a:r>
              <a:rPr lang="ru-RU" sz="2400" dirty="0"/>
              <a:t>И я запутался.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316" y="1655315"/>
            <a:ext cx="5118073" cy="438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0" y="642204"/>
            <a:ext cx="7542436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Воспитатель: Ребята, а хотите помочь </a:t>
            </a:r>
            <a:r>
              <a:rPr lang="ru-RU" dirty="0" err="1"/>
              <a:t>Лунтику</a:t>
            </a:r>
            <a:endParaRPr lang="ru-RU" dirty="0"/>
          </a:p>
          <a:p>
            <a:r>
              <a:rPr lang="ru-RU" dirty="0"/>
              <a:t>Собрать домики?</a:t>
            </a:r>
          </a:p>
          <a:p>
            <a:r>
              <a:rPr lang="ru-RU" dirty="0"/>
              <a:t>-Сможете?</a:t>
            </a:r>
          </a:p>
          <a:p>
            <a:r>
              <a:rPr lang="ru-RU" dirty="0"/>
              <a:t>Ребята собирают домики</a:t>
            </a:r>
          </a:p>
          <a:p>
            <a:r>
              <a:rPr lang="ru-RU" dirty="0"/>
              <a:t>Из квадрата и треугольника.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9808" y="769149"/>
            <a:ext cx="12514852" cy="84712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398" y="1262833"/>
            <a:ext cx="4435522" cy="46913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4411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454</Words>
  <Application>Microsoft Office PowerPoint</Application>
  <PresentationFormat>Широкоэкранный</PresentationFormat>
  <Paragraphs>59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Wingdings 3</vt:lpstr>
      <vt:lpstr>Аспект</vt:lpstr>
      <vt:lpstr> Авторский конспект занятия по математике с детьми 3-4 года</vt:lpstr>
      <vt:lpstr>Программное содержание: 1.Формировать у детей представления о круге ( узнать и называть круг), а также находить данную фигуру в окружающих предметах. 2.Развивать мыслительные операции: учить анализировать и обобщать, сравнивать круг, с уже знакомыми геометрическими фигурами ( треугольником и квадратом) 3.Развивать самостоятельность и коммуникативные умения в парной и групповой работе детей.</vt:lpstr>
      <vt:lpstr>Презентация PowerPoint</vt:lpstr>
      <vt:lpstr>Предварительная работа :рассматривание дидактических картинок с форматами квадрата, треугольника, просмотр мультфильма про Лунтика и его друзей, дидактическая игра » Найди предмет такой же формы»</vt:lpstr>
      <vt:lpstr>Раздаточный материал: игрушка Лунтика, круги: большой и маленький желтого цвета по количеству детей, квадратов и треугольников по количеству детей, рисунок гироскутера, велосипедов, круги для колес по два на каждого ребенка. </vt:lpstr>
      <vt:lpstr>ХОД ОБРАЗОВАТЕЛЬНОЙ ДЕЯТЕЛЬНОСТИ: Введение в ситуацию:</vt:lpstr>
      <vt:lpstr>Дидактическая игра « Помоги   Лунтику»</vt:lpstr>
      <vt:lpstr>Презентация PowerPoint</vt:lpstr>
      <vt:lpstr>Презентация PowerPoint</vt:lpstr>
      <vt:lpstr>-Молодцы у всех у вас получились домики. ЗАТРУДНЕНИЕ СИТУАЦИИ НА столе остались фигуры? (да) -Чем похожи фигуры, которые остались на столе? Возникает затруднение. -Смогли вы определить, чем похожи геометрические фигуры? (нет) Почему не смогли?  Воспитатель помогает детям сформулировать ответ: «Потому что мы не знаем, чем похожи </vt:lpstr>
      <vt:lpstr>фигуры, лежащие на столе». Воспитатель говорит детям, что сейчас нужно им узнать, чем похожи игрушки на столе. Открытие нового знания.</vt:lpstr>
      <vt:lpstr>-какая форма у фигур?(круглая) -Круг круглый, нет углов , можно катать. -На что похожи круги?(на мячики, на солнце).Соберите из одного большого и маленького круга неваляшку. Внизу большой круг, а сверху маленький. Около каждого домика по одной неваляшке.</vt:lpstr>
      <vt:lpstr>-Молодцы ребята, вы помогли Лунтику!</vt:lpstr>
      <vt:lpstr>ВКЛЮЧЕНИЕ НОВОГО ЗНАНИЯ В СИСТЕМУ ЗНАНИЙ И УМЕНИЙ: Воспитатель: Лунтик, а на чем ты приехал в детский сад ? (на гироскутере, только у него сломалось колесо) Лунтик показывает рисунок гироскутера без колес. -Ребята у Лунтика еще гироскутер сломался. Что же у него сломалось? (колеса) -А где нам взять колеса?(в ремонтной мастерской).Тогда в путь. </vt:lpstr>
      <vt:lpstr>-В мастерскую мы идем и колеса там найдем. Дети подходят к отдельному столу, на котором находятся кружки(по2) на каждого ребенка. -Сколько колес нам нужно купить на гироскутер Лунтику?(два) -Почему два? (у нашего гироскутера два колеса) -Какой формы нужно купить колеса?(круглой) -Почему круглой?(колеса катятся) -А какие нужны колеса, большие и маленькие для нашего гироскутера? Большие Дети из множества фигур выбирают два круга и несут его к своему столу. -Сколько у вас круглых колес (два) -Лева, а у тебя сколько колес?(два),а у Златы(два) -Колеса какие?(круглые,одинаковые)      </vt:lpstr>
      <vt:lpstr>Презентация PowerPoint</vt:lpstr>
      <vt:lpstr>ОСМЫСЛЕНИЕ: -Кому вы сегодня помогли? (Лунтику) -Вам понравилось? (да) Как вы ему помогли? Что сделали ?( собрали домики для неваляшек, отремонтировали гироскутер). -Вы большие молодцы ,у вас все получилось, потому что научились находить  предметы круглой формы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математике с детьми 3-4 года</dc:title>
  <dc:creator>Лариса</dc:creator>
  <cp:lastModifiedBy>Лариса</cp:lastModifiedBy>
  <cp:revision>34</cp:revision>
  <dcterms:created xsi:type="dcterms:W3CDTF">2022-03-26T04:25:58Z</dcterms:created>
  <dcterms:modified xsi:type="dcterms:W3CDTF">2022-03-26T12:19:27Z</dcterms:modified>
</cp:coreProperties>
</file>