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58" r:id="rId5"/>
    <p:sldId id="259" r:id="rId6"/>
    <p:sldId id="261" r:id="rId7"/>
    <p:sldId id="262" r:id="rId8"/>
    <p:sldId id="260" r:id="rId9"/>
    <p:sldId id="270" r:id="rId10"/>
    <p:sldId id="269" r:id="rId11"/>
    <p:sldId id="263" r:id="rId12"/>
    <p:sldId id="272" r:id="rId13"/>
    <p:sldId id="288" r:id="rId14"/>
    <p:sldId id="285" r:id="rId15"/>
    <p:sldId id="291" r:id="rId16"/>
    <p:sldId id="289" r:id="rId17"/>
    <p:sldId id="292" r:id="rId18"/>
    <p:sldId id="290" r:id="rId19"/>
    <p:sldId id="293" r:id="rId20"/>
    <p:sldId id="287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31640" y="3356992"/>
            <a:ext cx="7358063" cy="1470025"/>
          </a:xfrm>
        </p:spPr>
        <p:txBody>
          <a:bodyPr/>
          <a:lstStyle/>
          <a:p>
            <a:r>
              <a:rPr lang="ru-RU" sz="3200" b="1" i="1" dirty="0" smtClean="0"/>
              <a:t>Сотрудничество семьи и школы в рамках творческого проекта</a:t>
            </a:r>
            <a:br>
              <a:rPr lang="ru-RU" sz="3200" b="1" i="1" dirty="0" smtClean="0"/>
            </a:br>
            <a:r>
              <a:rPr lang="ru-RU" sz="3200" b="1" i="1" dirty="0" smtClean="0"/>
              <a:t>«Школьная сцена»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16632"/>
            <a:ext cx="6993387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«Средняя общеобразовательная школа №3»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Гусь-Хрустальный Владимирской области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60032" y="494116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Заместитель директора по ВР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Идричан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167871"/>
            <a:ext cx="324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/>
              <a:t>16 февраля </a:t>
            </a:r>
            <a:r>
              <a:rPr lang="ru-RU" sz="2000" u="sng" dirty="0" smtClean="0"/>
              <a:t>2018 года </a:t>
            </a:r>
            <a:r>
              <a:rPr lang="ru-RU" sz="2000" dirty="0" smtClean="0"/>
              <a:t>на </a:t>
            </a:r>
            <a:r>
              <a:rPr lang="ru-RU" sz="2000" dirty="0"/>
              <a:t>стадионе школы были организованы праздничные гуляния «Широкая Масленица на школьном дворе», в котором приняли участие </a:t>
            </a:r>
            <a:r>
              <a:rPr lang="ru-RU" sz="2000" b="1" dirty="0"/>
              <a:t>327</a:t>
            </a:r>
            <a:r>
              <a:rPr lang="ru-RU" sz="2000" dirty="0"/>
              <a:t> учащихся начальных классов школы, </a:t>
            </a:r>
            <a:r>
              <a:rPr lang="ru-RU" sz="2000" b="1" dirty="0"/>
              <a:t>48</a:t>
            </a:r>
            <a:r>
              <a:rPr lang="ru-RU" sz="2000" dirty="0"/>
              <a:t> воспитанников детских садов №3 и №30, </a:t>
            </a:r>
            <a:r>
              <a:rPr lang="ru-RU" sz="2000" b="1" dirty="0"/>
              <a:t>20</a:t>
            </a:r>
            <a:r>
              <a:rPr lang="ru-RU" sz="2000" dirty="0"/>
              <a:t> старшеклассников и </a:t>
            </a:r>
            <a:r>
              <a:rPr lang="ru-RU" sz="2000" b="1" dirty="0" smtClean="0"/>
              <a:t>35</a:t>
            </a:r>
            <a:r>
              <a:rPr lang="ru-RU" sz="2000" dirty="0" smtClean="0"/>
              <a:t> родителей.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32856"/>
            <a:ext cx="4536504" cy="3402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43" y="2464634"/>
            <a:ext cx="4536504" cy="3402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36912"/>
            <a:ext cx="460216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625" y="2852936"/>
            <a:ext cx="4541837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404664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Широкая Масленица на школьном дворе</a:t>
            </a:r>
            <a:endParaRPr 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03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132856"/>
            <a:ext cx="4536504" cy="2160240"/>
          </a:xfrm>
        </p:spPr>
        <p:txBody>
          <a:bodyPr/>
          <a:lstStyle/>
          <a:p>
            <a:r>
              <a:rPr lang="ru-RU" b="1" dirty="0" smtClean="0"/>
              <a:t>«</a:t>
            </a:r>
            <a:r>
              <a:rPr lang="ru-RU" b="1" dirty="0"/>
              <a:t>23+8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dirty="0"/>
              <a:t>с </a:t>
            </a:r>
            <a:r>
              <a:rPr lang="ru-RU" dirty="0" smtClean="0"/>
              <a:t>19.02.2018 </a:t>
            </a:r>
            <a:r>
              <a:rPr lang="ru-RU" dirty="0"/>
              <a:t>по 09.03.2018 года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1144188"/>
              </p:ext>
            </p:extLst>
          </p:nvPr>
        </p:nvGraphicFramePr>
        <p:xfrm>
          <a:off x="107504" y="4365104"/>
          <a:ext cx="4392487" cy="2215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92487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Фестиваль военно-патриотической песни «К подвигам героев песней прикоснись…»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Школьная «Зарница»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3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Игровая конкурсная программа «Ай да мама! Ай да я!»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893418" cy="38934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2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Фестиваль военно-патриотической песни «К подвигу героев песней прикоснись»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844824"/>
            <a:ext cx="4470648" cy="4824536"/>
          </a:xfrm>
        </p:spPr>
        <p:txBody>
          <a:bodyPr/>
          <a:lstStyle/>
          <a:p>
            <a:r>
              <a:rPr lang="ru-RU" sz="1800" dirty="0"/>
              <a:t>В конкурсе приняли участие учащиеся 1-11-х классов и воспитанники детских садов №3 и №30. Всего </a:t>
            </a:r>
            <a:r>
              <a:rPr lang="ru-RU" sz="1800" b="1" dirty="0"/>
              <a:t>953</a:t>
            </a:r>
            <a:r>
              <a:rPr lang="ru-RU" sz="1800" dirty="0"/>
              <a:t> человека. </a:t>
            </a:r>
            <a:endParaRPr lang="ru-RU" sz="1800" dirty="0" smtClean="0"/>
          </a:p>
          <a:p>
            <a:r>
              <a:rPr lang="ru-RU" sz="1800" dirty="0" smtClean="0"/>
              <a:t>Конкурс </a:t>
            </a:r>
            <a:r>
              <a:rPr lang="ru-RU" sz="1800" dirty="0"/>
              <a:t>проходил в актовом зале школы, где присутствовали учителя, учащиеся и </a:t>
            </a:r>
            <a:r>
              <a:rPr lang="ru-RU" sz="1800" dirty="0" smtClean="0"/>
              <a:t>родители (</a:t>
            </a:r>
            <a:r>
              <a:rPr lang="ru-RU" sz="1800" b="1" dirty="0" smtClean="0"/>
              <a:t>51</a:t>
            </a:r>
            <a:r>
              <a:rPr lang="ru-RU" sz="1800" dirty="0" smtClean="0"/>
              <a:t> человек). </a:t>
            </a:r>
          </a:p>
          <a:p>
            <a:r>
              <a:rPr lang="ru-RU" sz="1800" dirty="0" smtClean="0"/>
              <a:t>В </a:t>
            </a:r>
            <a:r>
              <a:rPr lang="ru-RU" sz="1800" dirty="0"/>
              <a:t>жюри конкурса вошли: заместитель председателя общественной организации «Российский союз офицеров» </a:t>
            </a:r>
            <a:r>
              <a:rPr lang="ru-RU" sz="1800" dirty="0" err="1"/>
              <a:t>Кустаров</a:t>
            </a:r>
            <a:r>
              <a:rPr lang="ru-RU" sz="1800" dirty="0"/>
              <a:t> Александр Сергеевич, заместитель председателя общественной организации «Боевое братство» </a:t>
            </a:r>
            <a:r>
              <a:rPr lang="ru-RU" sz="1800" dirty="0" err="1"/>
              <a:t>Масёнков</a:t>
            </a:r>
            <a:r>
              <a:rPr lang="ru-RU" sz="1800" dirty="0"/>
              <a:t> Игорь Борисович, председатели родительских комитетов детских садов №3 и №30 Бакулин Тимофей </a:t>
            </a:r>
            <a:r>
              <a:rPr lang="ru-RU" sz="1800" dirty="0" smtClean="0"/>
              <a:t>Евгеньевич и Кулагин Денис Валерьевич.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304" y="1988840"/>
            <a:ext cx="42124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304" y="2420888"/>
            <a:ext cx="4212468" cy="281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37" y="2924945"/>
            <a:ext cx="420719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37" y="3395093"/>
            <a:ext cx="4207197" cy="2804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46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2276872"/>
            <a:ext cx="4038600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«Нам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нужна одна победа!»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– с 23.04.18 по 11.05.2018 года.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2132856"/>
            <a:ext cx="3609975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138454"/>
              </p:ext>
            </p:extLst>
          </p:nvPr>
        </p:nvGraphicFramePr>
        <p:xfrm>
          <a:off x="251520" y="4725144"/>
          <a:ext cx="4608512" cy="1931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8512"/>
              </a:tblGrid>
              <a:tr h="549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Акция «Книги о войне читаем детям»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9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Конкурс поздравительных плакатов ко Дню Победы.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9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Концерт, посвященный Дню Победы </a:t>
                      </a:r>
                      <a:r>
                        <a:rPr lang="ru-RU" sz="2000" dirty="0" smtClean="0">
                          <a:effectLst/>
                        </a:rPr>
                        <a:t>«Никто не забыт, ничто не забыто»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5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76872"/>
            <a:ext cx="3312368" cy="4214532"/>
          </a:xfrm>
        </p:spPr>
        <p:txBody>
          <a:bodyPr/>
          <a:lstStyle/>
          <a:p>
            <a:r>
              <a:rPr lang="ru-RU" sz="2200" dirty="0" smtClean="0"/>
              <a:t>В праздничный концерт вошли </a:t>
            </a:r>
            <a:r>
              <a:rPr lang="ru-RU" sz="2200" dirty="0"/>
              <a:t>лучшие номера фестиваля патриотической песни. </a:t>
            </a:r>
            <a:r>
              <a:rPr lang="ru-RU" sz="2200" dirty="0" smtClean="0"/>
              <a:t>На сцене выступил </a:t>
            </a:r>
            <a:r>
              <a:rPr lang="ru-RU" sz="2200" b="1" dirty="0" smtClean="0"/>
              <a:t>231</a:t>
            </a:r>
            <a:r>
              <a:rPr lang="ru-RU" sz="2200" dirty="0" smtClean="0"/>
              <a:t> обучающийся. </a:t>
            </a:r>
            <a:r>
              <a:rPr lang="ru-RU" sz="2200" b="1" dirty="0" smtClean="0"/>
              <a:t>113</a:t>
            </a:r>
            <a:r>
              <a:rPr lang="ru-RU" sz="2200" dirty="0" smtClean="0"/>
              <a:t> родителей стали зрителями. Почетными </a:t>
            </a:r>
            <a:r>
              <a:rPr lang="ru-RU" sz="2200" dirty="0"/>
              <a:t>гостями мероприятия стали ветераны Великой Отечественной войны.</a:t>
            </a:r>
            <a:endParaRPr lang="ru-RU" sz="2200" dirty="0"/>
          </a:p>
        </p:txBody>
      </p:sp>
      <p:pic>
        <p:nvPicPr>
          <p:cNvPr id="5123" name="Picture 3" descr="F:\Диск данных\Текущий проект\Весна 2018\9 мая\IMG_49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23" y="1951299"/>
            <a:ext cx="4895667" cy="326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Диск данных\Текущий проект\Весна 2018\9 мая\IMG_4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23" y="2348880"/>
            <a:ext cx="4991557" cy="332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Диск данных\Текущий проект\Весна 2018\9 мая\IMG_5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23" y="3068960"/>
            <a:ext cx="4917642" cy="327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26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4114800" cy="2880320"/>
          </a:xfrm>
        </p:spPr>
        <p:txBody>
          <a:bodyPr/>
          <a:lstStyle/>
          <a:p>
            <a:r>
              <a:rPr lang="ru-RU" b="1" dirty="0"/>
              <a:t>«Навстречу </a:t>
            </a:r>
            <a:r>
              <a:rPr lang="ru-RU" b="1" dirty="0" smtClean="0"/>
              <a:t>знаниям»</a:t>
            </a:r>
            <a:br>
              <a:rPr lang="ru-RU" b="1" dirty="0" smtClean="0"/>
            </a:br>
            <a:r>
              <a:rPr lang="ru-RU" dirty="0" smtClean="0"/>
              <a:t>с </a:t>
            </a:r>
            <a:r>
              <a:rPr lang="ru-RU" dirty="0"/>
              <a:t>01.09 по 09.09.18 года.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49764453"/>
              </p:ext>
            </p:extLst>
          </p:nvPr>
        </p:nvGraphicFramePr>
        <p:xfrm>
          <a:off x="251520" y="4941168"/>
          <a:ext cx="4752528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528"/>
              </a:tblGrid>
              <a:tr h="824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Торжественная линейка «Снова в школу!»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9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Посвящение в первоклассники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84365"/>
            <a:ext cx="3793604" cy="37936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0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знаний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F:\Диск данных\Текущий проект\Осень 2018\1 сентября\IMG_66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1" r="12329"/>
          <a:stretch/>
        </p:blipFill>
        <p:spPr bwMode="auto">
          <a:xfrm>
            <a:off x="5364088" y="2132856"/>
            <a:ext cx="3351793" cy="4506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988839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традиционной общешкольной линейке, посвященной Дню знаний приняли участие </a:t>
            </a:r>
            <a:r>
              <a:rPr lang="ru-RU" b="1" dirty="0" smtClean="0"/>
              <a:t>927</a:t>
            </a:r>
            <a:r>
              <a:rPr lang="ru-RU" dirty="0" smtClean="0"/>
              <a:t> обучающихся, </a:t>
            </a:r>
            <a:r>
              <a:rPr lang="ru-RU" b="1" dirty="0" smtClean="0"/>
              <a:t>50</a:t>
            </a:r>
            <a:r>
              <a:rPr lang="ru-RU" dirty="0" smtClean="0"/>
              <a:t> педагогов и </a:t>
            </a:r>
            <a:r>
              <a:rPr lang="ru-RU" b="1" dirty="0" smtClean="0"/>
              <a:t>654</a:t>
            </a:r>
            <a:r>
              <a:rPr lang="ru-RU" dirty="0" smtClean="0"/>
              <a:t> родителя. Выступили на импровизированной сцене </a:t>
            </a:r>
            <a:r>
              <a:rPr lang="ru-RU" b="1" dirty="0" smtClean="0"/>
              <a:t>28</a:t>
            </a:r>
            <a:r>
              <a:rPr lang="ru-RU" dirty="0" smtClean="0"/>
              <a:t> обучающихся школы.</a:t>
            </a:r>
            <a:endParaRPr lang="ru-RU" dirty="0"/>
          </a:p>
        </p:txBody>
      </p:sp>
      <p:pic>
        <p:nvPicPr>
          <p:cNvPr id="3077" name="Picture 5" descr="F:\Диск данных\Текущий проект\Осень 2018\1 сентября\IMG_66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" y="3743165"/>
            <a:ext cx="4499992" cy="2999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49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4114800" cy="2952328"/>
          </a:xfrm>
        </p:spPr>
        <p:txBody>
          <a:bodyPr/>
          <a:lstStyle/>
          <a:p>
            <a:r>
              <a:rPr lang="ru-RU" sz="3600" b="1" dirty="0"/>
              <a:t>«Семьей дорожить – счастливым </a:t>
            </a:r>
            <a:r>
              <a:rPr lang="ru-RU" sz="3600" b="1" dirty="0" smtClean="0"/>
              <a:t>быть»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/>
              <a:t>с </a:t>
            </a:r>
            <a:r>
              <a:rPr lang="ru-RU" sz="3600" dirty="0"/>
              <a:t>10.09.18 по  28.11.18г.</a:t>
            </a:r>
            <a:br>
              <a:rPr lang="ru-RU" sz="3600" dirty="0"/>
            </a:b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56158947"/>
              </p:ext>
            </p:extLst>
          </p:nvPr>
        </p:nvGraphicFramePr>
        <p:xfrm>
          <a:off x="251520" y="5157192"/>
          <a:ext cx="4464495" cy="1339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4495"/>
              </a:tblGrid>
              <a:tr h="498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Конкурс «</a:t>
                      </a:r>
                      <a:r>
                        <a:rPr lang="ru-RU" sz="2400" dirty="0" err="1">
                          <a:effectLst/>
                        </a:rPr>
                        <a:t>Супербабушка</a:t>
                      </a:r>
                      <a:r>
                        <a:rPr lang="ru-RU" sz="2400" dirty="0">
                          <a:effectLst/>
                        </a:rPr>
                        <a:t> - 2018»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8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«Марафон семейных традиций»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3"/>
            <a:ext cx="4187943" cy="3533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5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Супербабушки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2018»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060848"/>
            <a:ext cx="3168352" cy="4320480"/>
          </a:xfrm>
        </p:spPr>
        <p:txBody>
          <a:bodyPr/>
          <a:lstStyle/>
          <a:p>
            <a:r>
              <a:rPr lang="ru-RU" sz="2400" dirty="0"/>
              <a:t>За почетное звание «</a:t>
            </a:r>
            <a:r>
              <a:rPr lang="ru-RU" sz="2400" dirty="0" err="1"/>
              <a:t>Супербабушки</a:t>
            </a:r>
            <a:r>
              <a:rPr lang="ru-RU" sz="2400" dirty="0"/>
              <a:t>» боролись </a:t>
            </a:r>
            <a:r>
              <a:rPr lang="ru-RU" sz="2400" b="1" dirty="0"/>
              <a:t>пять</a:t>
            </a:r>
            <a:r>
              <a:rPr lang="ru-RU" sz="2400" dirty="0"/>
              <a:t> конкурсанток, внуки которых обучаются в нашей школе</a:t>
            </a:r>
            <a:r>
              <a:rPr lang="ru-RU" sz="2400" dirty="0" smtClean="0"/>
              <a:t>. В качестве зрителей в зале присутствовали </a:t>
            </a:r>
            <a:r>
              <a:rPr lang="ru-RU" sz="2400" b="1" dirty="0" smtClean="0"/>
              <a:t>97</a:t>
            </a:r>
            <a:r>
              <a:rPr lang="ru-RU" sz="2400" dirty="0" smtClean="0"/>
              <a:t> обучающихся и </a:t>
            </a:r>
            <a:r>
              <a:rPr lang="ru-RU" sz="2400" b="1" dirty="0" smtClean="0"/>
              <a:t>56</a:t>
            </a:r>
            <a:r>
              <a:rPr lang="ru-RU" sz="2400" dirty="0" smtClean="0"/>
              <a:t> родителей.</a:t>
            </a:r>
            <a:endParaRPr lang="ru-RU" sz="2400" dirty="0"/>
          </a:p>
        </p:txBody>
      </p:sp>
      <p:pic>
        <p:nvPicPr>
          <p:cNvPr id="4098" name="Picture 2" descr="F:\Диск данных\Текущий проект\Осень 2018\Супербабушки\IMG_7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60848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Диск данных\Текущий проект\Осень 2018\Супербабушки\IMG_7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72" y="2492896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Диск данных\Текущий проект\Осень 2018\Супербабушки\IMG_71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80" y="2924944"/>
            <a:ext cx="4535996" cy="302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Диск данных\Текущий проект\Осень 2018\Супербабушки\IMG_71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78" y="3584848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11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4040188" cy="1512167"/>
          </a:xfrm>
        </p:spPr>
        <p:txBody>
          <a:bodyPr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«Новый год у ворот» - </a:t>
            </a: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с 01.12 по 31.12.2018г.</a:t>
            </a:r>
            <a:endParaRPr lang="ru-RU" b="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77957968"/>
              </p:ext>
            </p:extLst>
          </p:nvPr>
        </p:nvGraphicFramePr>
        <p:xfrm>
          <a:off x="251520" y="4509120"/>
          <a:ext cx="4032448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Торжественная линейка, посвященная Дню знаний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Праздник «Посвящения в первоклассники»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4"/>
          <a:stretch/>
        </p:blipFill>
        <p:spPr bwMode="auto">
          <a:xfrm>
            <a:off x="4417763" y="2708920"/>
            <a:ext cx="4595493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9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661648" cy="1143000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Воспитательная работа неэффективна без участия родителей учеников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3312368"/>
          </a:xfrm>
        </p:spPr>
        <p:txBody>
          <a:bodyPr/>
          <a:lstStyle/>
          <a:p>
            <a:pPr algn="just"/>
            <a:r>
              <a:rPr lang="ru-RU" sz="2400" dirty="0" smtClean="0"/>
              <a:t> </a:t>
            </a:r>
            <a:r>
              <a:rPr lang="ru-RU" sz="2400" b="1" dirty="0" smtClean="0"/>
              <a:t>Позитивный </a:t>
            </a:r>
            <a:r>
              <a:rPr lang="ru-RU" sz="2400" b="1" dirty="0"/>
              <a:t>настрой на общение </a:t>
            </a:r>
            <a:r>
              <a:rPr lang="ru-RU" sz="2400" dirty="0" smtClean="0"/>
              <a:t>- самый</a:t>
            </a:r>
            <a:r>
              <a:rPr lang="ru-RU" sz="2400" dirty="0"/>
              <a:t>  </a:t>
            </a:r>
            <a:r>
              <a:rPr lang="ru-RU" sz="2400" dirty="0" smtClean="0"/>
              <a:t>прочный фундамент, </a:t>
            </a:r>
            <a:r>
              <a:rPr lang="ru-RU" sz="2400" dirty="0"/>
              <a:t>на котором строится  вся работа </a:t>
            </a:r>
            <a:r>
              <a:rPr lang="ru-RU" sz="2400" dirty="0" smtClean="0"/>
              <a:t>с семьей.</a:t>
            </a:r>
          </a:p>
          <a:p>
            <a:pPr algn="just"/>
            <a:r>
              <a:rPr lang="ru-RU" sz="2400" b="1" dirty="0" smtClean="0"/>
              <a:t>Ежедневное </a:t>
            </a:r>
            <a:r>
              <a:rPr lang="ru-RU" sz="2400" b="1" dirty="0"/>
              <a:t>доброжелательное взаимодействие педагогов с родителям</a:t>
            </a:r>
            <a:r>
              <a:rPr lang="ru-RU" sz="2400" dirty="0"/>
              <a:t>и значит гораздо больше, чем отдельное хорошо проведенное мероприятие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b="1" dirty="0" smtClean="0"/>
              <a:t>Принцип открытости образовательного  учреждения для родителей</a:t>
            </a:r>
            <a:r>
              <a:rPr lang="ru-RU" sz="2400" dirty="0" smtClean="0"/>
              <a:t>, которые должны иметь возможность познакомиться с тем, как организована работа, как педагоги и дети общаются между собой.</a:t>
            </a:r>
          </a:p>
        </p:txBody>
      </p:sp>
    </p:spTree>
    <p:extLst>
      <p:ext uri="{BB962C8B-B14F-4D97-AF65-F5344CB8AC3E}">
        <p14:creationId xmlns:p14="http://schemas.microsoft.com/office/powerpoint/2010/main" val="266119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год у ворот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6339"/>
            <a:ext cx="2520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декабре 2018 в подготовке и проведении школьных елок приняли участие </a:t>
            </a:r>
            <a:r>
              <a:rPr lang="ru-RU" b="1" dirty="0" smtClean="0"/>
              <a:t>20</a:t>
            </a:r>
            <a:r>
              <a:rPr lang="ru-RU" dirty="0" smtClean="0"/>
              <a:t> выпускников. В </a:t>
            </a:r>
            <a:r>
              <a:rPr lang="ru-RU" dirty="0"/>
              <a:t>качестве зрителей и </a:t>
            </a:r>
            <a:r>
              <a:rPr lang="ru-RU" dirty="0" smtClean="0"/>
              <a:t>участников на представлении присутствовали </a:t>
            </a:r>
            <a:r>
              <a:rPr lang="ru-RU" b="1" dirty="0" smtClean="0"/>
              <a:t>382</a:t>
            </a:r>
            <a:r>
              <a:rPr lang="ru-RU" dirty="0" smtClean="0"/>
              <a:t> обучающихся начальной школы и </a:t>
            </a:r>
            <a:r>
              <a:rPr lang="ru-RU" b="1" dirty="0" smtClean="0"/>
              <a:t>136</a:t>
            </a:r>
            <a:r>
              <a:rPr lang="ru-RU" dirty="0" smtClean="0"/>
              <a:t> родителей.</a:t>
            </a:r>
            <a:endParaRPr lang="ru-RU" dirty="0"/>
          </a:p>
        </p:txBody>
      </p:sp>
      <p:pic>
        <p:nvPicPr>
          <p:cNvPr id="2058" name="Picture 10" descr="F:\Диск данных\Текущий проект\Зима 2019\НГ школа\IMG_7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76872"/>
            <a:ext cx="5868145" cy="3912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62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реализации проекта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41242"/>
            <a:ext cx="88569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Повысилась </a:t>
            </a:r>
            <a:r>
              <a:rPr lang="ru-RU" sz="2000" dirty="0"/>
              <a:t>активность в классных и школьных делах самых скептически настроенных родителей. Сегодня ни одно классное и школьное воспитательное дело не обходится без заинтересованных взрослых. Родители – постоянные участники концертов, они смело выходят на сцену в качестве солистов, чтецов, юмористов</a:t>
            </a:r>
            <a:r>
              <a:rPr lang="ru-RU" sz="2000" dirty="0" smtClean="0"/>
              <a:t>.</a:t>
            </a:r>
            <a:r>
              <a:rPr lang="ru-RU" sz="2000" dirty="0"/>
              <a:t> </a:t>
            </a:r>
            <a:endParaRPr lang="ru-RU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Практически </a:t>
            </a:r>
            <a:r>
              <a:rPr lang="ru-RU" sz="2000" dirty="0"/>
              <a:t>все обучающиеся попробовали себя в качестве декораторов, артистов, художников по костюмам, гримеров, режиссеров, певцов и т.д.</a:t>
            </a:r>
          </a:p>
          <a:p>
            <a:r>
              <a:rPr lang="ru-RU" sz="2000" dirty="0" smtClean="0"/>
              <a:t>• Изменилось </a:t>
            </a:r>
            <a:r>
              <a:rPr lang="ru-RU" sz="2000" dirty="0"/>
              <a:t>отношение родителей к школе в целом и к педагогам в частности. Активизировалась работа Совета школы и Совета отцов.</a:t>
            </a:r>
          </a:p>
          <a:p>
            <a:r>
              <a:rPr lang="ru-RU" sz="2000" dirty="0" smtClean="0"/>
              <a:t>• Укрепились </a:t>
            </a:r>
            <a:r>
              <a:rPr lang="ru-RU" sz="2000" dirty="0"/>
              <a:t>связи между школой и детскими садами № 3, 29, 30 микрорайона. Работа по преемственности между нами признана одной из лучших на муниципальном уровне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• Творческие </a:t>
            </a:r>
            <a:r>
              <a:rPr lang="ru-RU" sz="2000" dirty="0"/>
              <a:t>находки, сделанные в период реализации проекта, стали основой для новых мероприятий и укрепили традиции школы в воспитании.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522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3960440" cy="4248472"/>
          </a:xfrm>
        </p:spPr>
        <p:txBody>
          <a:bodyPr/>
          <a:lstStyle/>
          <a:p>
            <a:r>
              <a:rPr lang="ru-RU" sz="2400" dirty="0" smtClean="0"/>
              <a:t>Проблему вовлечения  </a:t>
            </a:r>
            <a:r>
              <a:rPr lang="ru-RU" sz="2400" dirty="0"/>
              <a:t>родителей в учебно-воспитательный </a:t>
            </a:r>
            <a:r>
              <a:rPr lang="ru-RU" sz="2400" dirty="0" smtClean="0"/>
              <a:t>процесс не только и не столько в качестве сторонних наблюдателей, но и в качестве активных его участников мы попытались решить при помощи </a:t>
            </a:r>
            <a:r>
              <a:rPr lang="ru-RU" sz="2400" b="1" dirty="0" smtClean="0"/>
              <a:t>проекта «Школьная сцена». </a:t>
            </a:r>
            <a:endParaRPr lang="ru-RU" sz="2400" b="1" dirty="0"/>
          </a:p>
        </p:txBody>
      </p:sp>
      <p:pic>
        <p:nvPicPr>
          <p:cNvPr id="2050" name="Picture 2" descr="D:\Воспитательная работа 18-19г\Фото 2017-2018\Семейные традиции\IMG_2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92896"/>
            <a:ext cx="4679913" cy="312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75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6624735" cy="3024336"/>
          </a:xfrm>
        </p:spPr>
        <p:txBody>
          <a:bodyPr/>
          <a:lstStyle/>
          <a:p>
            <a:pPr algn="just"/>
            <a:r>
              <a:rPr lang="ru-RU" sz="2300" b="1" dirty="0" smtClean="0"/>
              <a:t>Цель проекта</a:t>
            </a:r>
            <a:r>
              <a:rPr lang="ru-RU" sz="2300" dirty="0" smtClean="0"/>
              <a:t> - раскрытие </a:t>
            </a:r>
            <a:r>
              <a:rPr lang="ru-RU" sz="2300" dirty="0"/>
              <a:t>творческого потенциала, </a:t>
            </a:r>
            <a:r>
              <a:rPr lang="ru-RU" sz="2300" dirty="0" smtClean="0"/>
              <a:t>выявление </a:t>
            </a:r>
            <a:r>
              <a:rPr lang="ru-RU" sz="2300" dirty="0"/>
              <a:t>и </a:t>
            </a:r>
            <a:r>
              <a:rPr lang="ru-RU" sz="2300" dirty="0" smtClean="0"/>
              <a:t>поддержка </a:t>
            </a:r>
            <a:r>
              <a:rPr lang="ru-RU" sz="2300" dirty="0"/>
              <a:t>талантов, а также </a:t>
            </a:r>
            <a:r>
              <a:rPr lang="ru-RU" sz="2300" dirty="0" smtClean="0"/>
              <a:t>расширение </a:t>
            </a:r>
            <a:r>
              <a:rPr lang="ru-RU" sz="2300" dirty="0"/>
              <a:t>круга интересов учащихся </a:t>
            </a:r>
            <a:r>
              <a:rPr lang="ru-RU" sz="2300" dirty="0" smtClean="0"/>
              <a:t>школы, воспитанников детских садов микрорайона и родителей, содействие </a:t>
            </a:r>
            <a:r>
              <a:rPr lang="ru-RU" sz="2300" dirty="0"/>
              <a:t>в удовлетворении их духовных, интеллектуальных, творческих и социальных потребностей. </a:t>
            </a:r>
            <a:endParaRPr lang="ru-RU" sz="2300" dirty="0" smtClean="0"/>
          </a:p>
        </p:txBody>
      </p:sp>
      <p:pic>
        <p:nvPicPr>
          <p:cNvPr id="1026" name="Picture 2" descr="D:\Воспитательная работа 18-19г\Фото 2017-2018\18.03.2018\Фото для статьи\IMG_45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988" y="3356992"/>
            <a:ext cx="453084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778966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176464"/>
          </a:xfrm>
        </p:spPr>
        <p:txBody>
          <a:bodyPr/>
          <a:lstStyle/>
          <a:p>
            <a:r>
              <a:rPr lang="ru-RU" sz="2300" dirty="0"/>
              <a:t>Выявление, поддержка и развитие талантливых детей школы.</a:t>
            </a:r>
          </a:p>
          <a:p>
            <a:r>
              <a:rPr lang="ru-RU" sz="2300" dirty="0" smtClean="0"/>
              <a:t>Популяризация </a:t>
            </a:r>
            <a:r>
              <a:rPr lang="ru-RU" sz="2300" dirty="0"/>
              <a:t>различных видов и направлений творческой деятельности. </a:t>
            </a:r>
          </a:p>
          <a:p>
            <a:r>
              <a:rPr lang="ru-RU" sz="2300" dirty="0" smtClean="0"/>
              <a:t>Стимулирование </a:t>
            </a:r>
            <a:r>
              <a:rPr lang="ru-RU" sz="2300" dirty="0"/>
              <a:t>творческого роста молодых дарований, повышение их творческого потенциала.</a:t>
            </a:r>
          </a:p>
          <a:p>
            <a:r>
              <a:rPr lang="ru-RU" sz="2300" dirty="0" smtClean="0"/>
              <a:t>Сохранение </a:t>
            </a:r>
            <a:r>
              <a:rPr lang="ru-RU" sz="2300" dirty="0"/>
              <a:t>и приумножение традиций проведения проектов, фестивалей и конкурсов,  укрепление творческих традиций.</a:t>
            </a:r>
          </a:p>
          <a:p>
            <a:r>
              <a:rPr lang="ru-RU" sz="2300" dirty="0" smtClean="0"/>
              <a:t>Создание </a:t>
            </a:r>
            <a:r>
              <a:rPr lang="ru-RU" sz="2300" dirty="0"/>
              <a:t>условий для социального партнёрства с семьями учащихся и воспитанников.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6696743" cy="590465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Участники Проекта</a:t>
            </a:r>
            <a:endParaRPr lang="ru-RU" sz="3600" dirty="0"/>
          </a:p>
          <a:p>
            <a:pPr algn="just"/>
            <a:r>
              <a:rPr lang="ru-RU" sz="2600" dirty="0" smtClean="0"/>
              <a:t>В </a:t>
            </a:r>
            <a:r>
              <a:rPr lang="ru-RU" sz="2600" dirty="0"/>
              <a:t>Проекте </a:t>
            </a:r>
            <a:r>
              <a:rPr lang="ru-RU" sz="2600" dirty="0" smtClean="0"/>
              <a:t>принимали </a:t>
            </a:r>
            <a:r>
              <a:rPr lang="ru-RU" sz="2600" dirty="0"/>
              <a:t>участие коллективы </a:t>
            </a:r>
            <a:r>
              <a:rPr lang="ru-RU" sz="2600" dirty="0" smtClean="0"/>
              <a:t>воспитанников старших и подготовительных групп МБДОУ №3, 29, 30 и учащихся МБОУ «СОШ №3» с </a:t>
            </a:r>
            <a:r>
              <a:rPr lang="ru-RU" sz="2600" dirty="0"/>
              <a:t>1 по 11 класс под руководством классных руководителей и воспитателей. </a:t>
            </a:r>
          </a:p>
          <a:p>
            <a:pPr algn="just"/>
            <a:r>
              <a:rPr lang="ru-RU" sz="2600" dirty="0" smtClean="0"/>
              <a:t>К </a:t>
            </a:r>
            <a:r>
              <a:rPr lang="ru-RU" sz="2600" dirty="0"/>
              <a:t>участию в проекте </a:t>
            </a:r>
            <a:r>
              <a:rPr lang="ru-RU" sz="2600" dirty="0" smtClean="0"/>
              <a:t>были приглашены </a:t>
            </a:r>
            <a:r>
              <a:rPr lang="ru-RU" sz="2600" dirty="0"/>
              <a:t>члены классных родительских комитетов и все желающие родители</a:t>
            </a:r>
            <a:r>
              <a:rPr lang="ru-RU" sz="2600" dirty="0" smtClean="0"/>
              <a:t>.</a:t>
            </a:r>
          </a:p>
          <a:p>
            <a:pPr algn="just"/>
            <a:r>
              <a:rPr lang="ru-RU" sz="2600" dirty="0" smtClean="0"/>
              <a:t>Количество </a:t>
            </a:r>
            <a:r>
              <a:rPr lang="ru-RU" sz="2600" dirty="0"/>
              <a:t>участников в творческих мероприятиях не </a:t>
            </a:r>
            <a:r>
              <a:rPr lang="ru-RU" sz="2600" dirty="0" smtClean="0"/>
              <a:t>ограничивалось.</a:t>
            </a:r>
          </a:p>
        </p:txBody>
      </p:sp>
    </p:spTree>
    <p:extLst>
      <p:ext uri="{BB962C8B-B14F-4D97-AF65-F5344CB8AC3E}">
        <p14:creationId xmlns:p14="http://schemas.microsoft.com/office/powerpoint/2010/main" val="261744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и сроки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60851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Проект  </a:t>
            </a:r>
            <a:r>
              <a:rPr lang="ru-RU" sz="2400" dirty="0"/>
              <a:t>реализуется с 22.01.18 по 31.12.18г. и включает в себя </a:t>
            </a:r>
            <a:r>
              <a:rPr lang="ru-RU" sz="2400" b="1" dirty="0"/>
              <a:t>шесть тематических этапов</a:t>
            </a:r>
            <a:r>
              <a:rPr lang="ru-RU" sz="2400" dirty="0"/>
              <a:t>:</a:t>
            </a:r>
          </a:p>
          <a:p>
            <a:r>
              <a:rPr lang="ru-RU" sz="2400" b="1" i="1" dirty="0"/>
              <a:t>1 этап. «Масленица пришла!» </a:t>
            </a:r>
            <a:r>
              <a:rPr lang="ru-RU" sz="2400" dirty="0"/>
              <a:t>- с 05.02.2018 по 19.02.2018</a:t>
            </a:r>
          </a:p>
          <a:p>
            <a:r>
              <a:rPr lang="ru-RU" sz="2400" b="1" i="1" dirty="0"/>
              <a:t>2 этап. «23+8» </a:t>
            </a:r>
            <a:r>
              <a:rPr lang="ru-RU" sz="2400" dirty="0"/>
              <a:t>– с 22.02.2018 по 09.03.2018 года.</a:t>
            </a:r>
          </a:p>
          <a:p>
            <a:r>
              <a:rPr lang="ru-RU" sz="2400" b="1" i="1" dirty="0"/>
              <a:t>3 этап. «Нам нужна одна Победа» </a:t>
            </a:r>
            <a:r>
              <a:rPr lang="ru-RU" sz="2400" dirty="0"/>
              <a:t>– с 23.04.18 по 11.05.2018 года.</a:t>
            </a:r>
          </a:p>
          <a:p>
            <a:r>
              <a:rPr lang="ru-RU" sz="2400" b="1" i="1" dirty="0"/>
              <a:t>4 этап. «Навстречу знаниям» </a:t>
            </a:r>
            <a:r>
              <a:rPr lang="ru-RU" sz="2400" dirty="0"/>
              <a:t>- с 01.09 по 09.09.18 года.</a:t>
            </a:r>
          </a:p>
          <a:p>
            <a:r>
              <a:rPr lang="ru-RU" sz="2400" b="1" i="1" dirty="0"/>
              <a:t>5 этап. «Семьей дорожить – счастливым быть» </a:t>
            </a:r>
            <a:r>
              <a:rPr lang="ru-RU" sz="2400" dirty="0"/>
              <a:t>с 10.09.18 по  28.11.18г.</a:t>
            </a:r>
          </a:p>
          <a:p>
            <a:r>
              <a:rPr lang="ru-RU" sz="2400" b="1" i="1" dirty="0"/>
              <a:t>6 этап. «Новый год у ворот» </a:t>
            </a:r>
            <a:r>
              <a:rPr lang="ru-RU" sz="2400" dirty="0"/>
              <a:t>- с 01.12 по 31.12.2018г.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49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60848"/>
            <a:ext cx="4536504" cy="2664296"/>
          </a:xfrm>
        </p:spPr>
        <p:txBody>
          <a:bodyPr/>
          <a:lstStyle/>
          <a:p>
            <a:r>
              <a:rPr lang="ru-RU" sz="3600" b="1" i="1" dirty="0" smtClean="0"/>
              <a:t>«</a:t>
            </a:r>
            <a:r>
              <a:rPr lang="ru-RU" sz="3600" b="1" i="1" dirty="0"/>
              <a:t>Масленица пришла!» </a:t>
            </a:r>
            <a:r>
              <a:rPr lang="ru-RU" sz="3600" dirty="0" smtClean="0"/>
              <a:t>-</a:t>
            </a:r>
            <a:br>
              <a:rPr lang="ru-RU" sz="3600" dirty="0" smtClean="0"/>
            </a:br>
            <a:r>
              <a:rPr lang="ru-RU" sz="3600" dirty="0" smtClean="0"/>
              <a:t>с 05.02.2018г. </a:t>
            </a:r>
            <a:r>
              <a:rPr lang="ru-RU" sz="3600" dirty="0"/>
              <a:t>по </a:t>
            </a:r>
            <a:r>
              <a:rPr lang="ru-RU" sz="3600" dirty="0" smtClean="0"/>
              <a:t>19.02.2018г.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3447597"/>
              </p:ext>
            </p:extLst>
          </p:nvPr>
        </p:nvGraphicFramePr>
        <p:xfrm>
          <a:off x="107504" y="4653136"/>
          <a:ext cx="4896544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6544"/>
              </a:tblGrid>
              <a:tr h="697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Конкурс </a:t>
                      </a:r>
                      <a:r>
                        <a:rPr lang="ru-RU" sz="2400" dirty="0" smtClean="0">
                          <a:effectLst/>
                        </a:rPr>
                        <a:t>книжек-малышек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«Классная </a:t>
                      </a:r>
                      <a:r>
                        <a:rPr lang="ru-RU" sz="2400" dirty="0">
                          <a:effectLst/>
                        </a:rPr>
                        <a:t>книга рецептов блинов»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Общешкольное мероприятие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«Широкая масленица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на </a:t>
                      </a:r>
                      <a:r>
                        <a:rPr lang="ru-RU" sz="2400" dirty="0">
                          <a:effectLst/>
                        </a:rPr>
                        <a:t>школьном дворе»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262874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7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r>
              <a:rPr lang="ru-RU" b="1" dirty="0" smtClean="0"/>
              <a:t>Выставка книг с рецептами блинов и голосование родителей и гостей школы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29758"/>
            <a:ext cx="5623859" cy="3749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420888"/>
            <a:ext cx="29523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проголосовало: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родителей обучающихся школы;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родителей воспитанников детских садов;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гостей.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35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1113</TotalTime>
  <Words>932</Words>
  <Application>Microsoft Office PowerPoint</Application>
  <PresentationFormat>Экран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Шаблон 2</vt:lpstr>
      <vt:lpstr>Сотрудничество семьи и школы в рамках творческого проекта «Школьная сцена»</vt:lpstr>
      <vt:lpstr>Воспитательная работа неэффективна без участия родителей учеников</vt:lpstr>
      <vt:lpstr>Презентация PowerPoint</vt:lpstr>
      <vt:lpstr>Презентация PowerPoint</vt:lpstr>
      <vt:lpstr>Задачи проекта</vt:lpstr>
      <vt:lpstr>Презентация PowerPoint</vt:lpstr>
      <vt:lpstr>Этапы и сроки реализации проекта</vt:lpstr>
      <vt:lpstr>«Масленица пришла!» - с 05.02.2018г. по 19.02.2018г. </vt:lpstr>
      <vt:lpstr>Выставка книг с рецептами блинов и голосование родителей и гостей школы</vt:lpstr>
      <vt:lpstr>Презентация PowerPoint</vt:lpstr>
      <vt:lpstr>«23+8» с 19.02.2018 по 09.03.2018 года </vt:lpstr>
      <vt:lpstr>Фестиваль военно-патриотической песни «К подвигу героев песней прикоснись»</vt:lpstr>
      <vt:lpstr>Презентация PowerPoint</vt:lpstr>
      <vt:lpstr>Презентация PowerPoint</vt:lpstr>
      <vt:lpstr>«Навстречу знаниям» с 01.09 по 09.09.18 года.</vt:lpstr>
      <vt:lpstr>День знаний</vt:lpstr>
      <vt:lpstr>«Семьей дорожить – счастливым быть» с 10.09.18 по  28.11.18г. </vt:lpstr>
      <vt:lpstr>«Супербабушки – 2018»</vt:lpstr>
      <vt:lpstr>Презентация PowerPoint</vt:lpstr>
      <vt:lpstr>Новый год у ворот</vt:lpstr>
      <vt:lpstr>Результаты реализации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«»</dc:title>
  <dc:creator>teacher</dc:creator>
  <cp:lastModifiedBy>teacher</cp:lastModifiedBy>
  <cp:revision>76</cp:revision>
  <dcterms:created xsi:type="dcterms:W3CDTF">2018-02-07T13:31:01Z</dcterms:created>
  <dcterms:modified xsi:type="dcterms:W3CDTF">2019-06-27T09:59:49Z</dcterms:modified>
</cp:coreProperties>
</file>