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61" r:id="rId2"/>
    <p:sldId id="256" r:id="rId3"/>
    <p:sldId id="298" r:id="rId4"/>
    <p:sldId id="257" r:id="rId5"/>
    <p:sldId id="258" r:id="rId6"/>
    <p:sldId id="292" r:id="rId7"/>
    <p:sldId id="260" r:id="rId8"/>
    <p:sldId id="262" r:id="rId9"/>
    <p:sldId id="263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264" r:id="rId19"/>
    <p:sldId id="265" r:id="rId20"/>
    <p:sldId id="266" r:id="rId21"/>
    <p:sldId id="267" r:id="rId22"/>
    <p:sldId id="269" r:id="rId23"/>
    <p:sldId id="299" r:id="rId24"/>
    <p:sldId id="270" r:id="rId25"/>
    <p:sldId id="297" r:id="rId26"/>
    <p:sldId id="271" r:id="rId27"/>
    <p:sldId id="295" r:id="rId28"/>
    <p:sldId id="272" r:id="rId29"/>
    <p:sldId id="296" r:id="rId30"/>
    <p:sldId id="273" r:id="rId31"/>
    <p:sldId id="301" r:id="rId32"/>
    <p:sldId id="274" r:id="rId33"/>
    <p:sldId id="300" r:id="rId34"/>
    <p:sldId id="275" r:id="rId35"/>
    <p:sldId id="293" r:id="rId36"/>
    <p:sldId id="268" r:id="rId37"/>
    <p:sldId id="276" r:id="rId38"/>
    <p:sldId id="277" r:id="rId39"/>
    <p:sldId id="278" r:id="rId40"/>
    <p:sldId id="279" r:id="rId41"/>
    <p:sldId id="280" r:id="rId42"/>
    <p:sldId id="316" r:id="rId43"/>
    <p:sldId id="281" r:id="rId44"/>
    <p:sldId id="282" r:id="rId45"/>
    <p:sldId id="283" r:id="rId46"/>
    <p:sldId id="310" r:id="rId47"/>
    <p:sldId id="284" r:id="rId48"/>
    <p:sldId id="285" r:id="rId49"/>
    <p:sldId id="311" r:id="rId50"/>
    <p:sldId id="286" r:id="rId51"/>
    <p:sldId id="287" r:id="rId52"/>
    <p:sldId id="288" r:id="rId53"/>
    <p:sldId id="289" r:id="rId54"/>
    <p:sldId id="290" r:id="rId55"/>
    <p:sldId id="291" r:id="rId56"/>
    <p:sldId id="313" r:id="rId57"/>
    <p:sldId id="312" r:id="rId58"/>
    <p:sldId id="314" r:id="rId59"/>
    <p:sldId id="315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A60A9B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13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414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</a:t>
            </a:r>
            <a:r>
              <a:rPr lang="ru-RU" sz="2000" baseline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программы в группе общеразвивающей направленности от1.5 до 3 лет на 2020- 2021 год (конец года)</a:t>
            </a:r>
            <a:endParaRPr lang="ru-RU" sz="200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123848987108702"/>
          <c:y val="9.3370681605975617E-3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FFFF00"/>
              </a:solidFill>
            </a:ln>
          </c:spPr>
          <c:dPt>
            <c:idx val="0"/>
            <c:spPr>
              <a:solidFill>
                <a:srgbClr val="C00000"/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F24-41DD-B747-B95FEFF53D41}"/>
              </c:ext>
            </c:extLst>
          </c:dPt>
          <c:dPt>
            <c:idx val="1"/>
            <c:spPr>
              <a:solidFill>
                <a:srgbClr val="00B050"/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F24-41DD-B747-B95FEFF53D41}"/>
              </c:ext>
            </c:extLst>
          </c:dPt>
          <c:dPt>
            <c:idx val="2"/>
            <c:spPr>
              <a:solidFill>
                <a:schemeClr val="accent1">
                  <a:lumMod val="75000"/>
                </a:schemeClr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F24-41DD-B747-B95FEFF53D41}"/>
              </c:ext>
            </c:extLst>
          </c:dPt>
          <c:dPt>
            <c:idx val="3"/>
            <c:spPr>
              <a:solidFill>
                <a:srgbClr val="FFFF00"/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F24-41DD-B747-B95FEFF53D41}"/>
              </c:ext>
            </c:extLst>
          </c:dPt>
          <c:dPt>
            <c:idx val="4"/>
            <c:spPr>
              <a:solidFill>
                <a:srgbClr val="7030A0"/>
              </a:solidFill>
              <a:ln w="25400">
                <a:solidFill>
                  <a:srgbClr val="FFFF00"/>
                </a:solidFill>
              </a:ln>
              <a:effectLst/>
              <a:sp3d contourW="25400">
                <a:contourClr>
                  <a:srgbClr val="FFFF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F24-41DD-B747-B95FEFF53D41}"/>
              </c:ext>
            </c:extLst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0.12205368921361333"/>
                  <c:y val="-8.9212001908852298E-2"/>
                </c:manualLayout>
              </c:layout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Val val="1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Val val="1"/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Val val="1"/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Высокий 2 р- 22,2%</c:v>
                </c:pt>
                <c:pt idx="1">
                  <c:v>Средний 12р-66,6%</c:v>
                </c:pt>
                <c:pt idx="2">
                  <c:v>Низкий 4р- 11,1%</c:v>
                </c:pt>
                <c:pt idx="3">
                  <c:v>Отпуск 6 д - 33,3%</c:v>
                </c:pt>
                <c:pt idx="4">
                  <c:v>Адаптация 2р - 11,1%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12</c:v>
                </c:pt>
                <c:pt idx="2">
                  <c:v>4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32-4DAE-A05E-B324B0F4A465}"/>
            </c:ext>
          </c:extLst>
        </c:ser>
        <c:dLbls/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36892162673211"/>
          <c:y val="0.82582682828076914"/>
          <c:w val="0.80529427369965911"/>
          <c:h val="0.1595264411200023"/>
        </c:manualLayout>
      </c:layout>
      <c:spPr>
        <a:noFill/>
        <a:ln>
          <a:solidFill>
            <a:srgbClr val="FFC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Мониторинг ОП на начало 2020-2021 учебного года группа №6 "Божьи коровки"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ОП на начало 2020-2021 учебного года группа №6</c:v>
                </c:pt>
              </c:strCache>
            </c:strRef>
          </c:tx>
          <c:spPr>
            <a:solidFill>
              <a:srgbClr val="00B0F0"/>
            </a:solidFill>
          </c:spPr>
          <c:dPt>
            <c:idx val="1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Высокий 7 человек-47%</c:v>
                </c:pt>
                <c:pt idx="1">
                  <c:v>Средний 8 человек-53%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0.53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3434152563421262"/>
          <c:y val="0.47057371185624192"/>
          <c:w val="0.25587261013656287"/>
          <c:h val="0.3905281744189078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Мониторинг ОП на конец 2021 учебного года группа №6 "Божьи коровки"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462962962962982E-2"/>
          <c:y val="0.25376984126984198"/>
          <c:w val="0.68812609361329946"/>
          <c:h val="0.682738095238096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ОП на конец 2021 учебного года группа №6</c:v>
                </c:pt>
              </c:strCache>
            </c:strRef>
          </c:tx>
          <c:spPr>
            <a:solidFill>
              <a:srgbClr val="00B0F0"/>
            </a:solidFill>
          </c:spPr>
          <c:dPt>
            <c:idx val="1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Высокий-7 человек-47%</c:v>
                </c:pt>
                <c:pt idx="1">
                  <c:v>Средний-8 человек- 53%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0.53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8206328375619718"/>
          <c:y val="0.4730610921918717"/>
          <c:w val="0.30867745698454363"/>
          <c:h val="0.41925132839132795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Мониторинг ОП на начало учебного 2020-2021 года группа №5 "Веселый улей"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ОП на начало учебного 2020-2021 года группа №5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Средний - 6 человек-75%</c:v>
                </c:pt>
                <c:pt idx="1">
                  <c:v>Низкий-2 человека-25%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0.75000000000000111</c:v>
                </c:pt>
                <c:pt idx="1">
                  <c:v>0.25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8588805101256045"/>
          <c:y val="0.47333228638270103"/>
          <c:w val="0.30365450584052323"/>
          <c:h val="0.3233625138013757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Мониторин ОП на конец учебного 2021 года группа № 5 "Веселый улей"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 ОП на конец учебного 2021 года группа № 5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Высокий - 2 человека-25%</c:v>
                </c:pt>
                <c:pt idx="1">
                  <c:v>Средний-6 человек-75%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0.25</c:v>
                </c:pt>
                <c:pt idx="1">
                  <c:v>0.75000000000000089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0429122486266582"/>
          <c:y val="0.47366152822542318"/>
          <c:w val="0.28643347773746047"/>
          <c:h val="0.36052242739503504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6844315185067505"/>
          <c:w val="0.74860457902372435"/>
          <c:h val="0.631556848149325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усвоения ОП на начало учебного 2020-2021 года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-13 человек- 20%</c:v>
                </c:pt>
                <c:pt idx="1">
                  <c:v>средний -45 человек-68%</c:v>
                </c:pt>
                <c:pt idx="2">
                  <c:v>низкий 9 -человек-17%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0.68000000000000094</c:v>
                </c:pt>
                <c:pt idx="2">
                  <c:v>0.17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6874122992690477"/>
          <c:y val="0.44488114110056626"/>
          <c:w val="0.32265661953546165"/>
          <c:h val="0.43325917147326132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3516835916622132E-2"/>
          <c:y val="0.2854903345544873"/>
          <c:w val="0.71303147502072661"/>
          <c:h val="0.680609201630731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усвоения ОП на конец учебного года 2021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высокий-27 человек 31%</c:v>
                </c:pt>
                <c:pt idx="1">
                  <c:v>средний-54 человека-61%</c:v>
                </c:pt>
                <c:pt idx="2">
                  <c:v>низкий-7 человек-8%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0.31000000000000089</c:v>
                </c:pt>
                <c:pt idx="1">
                  <c:v>0.61000000000000065</c:v>
                </c:pt>
                <c:pt idx="2">
                  <c:v>8.0000000000000043E-2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079791241372605"/>
          <c:y val="0.44197599494295498"/>
          <c:w val="0.28276161660348015"/>
          <c:h val="0.3713269419126941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6819707509452134E-3"/>
          <c:y val="0.27528240824648287"/>
          <c:w val="0.63612882617566791"/>
          <c:h val="0.724226425621975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/>
                    </a:pPr>
                    <a:r>
                      <a:rPr lang="en-US" sz="2000"/>
                      <a:t>62,50%</a:t>
                    </a:r>
                  </a:p>
                </c:rich>
              </c:tx>
              <c:spPr/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sz="2000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 formatCode="0%">
                  <c:v>0</c:v>
                </c:pt>
                <c:pt idx="1">
                  <c:v>0.62500000000000078</c:v>
                </c:pt>
                <c:pt idx="2">
                  <c:v>0.37500000000000033</c:v>
                </c:pt>
              </c:numCache>
            </c:numRef>
          </c:val>
        </c:ser>
        <c:dLbls/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9794863295647926"/>
          <c:y val="0.3820644294463193"/>
          <c:w val="0.38816249372887551"/>
          <c:h val="0.47356907330081222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0.37000000000000033</c:v>
                </c:pt>
                <c:pt idx="1">
                  <c:v>0.45</c:v>
                </c:pt>
                <c:pt idx="2">
                  <c:v>0.18000000000000016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600108146203951"/>
          <c:y val="0.44345037730091935"/>
          <c:w val="0.23072992612034612"/>
          <c:h val="0.3406824138862824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Мониторинг на начало учебного года 2020-2021 группа от 4 до 5 лет №10 "Солнышко"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на начало учебного года 2020-2021 группа от 4 до 5 лет №10</c:v>
                </c:pt>
              </c:strCache>
            </c:strRef>
          </c:tx>
          <c:spPr>
            <a:solidFill>
              <a:srgbClr val="FF0000"/>
            </a:solidFill>
          </c:spPr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 12 человек- 75%</c:v>
                </c:pt>
                <c:pt idx="2">
                  <c:v>Низкий 4 человека- 25%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 formatCode="General">
                  <c:v>0</c:v>
                </c:pt>
                <c:pt idx="1">
                  <c:v>0.750000000000001</c:v>
                </c:pt>
                <c:pt idx="2">
                  <c:v>0.25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229694400401081"/>
          <c:y val="0.47155455214188041"/>
          <c:w val="0.26806700457623595"/>
          <c:h val="0.3271423062126235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7589666415851581E-2"/>
          <c:y val="0.34418729817007537"/>
          <c:w val="0.67710176182830462"/>
          <c:h val="0.650430570505920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на конец учебного года 2021 группа от 4 до 5 № 10 "Солнышко"</c:v>
                </c:pt>
              </c:strCache>
            </c:strRef>
          </c:tx>
          <c:spPr>
            <a:solidFill>
              <a:srgbClr val="92D050"/>
            </a:solidFill>
          </c:spPr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4 человека-23%</c:v>
                </c:pt>
                <c:pt idx="1">
                  <c:v>Средний 12 человек-71%</c:v>
                </c:pt>
                <c:pt idx="2">
                  <c:v>Низкий 1 человек- 1%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0.71000000000000063</c:v>
                </c:pt>
                <c:pt idx="2">
                  <c:v>6.0000000000000032E-2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6548155438903511"/>
          <c:y val="0.47306109219187181"/>
          <c:w val="0.32525918635170625"/>
          <c:h val="0.35751860985164979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5.0536864710093103E-2"/>
          <c:y val="4.4192999497110252E-2"/>
          <c:w val="0.80227819116193255"/>
          <c:h val="0.8418452614683024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2"/>
            </a:solidFill>
          </c:spPr>
          <c:dPt>
            <c:idx val="1"/>
            <c:spPr>
              <a:solidFill>
                <a:srgbClr val="FFFF0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1.0000000000000005E-2</c:v>
                </c:pt>
              </c:numCache>
            </c:numRef>
          </c:val>
        </c:ser>
        <c:dLbls/>
        <c:shape val="cylinder"/>
        <c:axId val="98257536"/>
        <c:axId val="98271616"/>
        <c:axId val="0"/>
      </c:bar3DChart>
      <c:catAx>
        <c:axId val="98257536"/>
        <c:scaling>
          <c:orientation val="minMax"/>
        </c:scaling>
        <c:axPos val="b"/>
        <c:tickLblPos val="nextTo"/>
        <c:crossAx val="98271616"/>
        <c:crosses val="autoZero"/>
        <c:auto val="1"/>
        <c:lblAlgn val="ctr"/>
        <c:lblOffset val="100"/>
      </c:catAx>
      <c:valAx>
        <c:axId val="98271616"/>
        <c:scaling>
          <c:orientation val="minMax"/>
        </c:scaling>
        <c:axPos val="l"/>
        <c:majorGridlines/>
        <c:numFmt formatCode="0%" sourceLinked="1"/>
        <c:tickLblPos val="nextTo"/>
        <c:crossAx val="98257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891421208805003"/>
          <c:y val="0.40420313115101575"/>
          <c:w val="0.17910085306941731"/>
          <c:h val="0.28955290737901995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Pt>
            <c:idx val="1"/>
            <c:spPr>
              <a:solidFill>
                <a:srgbClr val="FFFF0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0.64000000000000101</c:v>
                </c:pt>
                <c:pt idx="1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ОП</c:v>
                </c:pt>
                <c:pt idx="1">
                  <c:v>ОТПУСК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1.0000000000000005E-2</c:v>
                </c:pt>
              </c:numCache>
            </c:numRef>
          </c:val>
        </c:ser>
        <c:dLbls/>
        <c:shape val="cylinder"/>
        <c:axId val="98680832"/>
        <c:axId val="98682368"/>
        <c:axId val="0"/>
      </c:bar3DChart>
      <c:catAx>
        <c:axId val="98680832"/>
        <c:scaling>
          <c:orientation val="minMax"/>
        </c:scaling>
        <c:axPos val="b"/>
        <c:tickLblPos val="nextTo"/>
        <c:crossAx val="98682368"/>
        <c:crosses val="autoZero"/>
        <c:auto val="1"/>
        <c:lblAlgn val="ctr"/>
        <c:lblOffset val="100"/>
      </c:catAx>
      <c:valAx>
        <c:axId val="98682368"/>
        <c:scaling>
          <c:orientation val="minMax"/>
        </c:scaling>
        <c:axPos val="l"/>
        <c:majorGridlines/>
        <c:numFmt formatCode="0%" sourceLinked="1"/>
        <c:tickLblPos val="nextTo"/>
        <c:crossAx val="98680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510209556322622"/>
          <c:y val="0.4335123753100526"/>
          <c:w val="0.16597931918188721"/>
          <c:h val="0.33945843271848403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на начало учебного года 2020-2021 группа № 7 "Смешарики"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  <c:showLeaderLines val="1"/>
          </c:dLbls>
          <c:cat>
            <c:strRef>
              <c:f>Лист1!$A$2:$A$5</c:f>
              <c:strCache>
                <c:ptCount val="1"/>
                <c:pt idx="0">
                  <c:v>средний -8 чел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1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7266675146706723"/>
          <c:y val="0.46444323515962582"/>
          <c:w val="0.31478436150775962"/>
          <c:h val="0.40892568847578786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Монитогринг на конец учебного года 2021 группа № 7 "Смешарики"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Высокий 4 человека</c:v>
                </c:pt>
                <c:pt idx="1">
                  <c:v>Средний 7 человек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0.36000000000000032</c:v>
                </c:pt>
                <c:pt idx="1">
                  <c:v>0.64000000000000101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862916788179255"/>
          <c:y val="0.47616300302564196"/>
          <c:w val="0.20444906192281531"/>
          <c:h val="0.2716578936872868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EEFBD-EE63-4DDC-B0FB-B6A20276D77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0EB1C-082B-4167-BC57-A05142AD5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5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0EB1C-082B-4167-BC57-A05142AD51B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0EB1C-082B-4167-BC57-A05142AD51B6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8E7E2-53DB-4A54-9684-0256497CE8C5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EBDC8-DBC6-45FB-A2E3-3D7B72275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2%D0%B8%D0%BF%D0%B5%D0%BD%D0%B4%D0%B8%D1%8F_%D0%A0%D0%BE%D0%B4%D1%81%D0%B0" TargetMode="External"/><Relationship Id="rId13" Type="http://schemas.openxmlformats.org/officeDocument/2006/relationships/hyperlink" Target="https://ru.wikipedia.org/wiki/L-%D0%B8%D0%B3%D1%80%D0%B0" TargetMode="External"/><Relationship Id="rId3" Type="http://schemas.openxmlformats.org/officeDocument/2006/relationships/hyperlink" Target="https://ru.wikipedia.org/wiki/%D0%90%D0%BD%D0%B3%D0%BB%D0%B8%D0%B9%D1%81%D0%BA%D0%B8%D0%B9_%D1%8F%D0%B7%D1%8B%D0%BA" TargetMode="External"/><Relationship Id="rId7" Type="http://schemas.openxmlformats.org/officeDocument/2006/relationships/image" Target="../media/image6.jpeg"/><Relationship Id="rId12" Type="http://schemas.openxmlformats.org/officeDocument/2006/relationships/hyperlink" Target="https://ru.wikipedia.org/wiki/%D0%A3%D0%BD%D0%B8%D0%B2%D0%B5%D1%80%D1%81%D0%B8%D1%82%D0%B5%D1%82_%D0%94%D0%B0%D0%BD%D0%B4%D0%B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0%D0%BB%D1%8C%D1%82%D0%B0_(%D0%BE%D1%81%D1%82%D1%80%D0%BE%D0%B2)" TargetMode="External"/><Relationship Id="rId11" Type="http://schemas.openxmlformats.org/officeDocument/2006/relationships/hyperlink" Target="https://ru.wikipedia.org/wiki/%D0%A2%D1%80%D0%B8%D0%BD%D0%B8%D1%82%D0%B8-%D0%BA%D0%BE%D0%BB%D0%BB%D0%B5%D0%B4%D0%B6_(%D0%9A%D0%B5%D0%BC%D0%B1%D1%80%D0%B8%D0%B4%D0%B6)" TargetMode="External"/><Relationship Id="rId5" Type="http://schemas.openxmlformats.org/officeDocument/2006/relationships/hyperlink" Target="https://ru.wikipedia.org/wiki/1933_%D0%B3%D0%BE%D0%B4" TargetMode="External"/><Relationship Id="rId10" Type="http://schemas.openxmlformats.org/officeDocument/2006/relationships/hyperlink" Target="https://ru.wikipedia.org/wiki/%D0%9A%D1%80%D0%B0%D0%B9%D1%81%D1%82-%D0%A7%D1%91%D1%80%D1%87" TargetMode="External"/><Relationship Id="rId4" Type="http://schemas.openxmlformats.org/officeDocument/2006/relationships/hyperlink" Target="https://ru.wikipedia.org/wiki/19_%D0%BC%D0%B0%D1%8F" TargetMode="External"/><Relationship Id="rId9" Type="http://schemas.openxmlformats.org/officeDocument/2006/relationships/hyperlink" Target="https://ru.wikipedia.org/wiki/%D0%9E%D0%BA%D1%81%D1%84%D0%BE%D1%80%D0%B4%D1%81%D0%BA%D0%B8%D0%B9_%D1%83%D0%BD%D0%B8%D0%B2%D0%B5%D1%80%D1%81%D0%B8%D1%82%D0%B5%D1%82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text=%D0%9C%D0%B0%D1%80%D0%B8%D0%B5%D0%BD%D1%82%D0%B0%D0%BB%D1%8C%20(%D0%9D%D0%B8%D0%B6%D0%BD%D1%8F%D1%8F%20%D0%A1%D0%B0%D0%BA%D1%81%D0%BE%D0%BD%D0%B8%D1%8F)&amp;lr=11437&amp;clid=2270455&amp;win=299&amp;noreask=1&amp;ento=0oCglydXc1NjMwMjYYAkId0YTRgNC40LTRgNC40YUg0YTRgNC10LHQtdC70YxyqbrV" TargetMode="External"/><Relationship Id="rId2" Type="http://schemas.openxmlformats.org/officeDocument/2006/relationships/hyperlink" Target="https://yandex.ru/search/?text=%D0%9E%D0%B1%D0%B5%D1%80%D0%B2%D0%B0%D0%B9%D1%81%D0%B1%D0%B0%D1%85&amp;lr=11437&amp;clid=2270455&amp;win=299&amp;noreask=1&amp;ento=0oCglydXc1NjUwMDIYAkId0YTRgNC40LTRgNC40YUg0YTRgNC10LHQtdC70Yz0IEW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yandex.ru/search/?text=%D0%92%D0%B8%D0%BB%D1%8C%D0%B3%D0%B5%D0%BB%D1%8C%D0%BC%D0%B8%D0%BD%D0%B0%20%D0%93%D0%B5%D0%BD%D1%80%D0%B8%D0%B5%D1%82%D1%82%D0%B0%20%D0%93%D0%BE%D1%84%D0%BC%D0%B5%D0%B9%D1%81%D1%82%D0%B5%D1%80&amp;lr=11437&amp;clid=2270455&amp;win=299&amp;noreask=1&amp;ento=0oCgxmcmJtLjBqNXpoM3kYAkId0YTRgNC40LTRgNC40YUg0YTRgNC10LHQtdC70YxO4MUr" TargetMode="External"/><Relationship Id="rId4" Type="http://schemas.openxmlformats.org/officeDocument/2006/relationships/hyperlink" Target="https://yandex.ru/search/?text=%D0%9B%D1%83%D0%B8%D0%B7%20%D0%9B%D0%B5%D0%B2%D0%B8%D0%BD&amp;lr=11437&amp;clid=2270455&amp;win=299&amp;noreask=1&amp;ento=0oCgxmcmJtLjBqNXpoNHQYAkId0YTRgNC40LTRgNC40YUg0YTRgNC10LHQtdC70YyEpOFO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1"/>
            <a:ext cx="6929486" cy="100013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 Муниципальное дошкольное образовательное учреждение Центр развития ребенка - детский сад № 60 &quot; Незабуд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униципальное дошкольное образовательное учреждение Центр развития ребенка - детский сад № 60 &quot; Незабуд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0"/>
            <a:ext cx="207167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" name="Picture 1" descr="C:\Users\User\Desktop\ФОто ДОУ\фото сотрудники 2017г\Слепченко 2.jpg"/>
          <p:cNvPicPr>
            <a:picLocks noChangeAspect="1" noChangeArrowheads="1"/>
          </p:cNvPicPr>
          <p:nvPr/>
        </p:nvPicPr>
        <p:blipFill rotWithShape="1">
          <a:blip r:embed="rId3"/>
          <a:srcRect l="13349" t="4830"/>
          <a:stretch/>
        </p:blipFill>
        <p:spPr bwMode="auto">
          <a:xfrm>
            <a:off x="142844" y="3429000"/>
            <a:ext cx="2115234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857892"/>
            <a:ext cx="2555776" cy="1000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Заведующий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Слепченко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Ивановна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Презентация ДОУ 2018г\DSC_00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429000"/>
            <a:ext cx="1942687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85992"/>
            <a:ext cx="7515866" cy="7143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 учреждение №46 «НЕЗАБУДКА» 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поселка Серебряный Бор Нерюнгринского района</a:t>
            </a:r>
            <a:endParaRPr lang="ru-RU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3" y="5715016"/>
            <a:ext cx="2196033" cy="11429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Хижняк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Викторовна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E:\Презентация ДОУ 2018г\Рисунок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3429000"/>
            <a:ext cx="4714908" cy="3429000"/>
          </a:xfrm>
          <a:prstGeom prst="rect">
            <a:avLst/>
          </a:prstGeom>
          <a:noFill/>
        </p:spPr>
      </p:pic>
      <p:pic>
        <p:nvPicPr>
          <p:cNvPr id="12" name="Рисунок 11" descr=" Муниципальное дошкольное образовательное учреждение Центр развития ребенка - детский сад № 60 &quot; Незабуд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235742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 Муниципальное дошкольное образовательное учреждение Центр развития ребенка - детский сад № 60 &quot; Незабуд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250033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Направления методического сопровождения педагогов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u="sng" dirty="0" smtClean="0">
                <a:solidFill>
                  <a:srgbClr val="3333FF"/>
                </a:solidFill>
              </a:rPr>
              <a:t>Первое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3333FF"/>
                </a:solidFill>
              </a:rPr>
              <a:t>–</a:t>
            </a:r>
            <a:r>
              <a:rPr lang="ru-RU" sz="3600" b="1" dirty="0" smtClean="0">
                <a:solidFill>
                  <a:srgbClr val="3333FF"/>
                </a:solidFill>
              </a:rPr>
              <a:t>совершенствование педагогического мастерства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00B050"/>
                </a:solidFill>
              </a:rPr>
              <a:t>Второе</a:t>
            </a:r>
            <a:r>
              <a:rPr lang="ru-RU" sz="3600" b="1" dirty="0" smtClean="0">
                <a:solidFill>
                  <a:srgbClr val="00B050"/>
                </a:solidFill>
              </a:rPr>
              <a:t>- обобщение, распространение и внедрение передового опыта в работу ДОУ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A60A9B"/>
                </a:solidFill>
              </a:rPr>
              <a:t>Третье</a:t>
            </a:r>
            <a:r>
              <a:rPr lang="ru-RU" sz="3600" b="1" dirty="0" smtClean="0">
                <a:solidFill>
                  <a:srgbClr val="A60A9B"/>
                </a:solidFill>
              </a:rPr>
              <a:t>-создание условий для поиска эффективных методов работы с детьми «Чем запомнится год уходящий»</a:t>
            </a:r>
            <a:endParaRPr lang="ru-RU" sz="3600" b="1" dirty="0">
              <a:solidFill>
                <a:srgbClr val="A60A9B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3333FF"/>
                </a:solidFill>
              </a:rPr>
              <a:t/>
            </a:r>
            <a:br>
              <a:rPr lang="ru-RU" b="1" u="sng" dirty="0" smtClean="0">
                <a:solidFill>
                  <a:srgbClr val="3333FF"/>
                </a:solidFill>
              </a:rPr>
            </a:br>
            <a:r>
              <a:rPr lang="ru-RU" b="1" u="sng" dirty="0" smtClean="0">
                <a:solidFill>
                  <a:srgbClr val="3333FF"/>
                </a:solidFill>
              </a:rPr>
              <a:t/>
            </a:r>
            <a:br>
              <a:rPr lang="ru-RU" b="1" u="sng" dirty="0" smtClean="0">
                <a:solidFill>
                  <a:srgbClr val="3333FF"/>
                </a:solidFill>
              </a:rPr>
            </a:br>
            <a:r>
              <a:rPr lang="ru-RU" sz="3600" b="1" u="sng" dirty="0" smtClean="0">
                <a:solidFill>
                  <a:srgbClr val="3333FF"/>
                </a:solidFill>
              </a:rPr>
              <a:t>Первое направление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3333FF"/>
                </a:solidFill>
              </a:rPr>
              <a:t>–</a:t>
            </a:r>
            <a:r>
              <a:rPr lang="ru-RU" sz="3600" b="1" dirty="0" smtClean="0">
                <a:solidFill>
                  <a:srgbClr val="3333FF"/>
                </a:solidFill>
              </a:rPr>
              <a:t>совершенствование педагогического мастерства</a:t>
            </a:r>
            <a:r>
              <a:rPr lang="ru-RU" b="1" dirty="0" smtClean="0">
                <a:solidFill>
                  <a:srgbClr val="3333FF"/>
                </a:solidFill>
              </a:rPr>
              <a:t/>
            </a:r>
            <a:br>
              <a:rPr lang="ru-RU" b="1" dirty="0" smtClean="0">
                <a:solidFill>
                  <a:srgbClr val="3333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Сколько педсоветов было проведено и на какие темы?</a:t>
            </a:r>
          </a:p>
          <a:p>
            <a:r>
              <a:rPr lang="ru-RU" sz="3600" dirty="0" smtClean="0"/>
              <a:t> Какие курсы повышения квалификации прошли педагоги?</a:t>
            </a:r>
          </a:p>
          <a:p>
            <a:r>
              <a:rPr lang="ru-RU" sz="3600" dirty="0" smtClean="0"/>
              <a:t> Кто из педагогов прошел аттестацию в этом учебном году?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00B050"/>
                </a:solidFill>
              </a:rPr>
              <a:t/>
            </a:r>
            <a:br>
              <a:rPr lang="ru-RU" sz="3600" b="1" u="sng" dirty="0" smtClean="0">
                <a:solidFill>
                  <a:srgbClr val="00B050"/>
                </a:solidFill>
              </a:rPr>
            </a:br>
            <a:r>
              <a:rPr lang="ru-RU" sz="3600" b="1" u="sng" dirty="0" smtClean="0">
                <a:solidFill>
                  <a:srgbClr val="00B050"/>
                </a:solidFill>
              </a:rPr>
              <a:t>Второе направление -</a:t>
            </a:r>
            <a:r>
              <a:rPr lang="ru-RU" sz="3600" b="1" dirty="0" smtClean="0">
                <a:solidFill>
                  <a:srgbClr val="00B050"/>
                </a:solidFill>
              </a:rPr>
              <a:t>обобщение, распространение  и внедрение передового опыта в работу ДОУ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В каких олимпиадах, конкурсах, фестивалях, </a:t>
            </a:r>
            <a:r>
              <a:rPr lang="ru-RU" sz="4000" dirty="0" err="1" smtClean="0"/>
              <a:t>вебинарах</a:t>
            </a:r>
            <a:r>
              <a:rPr lang="ru-RU" sz="4000" dirty="0" smtClean="0"/>
              <a:t>, семинарах, РМО приняли участие педагоги ДОУ?</a:t>
            </a:r>
          </a:p>
          <a:p>
            <a:r>
              <a:rPr lang="ru-RU" sz="4000" dirty="0" smtClean="0"/>
              <a:t>Какие были проведены мероприятия на базе ДОУ?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rgbClr val="A60A9B"/>
                </a:solidFill>
              </a:rPr>
              <a:t/>
            </a:r>
            <a:br>
              <a:rPr lang="ru-RU" sz="3200" b="1" u="sng" dirty="0" smtClean="0">
                <a:solidFill>
                  <a:srgbClr val="A60A9B"/>
                </a:solidFill>
              </a:rPr>
            </a:br>
            <a:r>
              <a:rPr lang="ru-RU" sz="3200" b="1" u="sng" dirty="0" smtClean="0">
                <a:solidFill>
                  <a:srgbClr val="A60A9B"/>
                </a:solidFill>
              </a:rPr>
              <a:t>Третье  направление </a:t>
            </a:r>
            <a:r>
              <a:rPr lang="ru-RU" sz="3200" b="1" dirty="0" smtClean="0">
                <a:solidFill>
                  <a:srgbClr val="A60A9B"/>
                </a:solidFill>
              </a:rPr>
              <a:t>-создание условий для поиска эффективных методов работы с детьми  «Чем запомнится год уходящий»</a:t>
            </a:r>
            <a:br>
              <a:rPr lang="ru-RU" sz="3200" b="1" dirty="0" smtClean="0">
                <a:solidFill>
                  <a:srgbClr val="A60A9B"/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детские, взрослые и детско-взрослые проекты были реализованы?</a:t>
            </a:r>
          </a:p>
          <a:p>
            <a:r>
              <a:rPr lang="ru-RU" dirty="0" smtClean="0"/>
              <a:t>Какие смотры-конкурсы, выставки совместных поделок и рисунков детей и родителей были организованы?</a:t>
            </a:r>
          </a:p>
          <a:p>
            <a:r>
              <a:rPr lang="ru-RU" dirty="0" smtClean="0"/>
              <a:t>Какие праздники, развлечения для детей провели педагоги?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Результаты участия воспитанников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cap="all" dirty="0"/>
              <a:t>I</a:t>
            </a:r>
            <a:r>
              <a:rPr lang="ru-RU" b="1" cap="all" dirty="0"/>
              <a:t> Открытый Республиканский конкур детского и юношеского творчества «А у нас, Новый год» </a:t>
            </a:r>
            <a:r>
              <a:rPr lang="ru-RU" b="1" cap="all" dirty="0" smtClean="0"/>
              <a:t>в Номинации </a:t>
            </a:r>
            <a:r>
              <a:rPr lang="ru-RU" b="1" cap="all" dirty="0"/>
              <a:t>«Технические </a:t>
            </a:r>
            <a:r>
              <a:rPr lang="ru-RU" b="1" cap="all" dirty="0" smtClean="0"/>
              <a:t>виды творчества» г. Якутск</a:t>
            </a:r>
          </a:p>
          <a:p>
            <a:r>
              <a:rPr lang="ru-RU" b="1" cap="all" dirty="0"/>
              <a:t>Всероссийский конкурс «ТИКО-изобретатель-2021»</a:t>
            </a:r>
            <a:endParaRPr lang="ru-RU" dirty="0"/>
          </a:p>
          <a:p>
            <a:r>
              <a:rPr lang="ru-RU" b="1" cap="all" dirty="0"/>
              <a:t>Муниципальный этап Всероссийского конкурса исследовательских работ  творческих проектов дошкольников «Я – исследователь» </a:t>
            </a:r>
            <a:r>
              <a:rPr lang="ru-RU" b="1" cap="all" dirty="0" err="1"/>
              <a:t>г.Москва</a:t>
            </a:r>
            <a:r>
              <a:rPr lang="ru-RU" b="1" cap="all" dirty="0" smtClean="0"/>
              <a:t>. Диплом участника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Игровое упражнение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rgbClr val="3333FF"/>
                </a:solidFill>
              </a:rPr>
              <a:t>«ВОПРОС  ОТ…»</a:t>
            </a:r>
            <a:endParaRPr lang="ru-RU" sz="80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Коммуникативная игра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8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8800" b="1" dirty="0" smtClean="0">
                <a:solidFill>
                  <a:srgbClr val="3333FF"/>
                </a:solidFill>
              </a:rPr>
              <a:t>«БУКЕТ»</a:t>
            </a:r>
            <a:endParaRPr lang="ru-RU" sz="8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ЧАСТЬ ПЕДСОВЕТА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форме  устного журнала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Фотоальбом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 «Жизнь детского сада»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Укомплектованность кадрами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01080" cy="535785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b="1" dirty="0"/>
              <a:t>На </a:t>
            </a:r>
            <a:r>
              <a:rPr lang="ru-RU" b="1" dirty="0" smtClean="0"/>
              <a:t>конец  учебного 2020-2021 </a:t>
            </a:r>
            <a:r>
              <a:rPr lang="ru-RU" b="1" dirty="0"/>
              <a:t>года </a:t>
            </a:r>
            <a:r>
              <a:rPr lang="ru-RU" b="1" dirty="0" smtClean="0"/>
              <a:t>ДОУ «Незабудка» поселка Серебряный Бор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укомплектовано </a:t>
            </a:r>
            <a:r>
              <a:rPr lang="ru-RU" dirty="0"/>
              <a:t>кадрами </a:t>
            </a:r>
            <a:r>
              <a:rPr lang="ru-RU" dirty="0" smtClean="0"/>
              <a:t> на  64 %;</a:t>
            </a:r>
          </a:p>
          <a:p>
            <a:r>
              <a:rPr lang="ru-RU" dirty="0" smtClean="0"/>
              <a:t>педагогический </a:t>
            </a:r>
            <a:r>
              <a:rPr lang="ru-RU" dirty="0"/>
              <a:t>состав </a:t>
            </a:r>
            <a:r>
              <a:rPr lang="ru-RU" dirty="0" smtClean="0"/>
              <a:t>укомплектован на 60%.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800" dirty="0" smtClean="0"/>
              <a:t>Общее </a:t>
            </a:r>
            <a:r>
              <a:rPr lang="ru-RU" sz="3800" dirty="0"/>
              <a:t>количество сотрудников –  36 человек+6 договорников.</a:t>
            </a:r>
          </a:p>
          <a:p>
            <a:pPr>
              <a:buNone/>
            </a:pPr>
            <a:r>
              <a:rPr lang="ru-RU" sz="3800" dirty="0"/>
              <a:t>Общее количество педагогов- 14 чел. (Томашевская К.А.- </a:t>
            </a:r>
            <a:r>
              <a:rPr lang="ru-RU" sz="3800" dirty="0" err="1"/>
              <a:t>д</a:t>
            </a:r>
            <a:r>
              <a:rPr lang="ru-RU" sz="3800" dirty="0"/>
              <a:t>/о)</a:t>
            </a:r>
          </a:p>
          <a:p>
            <a:r>
              <a:rPr lang="ru-RU" sz="3800" dirty="0"/>
              <a:t>старший воспитатель -1-7%</a:t>
            </a:r>
          </a:p>
          <a:p>
            <a:r>
              <a:rPr lang="ru-RU" sz="3800" dirty="0"/>
              <a:t>воспитатель: 9-65%</a:t>
            </a:r>
          </a:p>
          <a:p>
            <a:r>
              <a:rPr lang="ru-RU" sz="3800" dirty="0"/>
              <a:t>инструктор по физической культуре -1-7%</a:t>
            </a:r>
          </a:p>
          <a:p>
            <a:r>
              <a:rPr lang="ru-RU" sz="3800" dirty="0"/>
              <a:t>учитель-дефектолог-1-7%</a:t>
            </a:r>
          </a:p>
          <a:p>
            <a:r>
              <a:rPr lang="ru-RU" sz="3800" dirty="0"/>
              <a:t>педагог- психолог -1-7%</a:t>
            </a:r>
          </a:p>
          <a:p>
            <a:r>
              <a:rPr lang="ru-RU" sz="3800" dirty="0"/>
              <a:t>учитель- логопед- 1-7%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Образовательный уровень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педагогов: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dirty="0" smtClean="0"/>
              <a:t> </a:t>
            </a:r>
            <a:r>
              <a:rPr lang="ru-RU" sz="3600" dirty="0"/>
              <a:t>высшее образование имеют –    6 педагогов-43%;</a:t>
            </a:r>
          </a:p>
          <a:p>
            <a:r>
              <a:rPr lang="ru-RU" sz="3600" dirty="0"/>
              <a:t> </a:t>
            </a:r>
            <a:r>
              <a:rPr lang="ru-RU" sz="3600" dirty="0" smtClean="0"/>
              <a:t> </a:t>
            </a:r>
            <a:r>
              <a:rPr lang="ru-RU" sz="3600" dirty="0"/>
              <a:t>среднее - специальное образование –   8 педагогов-57%;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обучаются в Вузах –  2  педагога-14%.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ИТОГОВЫЙ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143932" cy="4357718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Цель:  </a:t>
            </a:r>
            <a:r>
              <a:rPr lang="ru-RU" sz="4400" b="1" dirty="0" smtClean="0">
                <a:solidFill>
                  <a:srgbClr val="00B050"/>
                </a:solidFill>
              </a:rPr>
              <a:t>«Подведение </a:t>
            </a:r>
            <a:r>
              <a:rPr lang="ru-RU" sz="4400" b="1" dirty="0">
                <a:solidFill>
                  <a:srgbClr val="00B050"/>
                </a:solidFill>
              </a:rPr>
              <a:t>итогов работы педагогического коллектива </a:t>
            </a:r>
            <a:endParaRPr lang="ru-RU" sz="4400" b="1" dirty="0" smtClean="0">
              <a:solidFill>
                <a:srgbClr val="00B050"/>
              </a:solidFill>
            </a:endParaRPr>
          </a:p>
          <a:p>
            <a:r>
              <a:rPr lang="ru-RU" sz="4400" b="1" dirty="0" smtClean="0">
                <a:solidFill>
                  <a:srgbClr val="00B050"/>
                </a:solidFill>
              </a:rPr>
              <a:t>за </a:t>
            </a:r>
            <a:r>
              <a:rPr lang="ru-RU" sz="4400" b="1" dirty="0">
                <a:solidFill>
                  <a:srgbClr val="00B050"/>
                </a:solidFill>
              </a:rPr>
              <a:t>учебный год</a:t>
            </a:r>
            <a:r>
              <a:rPr lang="ru-RU" sz="44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>
                <a:solidFill>
                  <a:srgbClr val="00B050"/>
                </a:solidFill>
              </a:rPr>
              <a:t>Готовность к летнему оздоровительному периоду</a:t>
            </a:r>
            <a:r>
              <a:rPr lang="ru-RU" sz="4400" b="1" dirty="0" smtClean="0">
                <a:solidFill>
                  <a:srgbClr val="00B050"/>
                </a:solidFill>
              </a:rPr>
              <a:t>»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27.05.2021 г.</a:t>
            </a:r>
          </a:p>
          <a:p>
            <a:endParaRPr lang="ru-RU" sz="4400" b="1" dirty="0"/>
          </a:p>
          <a:p>
            <a:endParaRPr lang="ru-RU" sz="4400" dirty="0"/>
          </a:p>
          <a:p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профессионализма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 высшей категорией –  </a:t>
            </a:r>
            <a:r>
              <a:rPr lang="ru-RU" dirty="0" smtClean="0"/>
              <a:t>6  </a:t>
            </a:r>
            <a:r>
              <a:rPr lang="ru-RU" dirty="0"/>
              <a:t>педагогов-43%;</a:t>
            </a:r>
          </a:p>
          <a:p>
            <a:r>
              <a:rPr lang="ru-RU" dirty="0" smtClean="0"/>
              <a:t> </a:t>
            </a:r>
            <a:r>
              <a:rPr lang="ru-RU" dirty="0"/>
              <a:t>с первой квалификационной категорией -  2  педагога-14%;</a:t>
            </a:r>
          </a:p>
          <a:p>
            <a:r>
              <a:rPr lang="ru-RU" dirty="0" smtClean="0"/>
              <a:t>соответствие </a:t>
            </a:r>
            <a:r>
              <a:rPr lang="ru-RU" dirty="0"/>
              <a:t>занимаемой </a:t>
            </a:r>
            <a:r>
              <a:rPr lang="ru-RU" dirty="0" smtClean="0"/>
              <a:t>должности-</a:t>
            </a:r>
          </a:p>
          <a:p>
            <a:r>
              <a:rPr lang="ru-RU" dirty="0" smtClean="0"/>
              <a:t> </a:t>
            </a:r>
            <a:r>
              <a:rPr lang="ru-RU" dirty="0"/>
              <a:t>3 педагога-21,5%;</a:t>
            </a:r>
          </a:p>
          <a:p>
            <a:r>
              <a:rPr lang="ru-RU" dirty="0" smtClean="0"/>
              <a:t> </a:t>
            </a:r>
            <a:r>
              <a:rPr lang="ru-RU" dirty="0"/>
              <a:t>не имеют квалификационной категории   3 педагога-21,5</a:t>
            </a:r>
            <a:r>
              <a:rPr lang="ru-RU" dirty="0" smtClean="0"/>
              <a:t>%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В </a:t>
            </a:r>
            <a:r>
              <a:rPr lang="ru-RU" dirty="0"/>
              <a:t>этом году прошли аттестацию   </a:t>
            </a:r>
            <a:r>
              <a:rPr lang="ru-RU" b="1" dirty="0"/>
              <a:t>6</a:t>
            </a:r>
            <a:r>
              <a:rPr lang="ru-RU" dirty="0"/>
              <a:t> педагогов :</a:t>
            </a:r>
          </a:p>
          <a:p>
            <a:r>
              <a:rPr lang="ru-RU" dirty="0"/>
              <a:t>на высшую-</a:t>
            </a:r>
            <a:r>
              <a:rPr lang="ru-RU" b="1" dirty="0"/>
              <a:t>3</a:t>
            </a:r>
            <a:r>
              <a:rPr lang="ru-RU" dirty="0"/>
              <a:t> чел.-21%</a:t>
            </a:r>
          </a:p>
          <a:p>
            <a:r>
              <a:rPr lang="ru-RU" dirty="0"/>
              <a:t>первую  категорию-</a:t>
            </a:r>
            <a:r>
              <a:rPr lang="ru-RU" b="1" dirty="0"/>
              <a:t>1</a:t>
            </a:r>
            <a:r>
              <a:rPr lang="ru-RU" dirty="0"/>
              <a:t> чел.-7%</a:t>
            </a:r>
          </a:p>
          <a:p>
            <a:r>
              <a:rPr lang="ru-RU" dirty="0"/>
              <a:t>СЗД-</a:t>
            </a:r>
            <a:r>
              <a:rPr lang="ru-RU" b="1" dirty="0"/>
              <a:t>2</a:t>
            </a:r>
            <a:r>
              <a:rPr lang="ru-RU" dirty="0"/>
              <a:t> чел.-14%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1,5 до 3 лет №1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Воспитатель- Тыщенко Е.А</a:t>
            </a:r>
            <a:r>
              <a:rPr lang="ru-RU" dirty="0" smtClean="0">
                <a:solidFill>
                  <a:srgbClr val="3333FF"/>
                </a:solidFill>
              </a:rPr>
              <a:t>.</a:t>
            </a:r>
            <a:endParaRPr lang="ru-RU" dirty="0">
              <a:solidFill>
                <a:srgbClr val="3333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643063"/>
          <a:ext cx="8858250" cy="5072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3 до 4 лет №9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Воспитатель- Дрозд М.О.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Мониторинг усвоения ОП на начало учебного 2020-2021 года</a:t>
            </a:r>
          </a:p>
          <a:p>
            <a:pPr>
              <a:buNone/>
            </a:pPr>
            <a:r>
              <a:rPr lang="ru-RU" sz="1600" dirty="0" smtClean="0"/>
              <a:t>Списочный состав-8 чел.</a:t>
            </a:r>
          </a:p>
          <a:p>
            <a:pPr>
              <a:buNone/>
            </a:pPr>
            <a:r>
              <a:rPr lang="ru-RU" sz="1600" dirty="0" smtClean="0"/>
              <a:t>Высокий уровень –0%;   Средний уровень – 5 чел., 62,5%;     Низкий уровень – 3 чел., 37,5%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26142" y="2786058"/>
          <a:ext cx="8917858" cy="400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Списочный состав- 11 чел.</a:t>
            </a:r>
            <a:br>
              <a:rPr lang="ru-RU" sz="2400" dirty="0" smtClean="0"/>
            </a:br>
            <a:r>
              <a:rPr lang="ru-RU" sz="2400" dirty="0" smtClean="0"/>
              <a:t>Высокий уровень – 4 чел., 37%;  Средний уровень – 5 чел., 45%</a:t>
            </a:r>
            <a:br>
              <a:rPr lang="ru-RU" sz="2400" dirty="0" smtClean="0"/>
            </a:br>
            <a:r>
              <a:rPr lang="ru-RU" sz="2400" dirty="0" smtClean="0"/>
              <a:t>Низкий уровень – 2 чел., 18%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5043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4 до 5 лет №10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 –Мамедова М.Б.</a:t>
            </a:r>
            <a:endParaRPr lang="ru-RU" dirty="0">
              <a:solidFill>
                <a:srgbClr val="3333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3" y="2428867"/>
          <a:ext cx="8501091" cy="4286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1571613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Списочный состав: 17 человек</a:t>
            </a:r>
          </a:p>
          <a:p>
            <a:r>
              <a:rPr lang="ru-RU" dirty="0"/>
              <a:t>Высокий уровень : </a:t>
            </a:r>
            <a:r>
              <a:rPr lang="ru-RU" dirty="0" smtClean="0"/>
              <a:t>нет ; Средний </a:t>
            </a:r>
            <a:r>
              <a:rPr lang="ru-RU" dirty="0"/>
              <a:t>уровень: 12 человек-75%</a:t>
            </a:r>
          </a:p>
          <a:p>
            <a:r>
              <a:rPr lang="ru-RU" dirty="0"/>
              <a:t>Низкий уровень: 4 человека-25%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Списочный </a:t>
            </a:r>
            <a:r>
              <a:rPr lang="ru-RU" sz="2400" dirty="0"/>
              <a:t>состав: 17 человек</a:t>
            </a:r>
            <a:br>
              <a:rPr lang="ru-RU" sz="2400" dirty="0"/>
            </a:br>
            <a:r>
              <a:rPr lang="ru-RU" sz="2400" dirty="0"/>
              <a:t>Высокий уровень: 4 </a:t>
            </a:r>
            <a:r>
              <a:rPr lang="ru-RU" sz="2400" dirty="0" smtClean="0"/>
              <a:t>человека-23%;   Средний</a:t>
            </a:r>
            <a:r>
              <a:rPr lang="ru-RU" sz="2400" dirty="0"/>
              <a:t>: 12 человек-71%</a:t>
            </a:r>
            <a:br>
              <a:rPr lang="ru-RU" sz="2400" dirty="0"/>
            </a:br>
            <a:r>
              <a:rPr lang="ru-RU" sz="2400" dirty="0"/>
              <a:t>Низкий: 1 человек-6%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5 до 6 лет №3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 Кадкина Т.Н.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858312" cy="5214974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pPr algn="ctr">
              <a:buNone/>
            </a:pPr>
            <a:r>
              <a:rPr lang="ru-RU" sz="1900" b="1" dirty="0" smtClean="0"/>
              <a:t>Мониторинг ОП на начало 2020-2021 учебного года</a:t>
            </a:r>
            <a:endParaRPr lang="ru-RU" sz="1900" dirty="0" smtClean="0"/>
          </a:p>
          <a:p>
            <a:r>
              <a:rPr lang="ru-RU" sz="1900" b="1" dirty="0" smtClean="0"/>
              <a:t>Списочный </a:t>
            </a:r>
            <a:r>
              <a:rPr lang="ru-RU" sz="1900" b="1" dirty="0"/>
              <a:t>состав: 15 детей</a:t>
            </a:r>
            <a:endParaRPr lang="ru-RU" sz="1900" dirty="0"/>
          </a:p>
          <a:p>
            <a:r>
              <a:rPr lang="ru-RU" sz="1900" b="1" dirty="0"/>
              <a:t>Количество детей: 12     Отпуск: 3 – 20%</a:t>
            </a:r>
            <a:endParaRPr lang="ru-RU" sz="1900" dirty="0"/>
          </a:p>
          <a:p>
            <a:r>
              <a:rPr lang="ru-RU" sz="1900" b="1" dirty="0"/>
              <a:t>Высокий: 6 – 50%    Средний: 6 – 50%    Низкий: </a:t>
            </a:r>
            <a:r>
              <a:rPr lang="ru-RU" sz="1900" b="1" dirty="0" smtClean="0"/>
              <a:t>0</a:t>
            </a:r>
          </a:p>
          <a:p>
            <a:endParaRPr lang="ru-RU" sz="1900" b="1" dirty="0"/>
          </a:p>
          <a:p>
            <a:endParaRPr lang="ru-RU" sz="1900" dirty="0"/>
          </a:p>
          <a:p>
            <a:pPr>
              <a:buNone/>
            </a:pPr>
            <a:r>
              <a:rPr lang="ru-RU" dirty="0"/>
              <a:t> 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00166" y="3357562"/>
          <a:ext cx="6357982" cy="3500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Мониторинг ОП на конец 2020-2021 учебного года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Списочный состав: 15 детей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Количество детей: 11   Отпуск: 4 – 27%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Высокий: 4 –</a:t>
            </a:r>
            <a:r>
              <a:rPr lang="ru-RU" sz="2000" b="1" dirty="0"/>
              <a:t>– 36%    Средний: 7 – 64%    Низкий: 0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43956" cy="5043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5 до 6 лет №7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Воспитатель- Миронова Т.Б.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5072098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Мониторинг усвоения ОП на начало 2020-2021 учебного года</a:t>
            </a:r>
            <a:endParaRPr lang="ru-RU" sz="2400" b="1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3286124"/>
          <a:ext cx="6572296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44" y="2357430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Списочный </a:t>
            </a:r>
            <a:r>
              <a:rPr lang="ru-RU" dirty="0"/>
              <a:t>состав: 16 человек</a:t>
            </a:r>
          </a:p>
          <a:p>
            <a:r>
              <a:rPr lang="ru-RU" dirty="0"/>
              <a:t>Средний уровень: 8 человек – 100%</a:t>
            </a:r>
          </a:p>
          <a:p>
            <a:r>
              <a:rPr lang="ru-RU" dirty="0"/>
              <a:t>Отпуск: 6 человек  - 38%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Списочный </a:t>
            </a:r>
            <a:r>
              <a:rPr lang="ru-RU" sz="2200" dirty="0"/>
              <a:t>состав: 16 человек</a:t>
            </a:r>
            <a:br>
              <a:rPr lang="ru-RU" sz="2200" dirty="0"/>
            </a:br>
            <a:r>
              <a:rPr lang="ru-RU" sz="2200" dirty="0"/>
              <a:t>Высокий уровень: 4 человека- 36%</a:t>
            </a:r>
            <a:br>
              <a:rPr lang="ru-RU" sz="2200" dirty="0"/>
            </a:br>
            <a:r>
              <a:rPr lang="ru-RU" sz="2200" dirty="0"/>
              <a:t>Средний уровень: 7 человек- 64%</a:t>
            </a:r>
            <a:br>
              <a:rPr lang="ru-RU" sz="2200" dirty="0"/>
            </a:br>
            <a:r>
              <a:rPr lang="ru-RU" sz="2200" dirty="0"/>
              <a:t>Отпуск: 5 человек -31%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4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algn="ctr">
              <a:buNone/>
            </a:pPr>
            <a:endParaRPr lang="ru-RU" sz="40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3333FF"/>
                </a:solidFill>
              </a:rPr>
              <a:t>ТВОРЧЕСКАЯ КОНФЕРЕНЦИЯ «ЦВЕТОЧНАЯ ФЕЕРИЯ»;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3333FF"/>
                </a:solidFill>
              </a:rPr>
              <a:t>ДЕЛОВАЯ ИГРА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3333FF"/>
                </a:solidFill>
              </a:rPr>
              <a:t> «ШЕСТЬ ШЛЯП МЫШЛЕНИЯ»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общеразвивающей направленности для детей  от 6 до 7 лет №6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 Кондратюк О.Б.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507209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Списочный состав: 15 человек</a:t>
            </a:r>
          </a:p>
          <a:p>
            <a:pPr>
              <a:buNone/>
            </a:pPr>
            <a:r>
              <a:rPr lang="ru-RU" sz="2400" dirty="0" smtClean="0"/>
              <a:t>Высокий уровень: 7 чел.-47%; Средний уровень: 8 чел.- 53%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2910" y="2571744"/>
          <a:ext cx="7786742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Списочный состав: 15 человек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Высокий уровень: 7 чел.-47%; Средний уровень: 8 чел.- 53%</a:t>
            </a:r>
            <a:br>
              <a:rPr lang="ru-RU" sz="2400" b="1" dirty="0" smtClean="0"/>
            </a:br>
            <a:r>
              <a:rPr lang="ru-RU" sz="2400" b="1" dirty="0" smtClean="0"/>
              <a:t>Низкий-0%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2858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Группа компенсирующей направленности для детей  с ЗПР  от 5 до 7 лет №5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         </a:t>
            </a:r>
            <a:r>
              <a:rPr lang="ru-RU" sz="2700" dirty="0" smtClean="0">
                <a:solidFill>
                  <a:srgbClr val="3333FF"/>
                </a:solidFill>
              </a:rPr>
              <a:t>Воспитатель- Кузнецова Н.С.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507209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928662" y="2285992"/>
          <a:ext cx="7286676" cy="4572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428736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Списочный состав: 8 человек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Высокий уровень: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0;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уровень: 6 челю-75%</a:t>
            </a: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;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 уровень: 2 чел.-25%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Списочный состав: 8 человек</a:t>
            </a:r>
            <a:br>
              <a:rPr lang="ru-RU" sz="2700" b="1" dirty="0" smtClean="0"/>
            </a:br>
            <a:r>
              <a:rPr lang="ru-RU" sz="2700" b="1" dirty="0" smtClean="0"/>
              <a:t>Высокий уровень: 2 чел.-25% ;  Средний уровень: 6 чел.-75%</a:t>
            </a:r>
            <a:br>
              <a:rPr lang="ru-RU" sz="2700" b="1" dirty="0" smtClean="0"/>
            </a:br>
            <a:r>
              <a:rPr lang="ru-RU" sz="2700" b="1" dirty="0" smtClean="0"/>
              <a:t>Низкий-0%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500174"/>
          <a:ext cx="8215370" cy="462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17145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 усвоения Образовательной программы  ДОУ «Незабудка»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поселка Серебряный Бор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</a:t>
            </a:r>
            <a:endParaRPr lang="ru-RU" dirty="0">
              <a:solidFill>
                <a:srgbClr val="3333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2928934"/>
          <a:ext cx="8858250" cy="378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2000240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Списочный состав на начало учебного года: 133- человека</a:t>
            </a:r>
          </a:p>
          <a:p>
            <a:r>
              <a:rPr lang="ru-RU" sz="2000" dirty="0"/>
              <a:t>Отпуск: 47 человек-35% </a:t>
            </a:r>
            <a:r>
              <a:rPr lang="ru-RU" sz="2000" dirty="0" smtClean="0"/>
              <a:t>;  РДДИ- </a:t>
            </a:r>
            <a:r>
              <a:rPr lang="ru-RU" sz="2000" dirty="0"/>
              <a:t>20 человек – 15%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Списочный состав на конец учебного года: 147- человек</a:t>
            </a:r>
            <a:br>
              <a:rPr lang="ru-RU" sz="2400" dirty="0"/>
            </a:br>
            <a:r>
              <a:rPr lang="ru-RU" sz="2400" dirty="0"/>
              <a:t>Отпуск: 40 человек-27% РДДИ - 19 человек – 13%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Удовлетворенность родителей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429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По анализу социологического опроса родителей  из 100 баллов набрано 95,4балла</a:t>
            </a:r>
          </a:p>
          <a:p>
            <a:pPr algn="ctr">
              <a:buNone/>
            </a:pPr>
            <a:r>
              <a:rPr lang="ru-RU" dirty="0" smtClean="0"/>
              <a:t>Родителями дана высокая оценка деятельности ДОУ. </a:t>
            </a:r>
          </a:p>
          <a:p>
            <a:pPr algn="ctr">
              <a:buNone/>
            </a:pPr>
            <a:r>
              <a:rPr lang="ru-RU" dirty="0" smtClean="0"/>
              <a:t>Работа </a:t>
            </a:r>
            <a:r>
              <a:rPr lang="ru-RU" dirty="0"/>
              <a:t>по взаимодействию с </a:t>
            </a:r>
            <a:r>
              <a:rPr lang="ru-RU" dirty="0" smtClean="0"/>
              <a:t>родителями должна включать:</a:t>
            </a:r>
            <a:endParaRPr lang="ru-RU" dirty="0"/>
          </a:p>
          <a:p>
            <a:r>
              <a:rPr lang="ru-RU" dirty="0" smtClean="0"/>
              <a:t>доступность </a:t>
            </a:r>
            <a:r>
              <a:rPr lang="ru-RU" dirty="0"/>
              <a:t>информации о жизнедеятельности ребёнка в саду,</a:t>
            </a:r>
          </a:p>
          <a:p>
            <a:r>
              <a:rPr lang="ru-RU" dirty="0" smtClean="0"/>
              <a:t> </a:t>
            </a:r>
            <a:r>
              <a:rPr lang="ru-RU" dirty="0"/>
              <a:t>консультации по воспитанию ребёнка с использованием ИКТ.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педагогов в мероприятиях разного уровня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572560" cy="5114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940"/>
                <a:gridCol w="1934792"/>
                <a:gridCol w="5997828"/>
              </a:tblGrid>
              <a:tr h="4316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Педагоги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13836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Специалисты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Инструктор по физкультуре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Киселёва О.В.             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Педагог-психолог</a:t>
                      </a:r>
                      <a:r>
                        <a:rPr lang="ru-RU" baseline="0" dirty="0" smtClean="0"/>
                        <a:t>  Харазия С.Д.-                                   24</a:t>
                      </a:r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Старший воспитатель Хижняк</a:t>
                      </a:r>
                      <a:r>
                        <a:rPr lang="ru-RU" baseline="0" dirty="0" smtClean="0"/>
                        <a:t> М.В.                             15</a:t>
                      </a:r>
                    </a:p>
                    <a:p>
                      <a:pPr algn="l"/>
                      <a:r>
                        <a:rPr lang="ru-RU" baseline="0" dirty="0" smtClean="0"/>
                        <a:t>Учитель-дефектолог Микшакова М.М.                        3</a:t>
                      </a:r>
                      <a:endParaRPr lang="ru-RU" dirty="0" smtClean="0"/>
                    </a:p>
                  </a:txBody>
                  <a:tcPr/>
                </a:tc>
              </a:tr>
              <a:tr h="32995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Воспитатели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Кондратюк О.Б.                                                                     41</a:t>
                      </a:r>
                    </a:p>
                    <a:p>
                      <a:pPr algn="l"/>
                      <a:r>
                        <a:rPr lang="ru-RU" dirty="0" smtClean="0"/>
                        <a:t>Кадкина  Т.Н.                                                                          37</a:t>
                      </a:r>
                    </a:p>
                    <a:p>
                      <a:pPr algn="l"/>
                      <a:r>
                        <a:rPr lang="ru-RU" dirty="0" smtClean="0"/>
                        <a:t>Кузнецова Н.С.                                                                       22</a:t>
                      </a:r>
                    </a:p>
                    <a:p>
                      <a:pPr algn="l"/>
                      <a:r>
                        <a:rPr lang="ru-RU" dirty="0" smtClean="0"/>
                        <a:t>Мамедова М.Б.                                                                       21</a:t>
                      </a:r>
                    </a:p>
                    <a:p>
                      <a:pPr algn="l"/>
                      <a:r>
                        <a:rPr lang="ru-RU" dirty="0" smtClean="0"/>
                        <a:t>Миронова Т.Б.                                                                        16</a:t>
                      </a:r>
                    </a:p>
                    <a:p>
                      <a:pPr algn="l"/>
                      <a:r>
                        <a:rPr lang="ru-RU" dirty="0" smtClean="0"/>
                        <a:t>Сметаненко Е.Ю.                                                                  15</a:t>
                      </a:r>
                    </a:p>
                    <a:p>
                      <a:pPr algn="l"/>
                      <a:r>
                        <a:rPr lang="ru-RU" dirty="0" smtClean="0"/>
                        <a:t>Дрозд М.О.                                                                            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15</a:t>
                      </a:r>
                    </a:p>
                    <a:p>
                      <a:pPr algn="l"/>
                      <a:r>
                        <a:rPr lang="ru-RU" dirty="0" smtClean="0"/>
                        <a:t>Тыщенко Е.А.                                                                         13</a:t>
                      </a:r>
                    </a:p>
                    <a:p>
                      <a:pPr algn="l"/>
                      <a:r>
                        <a:rPr lang="ru-RU" dirty="0" smtClean="0"/>
                        <a:t>Лайло Т.Г.</a:t>
                      </a:r>
                      <a:r>
                        <a:rPr lang="ru-RU" baseline="0" dirty="0" smtClean="0"/>
                        <a:t>                                                                                  1</a:t>
                      </a:r>
                      <a:endParaRPr lang="ru-RU" dirty="0" smtClean="0"/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Участие </a:t>
            </a:r>
            <a:r>
              <a:rPr lang="ru-RU" sz="2400" b="1" dirty="0">
                <a:solidFill>
                  <a:srgbClr val="FF0000"/>
                </a:solidFill>
              </a:rPr>
              <a:t>в дистанционных </a:t>
            </a:r>
            <a:r>
              <a:rPr lang="ru-RU" sz="2400" b="1" dirty="0" smtClean="0">
                <a:solidFill>
                  <a:srgbClr val="FF0000"/>
                </a:solidFill>
              </a:rPr>
              <a:t>вебинарах, мастер – классах, </a:t>
            </a:r>
            <a:r>
              <a:rPr lang="ru-RU" sz="2400" b="1" dirty="0" err="1" smtClean="0">
                <a:solidFill>
                  <a:srgbClr val="FF0000"/>
                </a:solidFill>
              </a:rPr>
              <a:t>конференция,форумах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</a:rPr>
              <a:t>и семинарах по различным темам на  электронно- образовательных ресурсах (ЭОР)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313"/>
          <a:ext cx="8229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1714512"/>
                <a:gridCol w="59721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Педагоги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Специалисты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Инструктор по физкультуре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Киселёва О.В.             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Педагог-психолог</a:t>
                      </a:r>
                      <a:r>
                        <a:rPr lang="ru-RU" baseline="0" dirty="0" smtClean="0"/>
                        <a:t>  Харазия С.Д.-                                     7</a:t>
                      </a:r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Старший воспитатель Хижняк</a:t>
                      </a:r>
                      <a:r>
                        <a:rPr lang="ru-RU" baseline="0" dirty="0" smtClean="0"/>
                        <a:t> М.В.                              2</a:t>
                      </a:r>
                    </a:p>
                    <a:p>
                      <a:pPr algn="l"/>
                      <a:r>
                        <a:rPr lang="ru-RU" baseline="0" dirty="0" smtClean="0"/>
                        <a:t>Учитель-дефектолог Микшакова М.М.                        0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Воспитатели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Кондратюк О.Б.                                                                     18</a:t>
                      </a:r>
                    </a:p>
                    <a:p>
                      <a:pPr algn="l"/>
                      <a:r>
                        <a:rPr lang="ru-RU" dirty="0" smtClean="0"/>
                        <a:t>Кадкина  Т.Н.                                                                          11</a:t>
                      </a:r>
                    </a:p>
                    <a:p>
                      <a:pPr algn="l"/>
                      <a:r>
                        <a:rPr lang="ru-RU" dirty="0" smtClean="0"/>
                        <a:t>Кузнецова Н.С.                                                                        3</a:t>
                      </a:r>
                    </a:p>
                    <a:p>
                      <a:pPr algn="l"/>
                      <a:r>
                        <a:rPr lang="ru-RU" dirty="0" smtClean="0"/>
                        <a:t>Мамедова М.Б.                                                                       10</a:t>
                      </a:r>
                    </a:p>
                    <a:p>
                      <a:pPr algn="l"/>
                      <a:r>
                        <a:rPr lang="ru-RU" dirty="0" smtClean="0"/>
                        <a:t>Миронова Т.Б.                                                                          1</a:t>
                      </a:r>
                    </a:p>
                    <a:p>
                      <a:pPr algn="l"/>
                      <a:r>
                        <a:rPr lang="ru-RU" dirty="0" smtClean="0"/>
                        <a:t>Сметаненко Е.Ю.                                                                    2</a:t>
                      </a:r>
                    </a:p>
                    <a:p>
                      <a:pPr algn="l"/>
                      <a:r>
                        <a:rPr lang="ru-RU" dirty="0" smtClean="0"/>
                        <a:t>Дрозд М.О.                                                                             </a:t>
                      </a:r>
                      <a:r>
                        <a:rPr lang="ru-RU" baseline="0" dirty="0" smtClean="0"/>
                        <a:t>   </a:t>
                      </a:r>
                      <a:r>
                        <a:rPr lang="ru-RU" dirty="0" smtClean="0"/>
                        <a:t> 1</a:t>
                      </a:r>
                    </a:p>
                    <a:p>
                      <a:pPr algn="l"/>
                      <a:r>
                        <a:rPr lang="ru-RU" dirty="0" smtClean="0"/>
                        <a:t>Тыщенко Е.А.                                                                           0</a:t>
                      </a:r>
                    </a:p>
                    <a:p>
                      <a:pPr algn="l"/>
                      <a:r>
                        <a:rPr lang="ru-RU" dirty="0" smtClean="0"/>
                        <a:t>Лайло Т.Г.</a:t>
                      </a:r>
                      <a:r>
                        <a:rPr lang="ru-RU" baseline="0" dirty="0" smtClean="0"/>
                        <a:t>                                                                                   0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Публикации педагогов на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электронно-образовательных ресурсах (ЭОР)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57200" y="1357313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1714512"/>
                <a:gridCol w="59721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Педагоги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Специалисты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Заведующий Слепченко Н.И.                                            2</a:t>
                      </a:r>
                    </a:p>
                    <a:p>
                      <a:pPr algn="l"/>
                      <a:r>
                        <a:rPr lang="ru-RU" dirty="0" smtClean="0"/>
                        <a:t>Инструктор по физкультуре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Киселёва О.В.              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Педагог-психолог</a:t>
                      </a:r>
                      <a:r>
                        <a:rPr lang="ru-RU" baseline="0" dirty="0" smtClean="0"/>
                        <a:t>  Харазия С.Д.-                                     4</a:t>
                      </a:r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Старший воспитатель Хижняк</a:t>
                      </a:r>
                      <a:r>
                        <a:rPr lang="ru-RU" baseline="0" dirty="0" smtClean="0"/>
                        <a:t> М.В.                               5</a:t>
                      </a:r>
                    </a:p>
                    <a:p>
                      <a:pPr algn="l"/>
                      <a:r>
                        <a:rPr lang="ru-RU" baseline="0" dirty="0" smtClean="0"/>
                        <a:t>Учитель-дефектолог Микшакова М.М.                         0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Воспитатели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Кондратюк О.Б.                                                                       1</a:t>
                      </a:r>
                    </a:p>
                    <a:p>
                      <a:pPr algn="l"/>
                      <a:r>
                        <a:rPr lang="ru-RU" dirty="0" smtClean="0"/>
                        <a:t>Кадкина  Т.Н.                                                                           </a:t>
                      </a:r>
                      <a:r>
                        <a:rPr lang="ru-RU" baseline="0" dirty="0" smtClean="0"/>
                        <a:t> 8</a:t>
                      </a:r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Кузнецова Н.С.                                                                         4</a:t>
                      </a:r>
                    </a:p>
                    <a:p>
                      <a:pPr algn="l"/>
                      <a:r>
                        <a:rPr lang="ru-RU" dirty="0" smtClean="0"/>
                        <a:t>Мамедова М.Б.                                                                         2</a:t>
                      </a:r>
                    </a:p>
                    <a:p>
                      <a:pPr algn="l"/>
                      <a:r>
                        <a:rPr lang="ru-RU" dirty="0" smtClean="0"/>
                        <a:t>Миронова Т.Б.                                                                          4</a:t>
                      </a:r>
                    </a:p>
                    <a:p>
                      <a:pPr algn="l"/>
                      <a:r>
                        <a:rPr lang="ru-RU" dirty="0" smtClean="0"/>
                        <a:t>Сметаненко Е.Ю.                                                                    2</a:t>
                      </a:r>
                    </a:p>
                    <a:p>
                      <a:pPr algn="l"/>
                      <a:r>
                        <a:rPr lang="ru-RU" dirty="0" smtClean="0"/>
                        <a:t>Дрозд М.О.                                                                             </a:t>
                      </a:r>
                      <a:r>
                        <a:rPr lang="ru-RU" baseline="0" dirty="0" smtClean="0"/>
                        <a:t>   </a:t>
                      </a:r>
                      <a:r>
                        <a:rPr lang="ru-RU" dirty="0" smtClean="0"/>
                        <a:t> 0</a:t>
                      </a:r>
                    </a:p>
                    <a:p>
                      <a:pPr algn="l"/>
                      <a:r>
                        <a:rPr lang="ru-RU" dirty="0" smtClean="0"/>
                        <a:t>Тыщенко Е.А.                                                                           3</a:t>
                      </a:r>
                    </a:p>
                    <a:p>
                      <a:pPr algn="l"/>
                      <a:r>
                        <a:rPr lang="ru-RU" dirty="0" smtClean="0"/>
                        <a:t>Лайло Т.Г.</a:t>
                      </a:r>
                      <a:r>
                        <a:rPr lang="ru-RU" baseline="0" dirty="0" smtClean="0"/>
                        <a:t>                                                                                   0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  </a:t>
            </a:r>
            <a:r>
              <a:rPr lang="ru-RU" dirty="0" smtClean="0"/>
              <a:t>подведение </a:t>
            </a:r>
            <a:r>
              <a:rPr lang="ru-RU" dirty="0"/>
              <a:t>итогов работы за учебный </a:t>
            </a:r>
            <a:r>
              <a:rPr lang="ru-RU" dirty="0" smtClean="0"/>
              <a:t>год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 утверждение </a:t>
            </a:r>
            <a:r>
              <a:rPr lang="ru-RU" dirty="0"/>
              <a:t>новых годовых задач на учебный </a:t>
            </a:r>
            <a:r>
              <a:rPr lang="ru-RU" dirty="0" smtClean="0"/>
              <a:t>год;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утверждение плана летней оздоровительной </a:t>
            </a:r>
            <a:r>
              <a:rPr lang="ru-RU" dirty="0" smtClean="0"/>
              <a:t>работы;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анализ результатов мониторинга усвоения детьми образовательной программы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Культурно- досуговые мероприятия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1411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3300" dirty="0" smtClean="0"/>
              <a:t>Всероссийский День бега «Кросс наций-2020»;</a:t>
            </a:r>
          </a:p>
          <a:p>
            <a:pPr marL="0" indent="0">
              <a:buNone/>
            </a:pPr>
            <a:r>
              <a:rPr lang="ru-RU" sz="3300" dirty="0" smtClean="0"/>
              <a:t>-Открытие мобильного отряда ВДЮОД «Школа безопасности» в п. Серебряный Бор;</a:t>
            </a:r>
          </a:p>
          <a:p>
            <a:pPr marL="0" indent="0">
              <a:buNone/>
            </a:pPr>
            <a:r>
              <a:rPr lang="ru-RU" sz="3300" dirty="0" smtClean="0"/>
              <a:t>-Спортивное соревнование «Самая  быстрая девочка ДОУ»;</a:t>
            </a:r>
          </a:p>
          <a:p>
            <a:pPr marL="0" indent="0">
              <a:buNone/>
            </a:pPr>
            <a:r>
              <a:rPr lang="ru-RU" sz="3300" dirty="0"/>
              <a:t>-Интерактивное мероприятие к 95-летию </a:t>
            </a:r>
            <a:r>
              <a:rPr lang="ru-RU" sz="3300" dirty="0" err="1" smtClean="0"/>
              <a:t>В.Шаинского</a:t>
            </a:r>
            <a:r>
              <a:rPr lang="ru-RU" sz="3300" dirty="0" smtClean="0"/>
              <a:t> </a:t>
            </a:r>
            <a:r>
              <a:rPr lang="ru-RU" sz="3300" dirty="0"/>
              <a:t>с телевидением «Якутия 24</a:t>
            </a:r>
            <a:r>
              <a:rPr lang="ru-RU" sz="3300" dirty="0" smtClean="0"/>
              <a:t>»;</a:t>
            </a:r>
          </a:p>
          <a:p>
            <a:pPr marL="0" indent="0">
              <a:buNone/>
            </a:pPr>
            <a:r>
              <a:rPr lang="ru-RU" sz="3300" dirty="0" smtClean="0"/>
              <a:t>-Кукольные театры «Бездомный заяц»; «Как звери Зиму искали»; «Как звери Весну искали»;</a:t>
            </a:r>
          </a:p>
          <a:p>
            <a:pPr marL="0" indent="0">
              <a:buNone/>
            </a:pPr>
            <a:r>
              <a:rPr lang="ru-RU" sz="3300" dirty="0" smtClean="0"/>
              <a:t>-Интерактивное мероприятие с библиотекой №3 п. Серебряный Бор по творчеству К.Чуковского «Сказочный переполох</a:t>
            </a:r>
            <a:r>
              <a:rPr lang="ru-RU" sz="3300" dirty="0" smtClean="0"/>
              <a:t>»;</a:t>
            </a:r>
            <a:endParaRPr lang="ru-RU" sz="3300" dirty="0" smtClean="0"/>
          </a:p>
          <a:p>
            <a:pPr marL="0" indent="0">
              <a:buNone/>
            </a:pPr>
            <a:r>
              <a:rPr lang="ru-RU" sz="3300" dirty="0" smtClean="0"/>
              <a:t>-Праздничное мероприятие  с социальными партнерами к Юбилею ДОУ «Нам-35»;</a:t>
            </a:r>
          </a:p>
          <a:p>
            <a:pPr marL="0" indent="0">
              <a:buNone/>
            </a:pPr>
            <a:r>
              <a:rPr lang="ru-RU" sz="3300" dirty="0" smtClean="0"/>
              <a:t>-Виртуальная экскурсия по библиотеке №3 п. Серебряный Бо</a:t>
            </a:r>
            <a:r>
              <a:rPr lang="ru-RU" dirty="0" smtClean="0"/>
              <a:t>р</a:t>
            </a:r>
          </a:p>
          <a:p>
            <a:pPr marL="0" indent="0">
              <a:buNone/>
            </a:pPr>
            <a:r>
              <a:rPr lang="ru-RU" dirty="0" smtClean="0"/>
              <a:t>-Активные участники всех мероприятий </a:t>
            </a:r>
            <a:r>
              <a:rPr lang="ru-RU" dirty="0" err="1" smtClean="0"/>
              <a:t>Нерюнгринской</a:t>
            </a:r>
            <a:r>
              <a:rPr lang="ru-RU" dirty="0" smtClean="0"/>
              <a:t> центральной библиотеки (подготовительная группа)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507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Смотры, конкурсы, выставки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300" b="1" u="sng" dirty="0" smtClean="0"/>
              <a:t>Сентябрь</a:t>
            </a:r>
            <a:r>
              <a:rPr lang="ru-RU" sz="3300" dirty="0" smtClean="0"/>
              <a:t>-творческая выставка к Дню дошкольного работника</a:t>
            </a:r>
          </a:p>
          <a:p>
            <a:pPr marL="0" indent="0">
              <a:buNone/>
            </a:pPr>
            <a:r>
              <a:rPr lang="ru-RU" sz="3300" b="1" u="sng" dirty="0" smtClean="0"/>
              <a:t>Октябрь</a:t>
            </a:r>
            <a:r>
              <a:rPr lang="ru-RU" sz="3300" dirty="0" smtClean="0"/>
              <a:t>-творческая выставка среди родителей и детей к праздникам  Осени; </a:t>
            </a:r>
          </a:p>
          <a:p>
            <a:pPr marL="0" indent="0">
              <a:buNone/>
            </a:pPr>
            <a:r>
              <a:rPr lang="ru-RU" sz="3300" b="1" u="sng" dirty="0" smtClean="0"/>
              <a:t>Ноябрь</a:t>
            </a:r>
            <a:r>
              <a:rPr lang="ru-RU" sz="3300" dirty="0" smtClean="0"/>
              <a:t>-творческая выставка к 45-летию г. Нерюнгри и Нерюнгринского района</a:t>
            </a:r>
          </a:p>
          <a:p>
            <a:pPr marL="0" indent="0">
              <a:buNone/>
            </a:pPr>
            <a:r>
              <a:rPr lang="ru-RU" sz="3300" b="1" u="sng" dirty="0" smtClean="0"/>
              <a:t>Декабрь</a:t>
            </a:r>
            <a:r>
              <a:rPr lang="ru-RU" sz="3300" dirty="0" smtClean="0"/>
              <a:t>- творчество детей для детей-инвалидов «Дари добро»; конкурс творческих работ к новогодним праздникам «Новогодняя фантазия»; смотр-конкурс «Снежная сказка на окне</a:t>
            </a:r>
            <a:r>
              <a:rPr lang="ru-RU" sz="3400" dirty="0" smtClean="0"/>
              <a:t>»;</a:t>
            </a:r>
            <a:r>
              <a:rPr lang="ru-RU" sz="3400" cap="all" dirty="0"/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тико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-поделок «Новогодняя игрушка»  (объемное моделирование); </a:t>
            </a:r>
          </a:p>
          <a:p>
            <a:pPr marL="0" indent="0">
              <a:buNone/>
            </a:pPr>
            <a:r>
              <a:rPr lang="ru-RU" sz="3300" b="1" u="sng" dirty="0" smtClean="0"/>
              <a:t>Февраль</a:t>
            </a:r>
            <a:r>
              <a:rPr lang="ru-RU" sz="3300" dirty="0" smtClean="0"/>
              <a:t>-выставка творческих работ к Дню Защитника Отечества</a:t>
            </a:r>
          </a:p>
          <a:p>
            <a:pPr marL="0" indent="0">
              <a:buNone/>
            </a:pPr>
            <a:r>
              <a:rPr lang="ru-RU" sz="3300" b="1" u="sng" dirty="0" smtClean="0"/>
              <a:t>Март</a:t>
            </a:r>
            <a:r>
              <a:rPr lang="ru-RU" sz="3300" b="1" dirty="0" smtClean="0"/>
              <a:t>-</a:t>
            </a:r>
            <a:r>
              <a:rPr lang="ru-RU" sz="3300" dirty="0" smtClean="0"/>
              <a:t>творческие выставки родителей и детей к Международному женскому Дню; к юбилею ДОУ «Нам-35»</a:t>
            </a:r>
          </a:p>
          <a:p>
            <a:pPr marL="0" indent="0">
              <a:buNone/>
            </a:pPr>
            <a:r>
              <a:rPr lang="ru-RU" sz="3300" b="1" u="sng" dirty="0" smtClean="0"/>
              <a:t>Апрель</a:t>
            </a:r>
            <a:r>
              <a:rPr lang="ru-RU" sz="3300" dirty="0" smtClean="0"/>
              <a:t>-творческая выставка к 60-летию космоса; государственности Республики Саха (Якутия)</a:t>
            </a:r>
          </a:p>
          <a:p>
            <a:pPr marL="0" indent="0">
              <a:buNone/>
            </a:pPr>
            <a:r>
              <a:rPr lang="ru-RU" sz="3300" b="1" u="sng" dirty="0" smtClean="0"/>
              <a:t>Май</a:t>
            </a:r>
            <a:r>
              <a:rPr lang="ru-RU" sz="3300" dirty="0" smtClean="0"/>
              <a:t>-творчество родителей к выпускному балу «Скоро в школу»; «Здравствуй, лето красное!»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 проекты, акции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7606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400" b="1" u="sng" dirty="0" smtClean="0"/>
              <a:t>Проекты</a:t>
            </a:r>
            <a:r>
              <a:rPr lang="ru-RU" sz="3400" dirty="0" smtClean="0"/>
              <a:t>: «Образовательный туризм»; «Одаренный ребенок»; Познавательные игры на территории детского сада «Птичий терренкур»; «Станции терренкура»; Экологическая Олимпиада  «Найди птиц»; </a:t>
            </a:r>
            <a:r>
              <a:rPr lang="ru-RU" sz="3400" dirty="0"/>
              <a:t>Открытие 1 </a:t>
            </a:r>
            <a:r>
              <a:rPr lang="ru-RU" sz="3400" dirty="0" smtClean="0"/>
              <a:t>Районной </a:t>
            </a:r>
            <a:r>
              <a:rPr lang="ru-RU" sz="3400" dirty="0"/>
              <a:t>туристической Спартакиады «</a:t>
            </a:r>
            <a:r>
              <a:rPr lang="ru-RU" sz="3400" dirty="0" smtClean="0"/>
              <a:t>ИГРАТОРИ»; «Путешествие желтого чемоданчика»; «Инновационное образование «</a:t>
            </a:r>
            <a:r>
              <a:rPr lang="ru-RU" sz="3400" dirty="0" err="1" smtClean="0"/>
              <a:t>Тико</a:t>
            </a:r>
            <a:r>
              <a:rPr lang="ru-RU" sz="3400" dirty="0" smtClean="0"/>
              <a:t>-технология»; Мастерская Деда Мороза; </a:t>
            </a:r>
            <a:r>
              <a:rPr lang="ru-RU" sz="3400" dirty="0" err="1" smtClean="0"/>
              <a:t>квест</a:t>
            </a:r>
            <a:r>
              <a:rPr lang="ru-RU" sz="3400" dirty="0" smtClean="0"/>
              <a:t>-игры на ориентировку в пространстве «Сломанные часы»; мини-проект «Мама - солнышко моё»</a:t>
            </a:r>
          </a:p>
          <a:p>
            <a:pPr marL="0" indent="0">
              <a:buNone/>
            </a:pPr>
            <a:r>
              <a:rPr lang="ru-RU" sz="3400" b="1" u="sng" dirty="0" smtClean="0"/>
              <a:t>Акции: </a:t>
            </a:r>
            <a:r>
              <a:rPr lang="ru-RU" sz="3400" dirty="0" smtClean="0"/>
              <a:t>«Соберем подарок пожилому человеку»; </a:t>
            </a:r>
            <a:r>
              <a:rPr lang="ru-RU" sz="3400" dirty="0" smtClean="0"/>
              <a:t>«</a:t>
            </a:r>
            <a:r>
              <a:rPr lang="ru-RU" dirty="0" smtClean="0"/>
              <a:t>#</a:t>
            </a:r>
            <a:r>
              <a:rPr lang="ru-RU" sz="3400" dirty="0" smtClean="0"/>
              <a:t>Фитнес-мама</a:t>
            </a:r>
            <a:r>
              <a:rPr lang="ru-RU" sz="3400" dirty="0" smtClean="0"/>
              <a:t>»;  «Окна Победы»; Сад памяти-2021»; «Бессмертный полк»; «</a:t>
            </a:r>
            <a:r>
              <a:rPr lang="ru-RU" sz="3400" dirty="0" err="1" smtClean="0"/>
              <a:t>Георгиевсккая</a:t>
            </a:r>
            <a:r>
              <a:rPr lang="ru-RU" sz="3400" dirty="0" smtClean="0"/>
              <a:t> ленточка»; «Библиотечная вахта памяти-Поклонимся великим тем годам»; «Свеча памяти»; «Читаем детям о войне»; «Внуки Победы</a:t>
            </a:r>
            <a:r>
              <a:rPr lang="ru-RU" sz="3400" dirty="0" smtClean="0"/>
              <a:t>»; «</a:t>
            </a:r>
            <a:r>
              <a:rPr lang="ru-RU" dirty="0" smtClean="0"/>
              <a:t>#</a:t>
            </a:r>
            <a:r>
              <a:rPr lang="ru-RU" sz="3400" dirty="0" smtClean="0"/>
              <a:t>Триумф сильного пола»</a:t>
            </a:r>
            <a:endParaRPr lang="ru-RU" sz="3400" dirty="0" smtClean="0"/>
          </a:p>
          <a:p>
            <a:pPr marL="0" indent="0">
              <a:buNone/>
            </a:pPr>
            <a:endParaRPr lang="ru-RU" sz="3400" dirty="0" smtClean="0"/>
          </a:p>
          <a:p>
            <a:pPr marL="0" indent="0">
              <a:buNone/>
            </a:pPr>
            <a:r>
              <a:rPr lang="ru-RU" sz="3400" b="1" u="sng" dirty="0" smtClean="0"/>
              <a:t>Тематические недели кружка «</a:t>
            </a:r>
            <a:r>
              <a:rPr lang="ru-RU" sz="3400" b="1" u="sng" dirty="0" err="1" smtClean="0"/>
              <a:t>Тико</a:t>
            </a:r>
            <a:r>
              <a:rPr lang="ru-RU" sz="3400" b="1" u="sng" dirty="0" smtClean="0"/>
              <a:t>-мастера»</a:t>
            </a:r>
            <a:r>
              <a:rPr lang="ru-RU" sz="3400" b="1" dirty="0" smtClean="0"/>
              <a:t>:  </a:t>
            </a:r>
            <a:r>
              <a:rPr lang="ru-RU" sz="3400" dirty="0" smtClean="0"/>
              <a:t>«Транспорт»; «Мир морей и океанов»; «8 Марта»; «День Победы»; «К Юбилею сада-чаепитие»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58293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Праздники, развлечения,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 smtClean="0"/>
              <a:t>Октябрь</a:t>
            </a:r>
            <a:r>
              <a:rPr lang="ru-RU" dirty="0" smtClean="0"/>
              <a:t>-Благотворительная ярмарка к Дню пожилого человека; Осенние развлечения «В гости к Осени».</a:t>
            </a:r>
          </a:p>
          <a:p>
            <a:pPr marL="0" indent="0">
              <a:buNone/>
            </a:pPr>
            <a:r>
              <a:rPr lang="ru-RU" b="1" u="sng" dirty="0" smtClean="0"/>
              <a:t>Декабрь</a:t>
            </a:r>
            <a:r>
              <a:rPr lang="ru-RU" dirty="0" smtClean="0"/>
              <a:t>-Праздничное мероприятие к Дню инвалидов «Дари добро»; Новогодние карнавалы, фольклорное развлечение «Рождественские колядки»; «В гости к Снеговику; «Веселое путешествие «В гости к Зиме»; Зимние гуляния «</a:t>
            </a:r>
            <a:r>
              <a:rPr lang="ru-RU" dirty="0" err="1" smtClean="0"/>
              <a:t>Масляница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b="1" u="sng" dirty="0" smtClean="0"/>
              <a:t>Февраль</a:t>
            </a:r>
            <a:r>
              <a:rPr lang="ru-RU" dirty="0" smtClean="0"/>
              <a:t>- «Русские богатыри»; </a:t>
            </a:r>
            <a:r>
              <a:rPr lang="ru-RU" dirty="0"/>
              <a:t>Спортивные праздники к 23 </a:t>
            </a:r>
            <a:r>
              <a:rPr lang="ru-RU" dirty="0" smtClean="0"/>
              <a:t>Февраля.</a:t>
            </a:r>
          </a:p>
          <a:p>
            <a:pPr marL="0" indent="0">
              <a:buNone/>
            </a:pPr>
            <a:r>
              <a:rPr lang="ru-RU" b="1" u="sng" dirty="0" smtClean="0"/>
              <a:t>Март</a:t>
            </a:r>
            <a:r>
              <a:rPr lang="ru-RU" b="1" dirty="0" smtClean="0"/>
              <a:t>-</a:t>
            </a:r>
            <a:r>
              <a:rPr lang="ru-RU" dirty="0" smtClean="0"/>
              <a:t>Весенние праздники «Весна-красна»; «Муха-цокотуха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b="1" u="sng" dirty="0" smtClean="0"/>
              <a:t>Апрель</a:t>
            </a:r>
            <a:r>
              <a:rPr lang="ru-RU" dirty="0" smtClean="0"/>
              <a:t>- </a:t>
            </a:r>
            <a:r>
              <a:rPr lang="ru-RU" dirty="0" err="1" smtClean="0"/>
              <a:t>муз.-театр.гостиная</a:t>
            </a:r>
            <a:r>
              <a:rPr lang="ru-RU" dirty="0" smtClean="0"/>
              <a:t> «А.Невский- святой витязь Земли Русской»; «Пижамная вечеринка»</a:t>
            </a:r>
            <a:endParaRPr lang="ru-RU" dirty="0" smtClean="0"/>
          </a:p>
          <a:p>
            <a:pPr marL="0" indent="0">
              <a:buNone/>
            </a:pPr>
            <a:r>
              <a:rPr lang="ru-RU" b="1" u="sng" dirty="0" smtClean="0"/>
              <a:t>Май</a:t>
            </a:r>
            <a:r>
              <a:rPr lang="ru-RU" dirty="0" smtClean="0"/>
              <a:t>-театрально-музыкальная миниатюра «Блокадный город»; Выпускной бал.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Достижения педагогов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 мудреца: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35785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/>
              <a:t>«Сядь и подумай! Найди в своем вопросе все плюсы и минусы, и ты увидишь его значимость для себя. </a:t>
            </a:r>
          </a:p>
          <a:p>
            <a:pPr algn="ctr">
              <a:buNone/>
            </a:pPr>
            <a:r>
              <a:rPr lang="ru-RU" dirty="0"/>
              <a:t>Проживи все эмоции, которые способна вызвать в тебе эта проблема, и ты освободишься от эмоций и сможешь объективно судить о ней.</a:t>
            </a:r>
          </a:p>
          <a:p>
            <a:pPr algn="ctr">
              <a:buNone/>
            </a:pPr>
            <a:r>
              <a:rPr lang="ru-RU" dirty="0"/>
              <a:t> Оцени свою проблему со всех сторон, и тогда ты сможешь накопить значимый опыт и обратить свою проблему в возможность раскрыть себя, </a:t>
            </a:r>
            <a:r>
              <a:rPr lang="ru-RU" dirty="0" err="1" smtClean="0"/>
              <a:t>самореализоваться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Деловая игра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методу Эдварда де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Боно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dirty="0" smtClean="0">
                <a:solidFill>
                  <a:srgbClr val="00B050"/>
                </a:solidFill>
              </a:rPr>
              <a:t>«</a:t>
            </a:r>
            <a:r>
              <a:rPr lang="ru-RU" sz="6600" b="1" dirty="0" smtClean="0">
                <a:solidFill>
                  <a:srgbClr val="00B050"/>
                </a:solidFill>
              </a:rPr>
              <a:t>Шесть шляп мышления»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200" dirty="0" smtClean="0"/>
              <a:t>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b="1" dirty="0" smtClean="0"/>
              <a:t>Эдвард</a:t>
            </a:r>
            <a:r>
              <a:rPr lang="ru-RU" dirty="0"/>
              <a:t> </a:t>
            </a:r>
            <a:r>
              <a:rPr lang="ru-RU" b="1" dirty="0"/>
              <a:t>де</a:t>
            </a:r>
            <a:r>
              <a:rPr lang="ru-RU" dirty="0"/>
              <a:t> </a:t>
            </a:r>
            <a:r>
              <a:rPr lang="ru-RU" b="1" dirty="0" err="1"/>
              <a:t>Боно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 (</a:t>
            </a:r>
            <a:r>
              <a:rPr lang="ru-RU" sz="2200" dirty="0" smtClean="0">
                <a:hlinkClick r:id="rId3" tooltip="Английский язык"/>
              </a:rPr>
              <a:t>англ.</a:t>
            </a:r>
            <a:r>
              <a:rPr lang="ru-RU" sz="2200" dirty="0" smtClean="0"/>
              <a:t> </a:t>
            </a:r>
            <a:r>
              <a:rPr lang="ru-RU" sz="2200" i="1" dirty="0" err="1" smtClean="0"/>
              <a:t>Edward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de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Bono</a:t>
            </a:r>
            <a:r>
              <a:rPr lang="ru-RU" sz="2200" dirty="0" smtClean="0"/>
              <a:t>; род. </a:t>
            </a:r>
            <a:r>
              <a:rPr lang="ru-RU" sz="2200" dirty="0" smtClean="0">
                <a:hlinkClick r:id="rId4" tooltip="19 мая"/>
              </a:rPr>
              <a:t>19 мая</a:t>
            </a:r>
            <a:r>
              <a:rPr lang="ru-RU" sz="2200" dirty="0" smtClean="0"/>
              <a:t> </a:t>
            </a:r>
            <a:r>
              <a:rPr lang="ru-RU" sz="2200" dirty="0" smtClean="0">
                <a:hlinkClick r:id="rId5" tooltip="1933 год"/>
              </a:rPr>
              <a:t>1933</a:t>
            </a:r>
            <a:r>
              <a:rPr lang="ru-RU" sz="2200" dirty="0" smtClean="0"/>
              <a:t>, </a:t>
            </a:r>
            <a:r>
              <a:rPr lang="ru-RU" sz="2200" dirty="0" smtClean="0">
                <a:hlinkClick r:id="rId6" tooltip="Мальта (остров)"/>
              </a:rPr>
              <a:t>Мальта</a:t>
            </a:r>
            <a:r>
              <a:rPr lang="ru-RU" sz="2200" dirty="0" smtClean="0"/>
              <a:t>) — британский психолог и писатель, эксперт в области творческого мышления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C:\Users\User\Desktop\ГОДОВОЙ ПЛАН на 2020-2021 у.г\ИТОГОВЫЙ ПЕДСОВЕТ\Edward-de-Bono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26992" y="1687697"/>
            <a:ext cx="3516314" cy="39558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1428736"/>
            <a:ext cx="4857784" cy="5286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Эдвард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звестный писатель и консультант из Мальты. </a:t>
            </a:r>
          </a:p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Эдвард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Чарльз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Фрэнсис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Публий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родился 19 мая 1933 года. Учился в университете Мальты, где получил медицинское образование.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Окончил Колледж Св. Мартина, Мальта; он получил степень доктора медицины в Мальтийском университете, а позже, как стипендиат 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  <a:hlinkClick r:id="rId8" tooltip="Стипендия Родса"/>
              </a:rPr>
              <a:t>Родса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учился в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9" tooltip="Тринити-колледж (Кембридж)"/>
              </a:rPr>
              <a:t>Оксфорде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колледже 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  <a:hlinkClick r:id="rId10"/>
              </a:rPr>
              <a:t>Крайст-Черч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где получил степень магистра в области психологии. Де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также получил степень доктора наук в области медицины в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11"/>
              </a:rPr>
              <a:t>Тринити-колледж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Кембридж и доктора в области юриспруденции в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12" tooltip="Университет Данди"/>
              </a:rPr>
              <a:t>Университете Данди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Был плодовитым автором, в книге «Пятидневный курс мышления» описал математическую настольную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13" tooltip="L-игра"/>
              </a:rPr>
              <a:t>L-игру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 эффективного мышления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“Шесть шляп мышления”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О</a:t>
            </a:r>
            <a:r>
              <a:rPr lang="ru-RU" dirty="0" smtClean="0"/>
              <a:t>смысление </a:t>
            </a:r>
            <a:r>
              <a:rPr lang="ru-RU" dirty="0"/>
              <a:t>одним человеком значимого для него вопроса: «надевая» </a:t>
            </a:r>
            <a:r>
              <a:rPr lang="ru-RU" dirty="0" smtClean="0"/>
              <a:t>по очереди </a:t>
            </a:r>
            <a:r>
              <a:rPr lang="ru-RU" dirty="0"/>
              <a:t>каждую шляпу, человек формирует навыки различного способа </a:t>
            </a:r>
            <a:r>
              <a:rPr lang="ru-RU" dirty="0" smtClean="0"/>
              <a:t>мышления.</a:t>
            </a:r>
          </a:p>
          <a:p>
            <a:pPr>
              <a:buNone/>
            </a:pPr>
            <a:r>
              <a:rPr lang="ru-RU" dirty="0" smtClean="0"/>
              <a:t>Всего шляп шесть: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bg1"/>
                </a:solidFill>
              </a:rPr>
              <a:t>Белая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/>
              <a:t>Черная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FFFF00"/>
                </a:solidFill>
              </a:rPr>
              <a:t>Желтая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FF0000"/>
                </a:solidFill>
              </a:rPr>
              <a:t>Красная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B050"/>
                </a:solidFill>
              </a:rPr>
              <a:t>Зеленая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3333FF"/>
                </a:solidFill>
              </a:rPr>
              <a:t>Синяя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800" b="1" dirty="0" smtClean="0"/>
              <a:t>Выполнили ли мы </a:t>
            </a:r>
          </a:p>
          <a:p>
            <a:pPr algn="ctr">
              <a:buNone/>
            </a:pPr>
            <a:r>
              <a:rPr lang="ru-RU" sz="4800" b="1" dirty="0" smtClean="0"/>
              <a:t>план </a:t>
            </a:r>
            <a:r>
              <a:rPr lang="ru-RU" sz="4800" b="1" dirty="0" err="1" smtClean="0"/>
              <a:t>воспитатель-образовательной</a:t>
            </a:r>
            <a:r>
              <a:rPr lang="ru-RU" sz="4800" b="1" dirty="0" smtClean="0"/>
              <a:t> работы за учебный год?</a:t>
            </a:r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Работает каждая группа </a:t>
            </a:r>
          </a:p>
          <a:p>
            <a:pPr algn="ctr">
              <a:buNone/>
            </a:pPr>
            <a:r>
              <a:rPr lang="ru-RU" sz="2800" b="1" dirty="0" smtClean="0"/>
              <a:t>от 10 до 15 минут с последующим обсуждением проблемы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педсовета: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1.Итоги </a:t>
            </a:r>
            <a:r>
              <a:rPr lang="ru-RU" dirty="0"/>
              <a:t>выполнения годового плана </a:t>
            </a:r>
            <a:r>
              <a:rPr lang="ru-RU" dirty="0" smtClean="0"/>
              <a:t>за</a:t>
            </a:r>
            <a:r>
              <a:rPr lang="ru-RU" dirty="0"/>
              <a:t> </a:t>
            </a:r>
            <a:r>
              <a:rPr lang="ru-RU" dirty="0" smtClean="0"/>
              <a:t>2020-2021  </a:t>
            </a:r>
            <a:r>
              <a:rPr lang="ru-RU" dirty="0"/>
              <a:t>учебный год</a:t>
            </a:r>
          </a:p>
          <a:p>
            <a:pPr>
              <a:buNone/>
            </a:pPr>
            <a:r>
              <a:rPr lang="ru-RU" dirty="0"/>
              <a:t>2. Результаты мониторинга усвоения детьми </a:t>
            </a:r>
            <a:r>
              <a:rPr lang="ru-RU" dirty="0" smtClean="0"/>
              <a:t>Образовательной </a:t>
            </a:r>
            <a:r>
              <a:rPr lang="ru-RU" dirty="0"/>
              <a:t>программы</a:t>
            </a:r>
          </a:p>
          <a:p>
            <a:pPr>
              <a:buNone/>
            </a:pPr>
            <a:r>
              <a:rPr lang="ru-RU" dirty="0"/>
              <a:t>3. Анализ и обсуждение «Чему мы за год научились</a:t>
            </a:r>
            <a:r>
              <a:rPr lang="ru-RU" dirty="0" smtClean="0"/>
              <a:t>» по методу Эдварда де </a:t>
            </a:r>
            <a:r>
              <a:rPr lang="ru-RU" dirty="0" err="1" smtClean="0"/>
              <a:t>Боно</a:t>
            </a:r>
            <a:endParaRPr lang="ru-RU" dirty="0"/>
          </a:p>
          <a:p>
            <a:pPr>
              <a:buNone/>
            </a:pPr>
            <a:r>
              <a:rPr lang="ru-RU" dirty="0"/>
              <a:t>4. Основные направления (задачи) на следующий учебный год</a:t>
            </a:r>
          </a:p>
          <a:p>
            <a:pPr>
              <a:buNone/>
            </a:pPr>
            <a:r>
              <a:rPr lang="ru-RU" dirty="0"/>
              <a:t>5. Утверждение плана летней оздоровительной работы</a:t>
            </a:r>
          </a:p>
          <a:p>
            <a:pPr>
              <a:buNone/>
            </a:pPr>
            <a:r>
              <a:rPr lang="ru-RU" dirty="0"/>
              <a:t>6. Разное</a:t>
            </a:r>
          </a:p>
          <a:p>
            <a:pPr>
              <a:buNone/>
            </a:pPr>
            <a:r>
              <a:rPr lang="ru-RU" dirty="0"/>
              <a:t>7. Разработка решения педсовета.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Белая шляпа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Факты, цифры, события. </a:t>
            </a:r>
          </a:p>
          <a:p>
            <a:pPr>
              <a:buNone/>
            </a:pPr>
            <a:r>
              <a:rPr lang="ru-RU" dirty="0"/>
              <a:t>	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Необходимо освободиться от эмоций, стать как можно более беспристрастным в своих суждениях</a:t>
            </a:r>
            <a:r>
              <a:rPr lang="ru-RU" i="1" dirty="0" smtClean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Черная шляпа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Отмечает </a:t>
            </a:r>
            <a:r>
              <a:rPr lang="ru-RU" dirty="0"/>
              <a:t>все негативные стороны события, явления, проблемы всего годового плана, с какими трудностями столкнулись, с какими возможно еще придется столкнуться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/>
              <a:t>Данная позиция помогает группе оценить риски при реализации проблемы, осуществлении явления, события.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Желтая шляпа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Раскрывает </a:t>
            </a:r>
            <a:r>
              <a:rPr lang="ru-RU" sz="4000" dirty="0"/>
              <a:t>все ресурсы</a:t>
            </a:r>
            <a:r>
              <a:rPr lang="ru-RU" sz="4000" dirty="0" smtClean="0"/>
              <a:t>,</a:t>
            </a:r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положительные стороны ситуации</a:t>
            </a:r>
            <a:r>
              <a:rPr lang="ru-RU" sz="4000" dirty="0" smtClean="0"/>
              <a:t>;</a:t>
            </a:r>
          </a:p>
          <a:p>
            <a:pPr algn="ctr">
              <a:buNone/>
            </a:pPr>
            <a:r>
              <a:rPr lang="ru-RU" sz="4000" dirty="0" smtClean="0"/>
              <a:t>  </a:t>
            </a:r>
            <a:r>
              <a:rPr lang="ru-RU" sz="4000" dirty="0"/>
              <a:t>помогает увидеть “плюсы” ситуации, явления, проблемы.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Красная шляпа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Делится эмоциями</a:t>
            </a:r>
            <a:r>
              <a:rPr lang="ru-RU" dirty="0"/>
              <a:t>, чувствами, переживаниями о проведенных мероприятиях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/>
              <a:t>о выполнении годовых задач,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вспоминают </a:t>
            </a:r>
            <a:r>
              <a:rPr lang="ru-RU" dirty="0"/>
              <a:t>о том, какие эмоции переживали дети, педагоги во время проведения занятий, праздников, игр, прогулок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CCFFFF"/>
          </a:solidFill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Зеленая шляпа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Ищет </a:t>
            </a:r>
            <a:r>
              <a:rPr lang="ru-RU" sz="4000" dirty="0"/>
              <a:t>пути решения тех проблем, с которыми столкнулись</a:t>
            </a:r>
            <a:r>
              <a:rPr lang="ru-RU" sz="4000" dirty="0" smtClean="0"/>
              <a:t>,</a:t>
            </a:r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высказывает идеи</a:t>
            </a:r>
            <a:r>
              <a:rPr lang="ru-RU" sz="4000" dirty="0" smtClean="0"/>
              <a:t>,</a:t>
            </a:r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изобретает новые пути решения, предлагает новые задачи годового плана.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3333FF"/>
                </a:solidFill>
              </a:rPr>
              <a:t>Синяя шляпа</a:t>
            </a:r>
            <a:endParaRPr lang="ru-RU" b="1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64360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700" dirty="0" smtClean="0"/>
              <a:t>Помогает </a:t>
            </a:r>
            <a:r>
              <a:rPr lang="ru-RU" sz="3700" dirty="0"/>
              <a:t>найти смысл в осуществляемой деятельности, старается продуктивно управлять процессом мышления для обобщения накопленного опыта; вписывает проблему в контекст глобальных событий в педагогике, психологии, методологии и мироустройстве в целом.</a:t>
            </a:r>
          </a:p>
          <a:p>
            <a:pPr>
              <a:buNone/>
            </a:pPr>
            <a:r>
              <a:rPr lang="ru-RU" sz="3700" dirty="0" smtClean="0"/>
              <a:t>Группа </a:t>
            </a:r>
            <a:r>
              <a:rPr lang="ru-RU" sz="3700" dirty="0"/>
              <a:t>философски осмысливает событие, явление, понимая, что одна проблема есть отражение более общих механизмов и сил, действующих во вселенной... </a:t>
            </a:r>
            <a:endParaRPr lang="ru-RU" sz="3700" dirty="0" smtClean="0"/>
          </a:p>
          <a:p>
            <a:pPr>
              <a:buNone/>
            </a:pPr>
            <a:endParaRPr lang="ru-RU" sz="3700" dirty="0" smtClean="0"/>
          </a:p>
          <a:p>
            <a:pPr>
              <a:buFont typeface="Wingdings" pitchFamily="2" charset="2"/>
              <a:buChar char="ü"/>
            </a:pPr>
            <a:r>
              <a:rPr lang="ru-RU" sz="3700" dirty="0"/>
              <a:t>П</a:t>
            </a:r>
            <a:r>
              <a:rPr lang="ru-RU" sz="3700" dirty="0" smtClean="0"/>
              <a:t>одводит </a:t>
            </a:r>
            <a:r>
              <a:rPr lang="ru-RU" sz="3700" dirty="0"/>
              <a:t>итоги, </a:t>
            </a:r>
            <a:endParaRPr lang="ru-RU" sz="3700" dirty="0" smtClean="0"/>
          </a:p>
          <a:p>
            <a:pPr>
              <a:buFont typeface="Wingdings" pitchFamily="2" charset="2"/>
              <a:buChar char="ü"/>
            </a:pPr>
            <a:r>
              <a:rPr lang="ru-RU" sz="3700" dirty="0" smtClean="0"/>
              <a:t>делает </a:t>
            </a:r>
            <a:r>
              <a:rPr lang="ru-RU" sz="3700" dirty="0"/>
              <a:t>выводы</a:t>
            </a:r>
            <a:r>
              <a:rPr lang="ru-RU" sz="3700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3700" dirty="0" smtClean="0"/>
              <a:t> </a:t>
            </a:r>
            <a:r>
              <a:rPr lang="ru-RU" sz="3700" dirty="0"/>
              <a:t>определяет те направления, которым необходимо уделить особое внимание</a:t>
            </a:r>
            <a:r>
              <a:rPr lang="ru-RU" sz="3700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3700" dirty="0" smtClean="0"/>
              <a:t> </a:t>
            </a:r>
            <a:r>
              <a:rPr lang="ru-RU" sz="3700" dirty="0"/>
              <a:t>оценивает деятельность всех участников. </a:t>
            </a:r>
            <a:endParaRPr lang="ru-RU" sz="3700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</a:t>
            </a:r>
            <a:r>
              <a:rPr lang="ru-RU" dirty="0"/>
              <a:t>синей шляпе и дирижёром оркестра будут  старший воспитатель и заведующий.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часть педсовета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3333FF"/>
                </a:solidFill>
              </a:rPr>
              <a:t>Церемония вручения благодарностей</a:t>
            </a:r>
            <a:endParaRPr lang="ru-RU" sz="60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Итог педагогического совета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643602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7000" u="sng" dirty="0" smtClean="0"/>
              <a:t>Направления деятельности  ДОУ</a:t>
            </a:r>
          </a:p>
          <a:p>
            <a:pPr algn="ctr">
              <a:buNone/>
            </a:pPr>
            <a:r>
              <a:rPr lang="ru-RU" sz="7000" u="sng" dirty="0" smtClean="0"/>
              <a:t> на следующий   учебный год</a:t>
            </a:r>
            <a:r>
              <a:rPr lang="ru-RU" sz="5000" dirty="0" smtClean="0"/>
              <a:t>:</a:t>
            </a:r>
          </a:p>
          <a:p>
            <a:pPr algn="ctr">
              <a:buNone/>
            </a:pPr>
            <a:endParaRPr lang="ru-RU" sz="5000" dirty="0" smtClean="0"/>
          </a:p>
          <a:p>
            <a:r>
              <a:rPr lang="ru-RU" sz="5000" dirty="0" smtClean="0"/>
              <a:t> продолжать работу по внедрению здоровьесберегающих технологий в работу с детьми;</a:t>
            </a:r>
          </a:p>
          <a:p>
            <a:r>
              <a:rPr lang="ru-RU" sz="5000" dirty="0" smtClean="0"/>
              <a:t> продолжать совершенствовать работу с детьми ОВЗ,</a:t>
            </a:r>
          </a:p>
          <a:p>
            <a:r>
              <a:rPr lang="ru-RU" sz="5000" dirty="0" smtClean="0"/>
              <a:t> продолжать совершенствовать работу с одарёнными воспитанниками.</a:t>
            </a:r>
          </a:p>
          <a:p>
            <a:r>
              <a:rPr lang="ru-RU" sz="5000" dirty="0" smtClean="0"/>
              <a:t>-продолжать совершенствовать интеграцию в работе педагогов;</a:t>
            </a:r>
          </a:p>
          <a:p>
            <a:r>
              <a:rPr lang="ru-RU" sz="5000" dirty="0" smtClean="0"/>
              <a:t>-продолжать знакомить педагогов с новыми педагогическими технологиями и внедрять  инновационные формы работы с родителями;</a:t>
            </a:r>
          </a:p>
          <a:p>
            <a:r>
              <a:rPr lang="ru-RU" sz="5000" dirty="0" smtClean="0"/>
              <a:t> продумать организацию детского пространства в соответствии с новыми требованиями;</a:t>
            </a:r>
          </a:p>
          <a:p>
            <a:r>
              <a:rPr lang="ru-RU" sz="5000" dirty="0" smtClean="0"/>
              <a:t> продолжать использовать разнообразные практические приемы повышения профессиональной компетентности педагогов: тренинги, просмотры, ролевые игры, мастер-классы и т.д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педсовета: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4500" dirty="0" smtClean="0"/>
              <a:t>Признать работу педагогического коллектива за 2020-2021 учебный год удовлетворительной.</a:t>
            </a:r>
          </a:p>
          <a:p>
            <a:pPr lvl="0"/>
            <a:r>
              <a:rPr lang="ru-RU" sz="4500" dirty="0" smtClean="0"/>
              <a:t>Признать работу с воспитанниками на группах удовлетворительной.</a:t>
            </a:r>
          </a:p>
          <a:p>
            <a:pPr lvl="0"/>
            <a:r>
              <a:rPr lang="ru-RU" sz="4500" dirty="0" smtClean="0"/>
              <a:t>Отметить высокий уровень проведения   открытых мероприятий у педагогов (Киселёвой О.В., Кондратюк О.Б., Кадкиной Т.Н, Мироновой Т.Б.).</a:t>
            </a:r>
          </a:p>
          <a:p>
            <a:pPr lvl="0"/>
            <a:r>
              <a:rPr lang="ru-RU" sz="4500" dirty="0" smtClean="0"/>
              <a:t>Утвердить план летней оздоровительной работы.</a:t>
            </a:r>
          </a:p>
          <a:p>
            <a:pPr lvl="0"/>
            <a:r>
              <a:rPr lang="ru-RU" sz="4500" dirty="0" smtClean="0"/>
              <a:t>Утвердить расстановку кадров на новый учебный год.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До встречи в новом учебном году!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Девиз педсовета: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sz="7200" i="1" dirty="0"/>
              <a:t>«У нас есть, чем гордиться и, есть, к чему стремиться»</a:t>
            </a:r>
            <a:r>
              <a:rPr lang="ru-RU" sz="7200" dirty="0"/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Годовые задачи  на 2020-2021 учебный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1.Охрана жизни и здоровья детей,  привлечение  к систематическим занятиям физкультурой и спортом,  к здоровому образу жизни.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2.Адаптация и социализация детей с особыми возможностями здоровья посредством инновационного педагогического проекта ДОУ с учетом адаптированных основных образовательных программ дошкольного образования.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3.Создание современных, качественных материально-технических условий  для  полноценного  психофизического  развития детей.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4.Реализация инновационного педагогического проекта ДОУ «Образовательный туризм» по всем направлениям на разных уровнях.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5.Повышение профессионального уровня и педагогической компетентности педагогов  в соответствии с инновационной деятельностью ДОУ и ФГОС ДО.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6.Технология социального партнерства,  поиск новых путей к привлечению родителей в воспитательно-образовательный процесс.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643050"/>
            <a:ext cx="5400684" cy="492922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Родился:</a:t>
            </a:r>
            <a:r>
              <a:rPr lang="ru-RU" sz="2200" b="1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апреля 1782 г.,</a:t>
            </a:r>
            <a:r>
              <a:rPr lang="ru-RU" sz="2200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Обервайсбах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Шварцбург-Рудольштадт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Священная Римская империя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Умер:</a:t>
            </a:r>
            <a:r>
              <a:rPr lang="ru-RU" sz="2200" b="1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июня 1852 г. (70 лет),</a:t>
            </a:r>
            <a: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</a:b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Мариенталь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Брауншвейг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>
                <a:latin typeface="Arial" pitchFamily="34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известен:</a:t>
            </a:r>
            <a:r>
              <a:rPr lang="ru-RU" sz="2200" b="1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создатель первого детского сада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>
                <a:latin typeface="Arial" pitchFamily="34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браке с:</a:t>
            </a:r>
            <a:r>
              <a:rPr lang="ru-RU" sz="2200" b="1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Луиз Левин</a:t>
            </a:r>
            <a:r>
              <a:rPr lang="ru-RU" sz="2200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 1851 г.),</a:t>
            </a:r>
            <a: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</a:b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Вильгельмина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 Генриетта Гофмейстер</a:t>
            </a:r>
            <a:r>
              <a:rPr lang="ru-RU" sz="2200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(1818-1839 гг.)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Немецкий педагог, теоретик дошкольного  воспитания,</a:t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создатель понятия «детский сад».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ГОДОВОЙ ПЛАН на 2020-2021 у.г\ИТОГОВЫЙ ПЕДСОВЕТ\Friedrich_Fröbel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1456571"/>
            <a:ext cx="3180146" cy="44013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786" y="357167"/>
            <a:ext cx="6929486" cy="1261884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Фридрих </a:t>
            </a:r>
            <a:r>
              <a:rPr kumimoji="0" lang="ru-RU" sz="4000" b="1" i="0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Фребель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(1782–1852) 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ЖИТЬ, РАБОТАТЬ И ТВОРИТЬ…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/>
              <a:t>Воспитатель – слово-то какое!</a:t>
            </a:r>
          </a:p>
          <a:p>
            <a:pPr algn="ctr">
              <a:buNone/>
            </a:pPr>
            <a:r>
              <a:rPr lang="ru-RU" b="1" dirty="0"/>
              <a:t>В нем таятся свет, добро, тепло.</a:t>
            </a:r>
          </a:p>
          <a:p>
            <a:pPr algn="ctr">
              <a:buNone/>
            </a:pPr>
            <a:r>
              <a:rPr lang="ru-RU" b="1" dirty="0"/>
              <a:t>Кто детей порадует игрою?</a:t>
            </a:r>
          </a:p>
          <a:p>
            <a:pPr algn="ctr">
              <a:buNone/>
            </a:pPr>
            <a:r>
              <a:rPr lang="ru-RU" b="1" dirty="0"/>
              <a:t>Кто их пожурит совсем не зло?</a:t>
            </a:r>
          </a:p>
          <a:p>
            <a:pPr algn="ctr">
              <a:buNone/>
            </a:pPr>
            <a:r>
              <a:rPr lang="ru-RU" b="1" dirty="0"/>
              <a:t> </a:t>
            </a:r>
          </a:p>
          <a:p>
            <a:pPr algn="ctr">
              <a:buNone/>
            </a:pPr>
            <a:r>
              <a:rPr lang="ru-RU" b="1" dirty="0"/>
              <a:t>Вам благодаря взрослеют дети,</a:t>
            </a:r>
          </a:p>
          <a:p>
            <a:pPr algn="ctr">
              <a:buNone/>
            </a:pPr>
            <a:r>
              <a:rPr lang="ru-RU" b="1" dirty="0"/>
              <a:t>Зная, как вести себя и быть…</a:t>
            </a:r>
          </a:p>
          <a:p>
            <a:pPr algn="ctr">
              <a:buNone/>
            </a:pPr>
            <a:r>
              <a:rPr lang="ru-RU" b="1" dirty="0"/>
              <a:t>Воспитателя нужнее нет на свете!</a:t>
            </a:r>
          </a:p>
          <a:p>
            <a:pPr algn="ctr">
              <a:buNone/>
            </a:pPr>
            <a:r>
              <a:rPr lang="ru-RU" b="1" dirty="0"/>
              <a:t>Ради этого и стоит жить!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B13F9A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2252</Words>
  <Application>Microsoft Office PowerPoint</Application>
  <PresentationFormat>Экран (4:3)</PresentationFormat>
  <Paragraphs>370</Paragraphs>
  <Slides>59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Тема Office</vt:lpstr>
      <vt:lpstr>     </vt:lpstr>
      <vt:lpstr>ИТОГОВЫЙ  ПЕДАГОГИЧЕСКИЙ СОВЕТ  </vt:lpstr>
      <vt:lpstr>Форма проведения</vt:lpstr>
      <vt:lpstr>Задачи:</vt:lpstr>
      <vt:lpstr>План педсовета: </vt:lpstr>
      <vt:lpstr>Девиз педсовета:</vt:lpstr>
      <vt:lpstr>Годовые задачи  на 2020-2021 учебный год</vt:lpstr>
      <vt:lpstr>     Родился: 21 апреля 1782 г., Обервайсбах, Шварцбург-Рудольштадт, Священная Римская империя Умер: 21 июня 1852 г. (70 лет), Мариенталь, Брауншвейг Чем известен: создатель первого детского сада В браке с: Луиз Левин (с 1851 г.), Вильгельмина Генриетта Гофмейстер (1818-1839 гг.)  Немецкий педагог, теоретик дошкольного  воспитания,  создатель понятия «детский сад».   </vt:lpstr>
      <vt:lpstr>ЖИТЬ, РАБОТАТЬ И ТВОРИТЬ…</vt:lpstr>
      <vt:lpstr>Направления методического сопровождения педагогов</vt:lpstr>
      <vt:lpstr>  Первое направление –совершенствование педагогического мастерства </vt:lpstr>
      <vt:lpstr> Второе направление -обобщение, распространение  и внедрение передового опыта в работу ДОУ </vt:lpstr>
      <vt:lpstr> Третье  направление -создание условий для поиска эффективных методов работы с детьми  «Чем запомнится год уходящий» </vt:lpstr>
      <vt:lpstr>Результаты участия воспитанников</vt:lpstr>
      <vt:lpstr>Игровое упражнение </vt:lpstr>
      <vt:lpstr>Коммуникативная игра</vt:lpstr>
      <vt:lpstr>II ЧАСТЬ ПЕДСОВЕТА в форме  устного журнала</vt:lpstr>
      <vt:lpstr>Укомплектованность кадрами</vt:lpstr>
      <vt:lpstr>Образовательный уровень педагогов:</vt:lpstr>
      <vt:lpstr>Уровень профессионализма:</vt:lpstr>
      <vt:lpstr>Группа общеразвивающей направленности для детей  от 1,5 до 3 лет №1                Воспитатель- Тыщенко Е.А.</vt:lpstr>
      <vt:lpstr>Группа общеразвивающей направленности для детей  от 3 до 4 лет №9                 Воспитатель- Дрозд М.О.</vt:lpstr>
      <vt:lpstr>  Списочный состав- 11 чел. Высокий уровень – 4 чел., 37%;  Средний уровень – 5 чел., 45% Низкий уровень – 2 чел., 18%  </vt:lpstr>
      <vt:lpstr>Группа общеразвивающей направленности для детей  от 4 до 5 лет №10             Воспитатель –Мамедова М.Б.</vt:lpstr>
      <vt:lpstr> Списочный состав: 17 человек Высокий уровень: 4 человека-23%;   Средний: 12 человек-71% Низкий: 1 человек-6% </vt:lpstr>
      <vt:lpstr>Группа общеразвивающей направленности для детей  от 5 до 6 лет №3                 Воспитатель Кадкина Т.Н.</vt:lpstr>
      <vt:lpstr>Мониторинг ОП на конец 2020-2021 учебного года Списочный состав: 15 детей Количество детей: 11   Отпуск: 4 – 27% Высокий: 4 –– 36%    Средний: 7 – 64%    Низкий: 0</vt:lpstr>
      <vt:lpstr>Группа общеразвивающей направленности для детей  от 5 до 6 лет №7               Воспитатель- Миронова Т.Б.</vt:lpstr>
      <vt:lpstr>  Списочный состав: 16 человек Высокий уровень: 4 человека- 36% Средний уровень: 7 человек- 64% Отпуск: 5 человек -31% </vt:lpstr>
      <vt:lpstr>Группа общеразвивающей направленности для детей  от 6 до 7 лет №6              Воспитатель Кондратюк О.Б.</vt:lpstr>
      <vt:lpstr>Списочный состав: 15 человек Высокий уровень: 7 чел.-47%; Средний уровень: 8 чел.- 53% Низкий-0%</vt:lpstr>
      <vt:lpstr>Группа компенсирующей направленности для детей  с ЗПР  от 5 до 7 лет №5              Воспитатель- Кузнецова Н.С.</vt:lpstr>
      <vt:lpstr>  Списочный состав: 8 человек Высокий уровень: 2 чел.-25% ;  Средний уровень: 6 чел.-75% Низкий-0% </vt:lpstr>
      <vt:lpstr>Мониторинг усвоения Образовательной программы  ДОУ «Незабудка»  поселка Серебряный Бор     </vt:lpstr>
      <vt:lpstr>Списочный состав на конец учебного года: 147- человек Отпуск: 40 человек-27% РДДИ - 19 человек – 13% </vt:lpstr>
      <vt:lpstr>Удовлетворенность родителей</vt:lpstr>
      <vt:lpstr>Участие педагогов в мероприятиях разного уровня</vt:lpstr>
      <vt:lpstr>Участие в дистанционных вебинарах, мастер – классах, конференция,форумах и семинарах по различным темам на  электронно- образовательных ресурсах (ЭОР) </vt:lpstr>
      <vt:lpstr> Публикации педагогов на  электронно-образовательных ресурсах (ЭОР) </vt:lpstr>
      <vt:lpstr>Культурно- досуговые мероприятия</vt:lpstr>
      <vt:lpstr>Смотры, конкурсы, выставки</vt:lpstr>
      <vt:lpstr>Инновационные проекты, акции</vt:lpstr>
      <vt:lpstr> Праздники, развлечения, </vt:lpstr>
      <vt:lpstr>Достижения педагогов</vt:lpstr>
      <vt:lpstr>Слова мудреца:</vt:lpstr>
      <vt:lpstr>Деловая игра  по методу Эдварда де Боно</vt:lpstr>
      <vt:lpstr>. Эдвард де Боно   (англ. Edward de Bono; род. 19 мая 1933, Мальта) — британский психолог и писатель, эксперт в области творческого мышления  </vt:lpstr>
      <vt:lpstr> Метод  эффективного мышления  “Шесть шляп мышления”  </vt:lpstr>
      <vt:lpstr>ПРОБЛЕМА:</vt:lpstr>
      <vt:lpstr>Белая шляпа</vt:lpstr>
      <vt:lpstr>Черная шляпа</vt:lpstr>
      <vt:lpstr>Желтая шляпа</vt:lpstr>
      <vt:lpstr>Красная шляпа</vt:lpstr>
      <vt:lpstr>Зеленая шляпа</vt:lpstr>
      <vt:lpstr>Синяя шляпа</vt:lpstr>
      <vt:lpstr>III часть педсовета</vt:lpstr>
      <vt:lpstr>Итог педагогического совета</vt:lpstr>
      <vt:lpstr>Решение педсовета:</vt:lpstr>
      <vt:lpstr>Слайд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ДОРШКОЛЬНОЕ ОБРАЗОВАТЕЛЬНОЕ УЧРЕЖДЕНИЕ №46 «НЕЗАБУДКА»   ПОСЕЛКА СЕРЕБРЯНЫЙ БОР НЕРЮНГРИНСКОГО РАЙОНА</dc:title>
  <dc:creator>User</dc:creator>
  <cp:lastModifiedBy>User</cp:lastModifiedBy>
  <cp:revision>100</cp:revision>
  <dcterms:created xsi:type="dcterms:W3CDTF">2021-05-25T04:22:15Z</dcterms:created>
  <dcterms:modified xsi:type="dcterms:W3CDTF">2021-05-27T03:48:53Z</dcterms:modified>
</cp:coreProperties>
</file>