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6" r:id="rId2"/>
    <p:sldId id="268" r:id="rId3"/>
    <p:sldId id="257" r:id="rId4"/>
    <p:sldId id="258" r:id="rId5"/>
    <p:sldId id="267" r:id="rId6"/>
    <p:sldId id="262" r:id="rId7"/>
    <p:sldId id="259" r:id="rId8"/>
    <p:sldId id="263" r:id="rId9"/>
    <p:sldId id="260" r:id="rId10"/>
    <p:sldId id="265" r:id="rId11"/>
    <p:sldId id="270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6" autoAdjust="0"/>
    <p:restoredTop sz="86076" autoAdjust="0"/>
  </p:normalViewPr>
  <p:slideViewPr>
    <p:cSldViewPr>
      <p:cViewPr varScale="1">
        <p:scale>
          <a:sx n="62" d="100"/>
          <a:sy n="62" d="100"/>
        </p:scale>
        <p:origin x="-15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65CEE-904B-425F-B00C-78ED6B23D118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A87858-C15F-4DF9-9A3A-F50143737E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87858-C15F-4DF9-9A3A-F50143737ED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896-9AC3-47EE-87DA-7B5EFDA7C411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8A08-0469-49E8-B7A8-B9636CF9C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896-9AC3-47EE-87DA-7B5EFDA7C411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8A08-0469-49E8-B7A8-B9636CF9C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896-9AC3-47EE-87DA-7B5EFDA7C411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8A08-0469-49E8-B7A8-B9636CF9C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896-9AC3-47EE-87DA-7B5EFDA7C411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8A08-0469-49E8-B7A8-B9636CF9C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896-9AC3-47EE-87DA-7B5EFDA7C411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8A08-0469-49E8-B7A8-B9636CF9C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896-9AC3-47EE-87DA-7B5EFDA7C411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8A08-0469-49E8-B7A8-B9636CF9C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896-9AC3-47EE-87DA-7B5EFDA7C411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8A08-0469-49E8-B7A8-B9636CF9C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896-9AC3-47EE-87DA-7B5EFDA7C411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8A08-0469-49E8-B7A8-B9636CF9C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896-9AC3-47EE-87DA-7B5EFDA7C411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8A08-0469-49E8-B7A8-B9636CF9C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896-9AC3-47EE-87DA-7B5EFDA7C411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8A08-0469-49E8-B7A8-B9636CF9C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2896-9AC3-47EE-87DA-7B5EFDA7C411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8A08-0469-49E8-B7A8-B9636CF9C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52896-9AC3-47EE-87DA-7B5EFDA7C411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38A08-0469-49E8-B7A8-B9636CF9C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8" name="Picture 10" descr="https://wwwmodul.kubsu.ru/sites/default/files/news/uzorov_russkih_horovo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412776"/>
            <a:ext cx="5184576" cy="4896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Искусство быта окружает нас…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demiart.ru/forum/uploads13/post-2390265-13817390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40768"/>
            <a:ext cx="4164319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http://nhp43.ru/public/storage/images/katalog/matreshka/caaaf483bc3afb5cc4f19cfb17b7722e.jpg"/>
          <p:cNvPicPr>
            <a:picLocks noChangeAspect="1" noChangeArrowheads="1"/>
          </p:cNvPicPr>
          <p:nvPr/>
        </p:nvPicPr>
        <p:blipFill>
          <a:blip r:embed="rId5" cstate="print"/>
          <a:srcRect l="34863" r="36811"/>
          <a:stretch>
            <a:fillRect/>
          </a:stretch>
        </p:blipFill>
        <p:spPr bwMode="auto">
          <a:xfrm>
            <a:off x="2987824" y="3429000"/>
            <a:ext cx="1224136" cy="180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4" name="AutoShape 6" descr="http://mrb-shatura.mo.muzkult.ru/img/upload/2582/image_image_337543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http://mrb-shatura.mo.muzkult.ru/img/upload/2582/image_image_337543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0" name="Picture 12" descr="http://anovacreations.com.ua/images/product/l/372d5d40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1628800"/>
            <a:ext cx="1547664" cy="18835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.depositphotos.com/1690097/2316/i/950/depositphotos_23168714-stock-photo-tree-and-color-bir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848872" cy="63364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 descr="https://arhivurokov.ru/multiurok/html/2017/04/30/s_5905ea644e9ab/img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132856"/>
            <a:ext cx="1944216" cy="158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ttp://fot.veryphoto.ru/img-q5y5x5n4g4041466r4b4n41634w5r4/schemes/00/15/54/22/%D1%85%D0%BE%D1%85%D0%BB%D0%BE%D0%BC%D0%B0%20%D1%82%D0%B0%D1%80%D0%B5%D0%BB%D0%BA%D0%B0%201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2780928"/>
            <a:ext cx="1505417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https://cs5.livemaster.ru/storage/16/2d/030ea6b3395ae7f3c33f5efb0621--posuda-tarelochka-sinyaya-ptitsa-rospis-po.jpg"/>
          <p:cNvPicPr>
            <a:picLocks noChangeAspect="1" noChangeArrowheads="1"/>
          </p:cNvPicPr>
          <p:nvPr/>
        </p:nvPicPr>
        <p:blipFill>
          <a:blip r:embed="rId5" cstate="print"/>
          <a:srcRect l="17847" r="14732"/>
          <a:stretch>
            <a:fillRect/>
          </a:stretch>
        </p:blipFill>
        <p:spPr bwMode="auto">
          <a:xfrm>
            <a:off x="2915816" y="332656"/>
            <a:ext cx="1529273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https://www.lavka-podarkov.ru/upload/iblock/de0/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980728"/>
            <a:ext cx="1512168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0" name="Picture 16" descr="http://content.podarki.ru/goods-images/37e01a13-af0b-463e-bb58-4321f91e948c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1556792"/>
            <a:ext cx="1079501" cy="14399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2" name="Picture 18" descr="https://ds04.infourok.ru/uploads/ex/0dd8/0002443f-440e0547/hello_html_m27f0a3c0.jpg"/>
          <p:cNvPicPr>
            <a:picLocks noChangeAspect="1" noChangeArrowheads="1"/>
          </p:cNvPicPr>
          <p:nvPr/>
        </p:nvPicPr>
        <p:blipFill>
          <a:blip r:embed="rId8" cstate="print"/>
          <a:srcRect l="29940" t="11812" r="29090" b="5501"/>
          <a:stretch>
            <a:fillRect/>
          </a:stretch>
        </p:blipFill>
        <p:spPr bwMode="auto">
          <a:xfrm>
            <a:off x="4932040" y="3429000"/>
            <a:ext cx="1368152" cy="18417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" name="Picture 20" descr="http://www.goldbloh.ru/userfiles/articles/our_works/123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63888" y="4077072"/>
            <a:ext cx="1512168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6" name="Picture 22" descr="http://s51.radikal.ru/i131/1103/8f/93d7e808b051t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2771800" y="1772816"/>
            <a:ext cx="1482517" cy="180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8" name="Picture 24" descr="http://gym1515sz.mskobr.ru/images/%201%282%2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99792" y="4221088"/>
            <a:ext cx="1224136" cy="12241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50" name="Picture 26" descr="http://ds04.infourok.ru/uploads/ex/0b4c/00061243-d412d7ce/img1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44208" y="3140968"/>
            <a:ext cx="1440160" cy="12241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Карта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результативности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урок</a:t>
            </a:r>
            <a:r>
              <a:rPr lang="ru-RU" b="1" i="1" dirty="0" smtClean="0"/>
              <a:t>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501122" cy="500066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Материал урока понял (-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хорошо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2.Возникли небольшие затруднения</a:t>
            </a:r>
          </a:p>
          <a:p>
            <a:endParaRPr lang="ru-RU" sz="2400" dirty="0" smtClean="0"/>
          </a:p>
          <a:p>
            <a:r>
              <a:rPr lang="ru-RU" sz="2400" dirty="0" smtClean="0"/>
              <a:t>3.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Мне было трудно</a:t>
            </a:r>
          </a:p>
          <a:p>
            <a:endParaRPr lang="ru-RU" sz="2400" dirty="0" smtClean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На уроке было интересно. Хотелось узнать новое</a:t>
            </a:r>
          </a:p>
          <a:p>
            <a:endParaRPr lang="ru-RU" sz="2400" dirty="0" smtClean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5.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возникло желания расширять свой кругозор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00826" y="1214422"/>
            <a:ext cx="628648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572264" y="2143116"/>
            <a:ext cx="628648" cy="5715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857620" y="3071810"/>
            <a:ext cx="628648" cy="5715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286776" y="3857628"/>
            <a:ext cx="628648" cy="5715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286776" y="4714884"/>
            <a:ext cx="642942" cy="642942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ww.motto.net.ua/large/201605/104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746641" y="476672"/>
            <a:ext cx="2189043" cy="1368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ds04.infourok.ru/uploads/ex/01f1/00046ec0-015c357c/640/img0.jpg"/>
          <p:cNvPicPr>
            <a:picLocks noChangeAspect="1" noChangeArrowheads="1"/>
          </p:cNvPicPr>
          <p:nvPr/>
        </p:nvPicPr>
        <p:blipFill>
          <a:blip r:embed="rId3" cstate="print"/>
          <a:srcRect l="8269" t="26775" r="7864" b="14951"/>
          <a:stretch>
            <a:fillRect/>
          </a:stretch>
        </p:blipFill>
        <p:spPr bwMode="auto">
          <a:xfrm>
            <a:off x="323528" y="1988840"/>
            <a:ext cx="4464496" cy="28452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8" descr="http://www.newdesignfile.com/postpic/2010/04/paint-brush-and-palette-drawing_393494.jpg"/>
          <p:cNvPicPr>
            <a:picLocks noChangeAspect="1" noChangeArrowheads="1"/>
          </p:cNvPicPr>
          <p:nvPr/>
        </p:nvPicPr>
        <p:blipFill>
          <a:blip r:embed="rId4" cstate="print"/>
          <a:srcRect l="13782" r="-3362" b="18661"/>
          <a:stretch>
            <a:fillRect/>
          </a:stretch>
        </p:blipFill>
        <p:spPr bwMode="auto">
          <a:xfrm>
            <a:off x="0" y="260648"/>
            <a:ext cx="2376264" cy="180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8417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всем за дружную 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творческую работу,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за вдохновение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779912" y="1556792"/>
            <a:ext cx="4974704" cy="4525963"/>
          </a:xfrm>
        </p:spPr>
        <p:txBody>
          <a:bodyPr>
            <a:normAutofit/>
          </a:bodyPr>
          <a:lstStyle/>
          <a:p>
            <a:pPr algn="r">
              <a:buNone/>
            </a:pPr>
            <a:endParaRPr lang="ru-RU" sz="2000" b="1" i="1" dirty="0" smtClean="0"/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Без устали работает пчела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 вы трудитесь, 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никогда не уставая!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Пускай вершатся все ваши дела,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 вдохновенье никогда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не покидает!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filearchive.cnews.ru/img/zoom/2012/01/24/iru_intro_103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4481736"/>
            <a:ext cx="3456384" cy="2376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ttp://www.artlib.ru/objects/gallery_731/artlib_gallery-365951-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725144"/>
            <a:ext cx="2973642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ttp://vernisage-gifts.ru/images/cms/data/foto_mouse/dsc0466_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869160"/>
            <a:ext cx="2675013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Декоративно – прикладное искусство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b="1" i="1" dirty="0" smtClean="0"/>
              <a:t>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Декоративно – прикладное искусство (ДПИ) – это создание художественных изделий, имеющих практическое назначение в быту и отличающееся декоративной образностью (посуда, ткани, мебель, одежда, украшения, игрушки и т.д.)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wwwmodul.kubsu.ru/sites/default/files/news/uzorov_russkih_horov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429000"/>
            <a:ext cx="6768752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Выставка изделий народных промыслов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http://cs315917.vk.me/v315917414/7b53/NEhT8pCm8j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556792"/>
            <a:ext cx="2664296" cy="2232248"/>
          </a:xfrm>
          <a:prstGeom prst="rect">
            <a:avLst/>
          </a:prstGeom>
          <a:noFill/>
        </p:spPr>
      </p:pic>
      <p:pic>
        <p:nvPicPr>
          <p:cNvPr id="4104" name="Picture 8" descr="http://cs8.pikabu.ru/post_img/2016/06/29/8/1467202037195439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933056"/>
            <a:ext cx="3168352" cy="2592288"/>
          </a:xfrm>
          <a:prstGeom prst="rect">
            <a:avLst/>
          </a:prstGeom>
          <a:noFill/>
        </p:spPr>
      </p:pic>
      <p:pic>
        <p:nvPicPr>
          <p:cNvPr id="4108" name="Picture 12" descr="http://img1.liveinternet.ru/images/attach/c/2/64/353/64353407_1285170211_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556792"/>
            <a:ext cx="2613794" cy="2232248"/>
          </a:xfrm>
          <a:prstGeom prst="rect">
            <a:avLst/>
          </a:prstGeom>
          <a:noFill/>
        </p:spPr>
      </p:pic>
      <p:pic>
        <p:nvPicPr>
          <p:cNvPr id="4112" name="Picture 16" descr="http://myclickmarket.ru/media/offers/org-443/30/e6/30e62fddc14c05988b44e7c02788e187_uF4i04d.jpg.310x350_q85_upscal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3933056"/>
            <a:ext cx="2664296" cy="2581276"/>
          </a:xfrm>
          <a:prstGeom prst="rect">
            <a:avLst/>
          </a:prstGeom>
          <a:noFill/>
        </p:spPr>
      </p:pic>
      <p:pic>
        <p:nvPicPr>
          <p:cNvPr id="4110" name="Picture 14" descr="http://www.dunadolls.ru/images/katalog/big/01.gif"/>
          <p:cNvPicPr>
            <a:picLocks noChangeAspect="1" noChangeArrowheads="1"/>
          </p:cNvPicPr>
          <p:nvPr/>
        </p:nvPicPr>
        <p:blipFill>
          <a:blip r:embed="rId6" cstate="print"/>
          <a:srcRect r="75703"/>
          <a:stretch>
            <a:fillRect/>
          </a:stretch>
        </p:blipFill>
        <p:spPr bwMode="auto">
          <a:xfrm flipH="1">
            <a:off x="4283968" y="3933056"/>
            <a:ext cx="1410132" cy="2592288"/>
          </a:xfrm>
          <a:prstGeom prst="rect">
            <a:avLst/>
          </a:prstGeom>
          <a:noFill/>
        </p:spPr>
      </p:pic>
      <p:pic>
        <p:nvPicPr>
          <p:cNvPr id="4106" name="Picture 10" descr="http://www.souvenirdvor.ru/wa-data/public/shop/products/07/61/6107/images/58531/58531.750x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933056"/>
            <a:ext cx="2448272" cy="2592288"/>
          </a:xfrm>
          <a:prstGeom prst="rect">
            <a:avLst/>
          </a:prstGeom>
          <a:noFill/>
        </p:spPr>
      </p:pic>
      <p:pic>
        <p:nvPicPr>
          <p:cNvPr id="8196" name="Picture 4" descr="https://avatars.mds.yandex.net/get-marketpic/196766/market_r0CcTWaAXDfHCS0m41GctQ/orig"/>
          <p:cNvPicPr>
            <a:picLocks noChangeAspect="1" noChangeArrowheads="1"/>
          </p:cNvPicPr>
          <p:nvPr/>
        </p:nvPicPr>
        <p:blipFill>
          <a:blip r:embed="rId8" cstate="print"/>
          <a:srcRect t="22222" b="16667"/>
          <a:stretch>
            <a:fillRect/>
          </a:stretch>
        </p:blipFill>
        <p:spPr bwMode="auto">
          <a:xfrm>
            <a:off x="323528" y="1556792"/>
            <a:ext cx="2581919" cy="223224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://data19.i.gallery.ru/albums/gallery/66912-485bf-54362797-m750x740-uf735f.jpg"/>
          <p:cNvPicPr>
            <a:picLocks noChangeAspect="1" noChangeArrowheads="1"/>
          </p:cNvPicPr>
          <p:nvPr/>
        </p:nvPicPr>
        <p:blipFill>
          <a:blip r:embed="rId2" cstate="print"/>
          <a:srcRect l="7392" t="11111" r="14715" b="8333"/>
          <a:stretch>
            <a:fillRect/>
          </a:stretch>
        </p:blipFill>
        <p:spPr bwMode="auto">
          <a:xfrm>
            <a:off x="3059832" y="4941168"/>
            <a:ext cx="1966563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6" name="Picture 16" descr="http://yasnodar.ru/wp-content/uploads/26233_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013176"/>
            <a:ext cx="2304256" cy="1638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69152" cy="11967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Промыслы Нижегородской области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/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Городецкая роспись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Хохломская роспись</a:t>
            </a:r>
          </a:p>
          <a:p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Полхов-майдановская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роспись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Кружевоплетение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Резьба по дереву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Вышивка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Глиняная игрушка-свистулька</a:t>
            </a:r>
            <a:endParaRPr lang="en-US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5368" name="Picture 8" descr="http://www.playing-field.ru/img/2015/052107/0759257"/>
          <p:cNvPicPr>
            <a:picLocks noChangeAspect="1" noChangeArrowheads="1"/>
          </p:cNvPicPr>
          <p:nvPr/>
        </p:nvPicPr>
        <p:blipFill>
          <a:blip r:embed="rId4" cstate="print"/>
          <a:srcRect l="59607" t="20214" r="6955" b="9039"/>
          <a:stretch>
            <a:fillRect/>
          </a:stretch>
        </p:blipFill>
        <p:spPr bwMode="auto">
          <a:xfrm>
            <a:off x="7349450" y="4149080"/>
            <a:ext cx="154303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0" name="Picture 10" descr="http://cs8.pikabu.ru/post_img/2016/01/27/7/1453890007114261708.jpg"/>
          <p:cNvPicPr>
            <a:picLocks noChangeAspect="1" noChangeArrowheads="1"/>
          </p:cNvPicPr>
          <p:nvPr/>
        </p:nvPicPr>
        <p:blipFill>
          <a:blip r:embed="rId5" cstate="print"/>
          <a:srcRect l="11463" r="11159" b="4878"/>
          <a:stretch>
            <a:fillRect/>
          </a:stretch>
        </p:blipFill>
        <p:spPr bwMode="auto">
          <a:xfrm>
            <a:off x="3995936" y="1196752"/>
            <a:ext cx="2664296" cy="3148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2" name="Picture 12" descr="http://cstor.nn2.ru/userfiles/data/ufiles/1/2/09/47/2094701.27_00008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876256" y="1196752"/>
            <a:ext cx="201622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4" name="Picture 14" descr="http://api.ning.com/files/mfTJWh5AvhTWFobkxTW5A2loz8ffrMrOHvHvhTGe39bHpH89KVXUoe3ZLqsLOgx7pxBYP6WgQ-m4iabsbS*3Auzf8Co2TJWA/file.jpg"/>
          <p:cNvPicPr>
            <a:picLocks noChangeAspect="1" noChangeArrowheads="1"/>
          </p:cNvPicPr>
          <p:nvPr/>
        </p:nvPicPr>
        <p:blipFill>
          <a:blip r:embed="rId7" cstate="print"/>
          <a:srcRect l="20061" r="13739"/>
          <a:stretch>
            <a:fillRect/>
          </a:stretch>
        </p:blipFill>
        <p:spPr bwMode="auto">
          <a:xfrm>
            <a:off x="5364088" y="4725144"/>
            <a:ext cx="1908039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http://budzma.by/wp-content/uploads/2015/02/001033_00000696160.jpg"/>
          <p:cNvPicPr>
            <a:picLocks noChangeAspect="1" noChangeArrowheads="1"/>
          </p:cNvPicPr>
          <p:nvPr/>
        </p:nvPicPr>
        <p:blipFill>
          <a:blip r:embed="rId8" cstate="print"/>
          <a:srcRect l="25926" t="16667" r="22222" b="11111"/>
          <a:stretch>
            <a:fillRect/>
          </a:stretch>
        </p:blipFill>
        <p:spPr bwMode="auto">
          <a:xfrm>
            <a:off x="3347864" y="3284984"/>
            <a:ext cx="1512168" cy="158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Художественные промыслы г.Городца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16016" y="1600200"/>
            <a:ext cx="3970784" cy="4853135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Резьба по дереву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Городецкая роспись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Вышивка (золотое шитьё)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Кружевоплетение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Прядильные донца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Резные пряничные доски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Плотницкие деревянные игрушки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Глиняные игрушки</a:t>
            </a:r>
          </a:p>
          <a:p>
            <a:endParaRPr lang="ru-RU" b="1" i="1" dirty="0" smtClean="0"/>
          </a:p>
        </p:txBody>
      </p:sp>
      <p:pic>
        <p:nvPicPr>
          <p:cNvPr id="7" name="Рисунок 6" descr="http://justa-nn.ru/image/upload/2016/09/90/9068e5be32a09fe5732cfd0b4bb62d5e9513674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4536504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91264" cy="1412776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«Роль народных художественных промыслов в современной жизни»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mypresentation.ru/documents/56bda05d2e7ed17e10e7a69b2a796c0a/img14.jpg"/>
          <p:cNvPicPr>
            <a:picLocks noChangeAspect="1" noChangeArrowheads="1"/>
          </p:cNvPicPr>
          <p:nvPr/>
        </p:nvPicPr>
        <p:blipFill>
          <a:blip r:embed="rId2" cstate="print"/>
          <a:srcRect t="12195" r="32233"/>
          <a:stretch>
            <a:fillRect/>
          </a:stretch>
        </p:blipFill>
        <p:spPr bwMode="auto">
          <a:xfrm>
            <a:off x="242178" y="1772816"/>
            <a:ext cx="3753758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https://imatreshki.ru/d/272357/d/DSC03234.jpg"/>
          <p:cNvPicPr>
            <a:picLocks noChangeAspect="1" noChangeArrowheads="1"/>
          </p:cNvPicPr>
          <p:nvPr/>
        </p:nvPicPr>
        <p:blipFill>
          <a:blip r:embed="rId3" cstate="print"/>
          <a:srcRect t="12210"/>
          <a:stretch>
            <a:fillRect/>
          </a:stretch>
        </p:blipFill>
        <p:spPr bwMode="auto">
          <a:xfrm>
            <a:off x="3923928" y="1628800"/>
            <a:ext cx="1957992" cy="2444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4" name="Picture 10" descr="http://solium.ru/forum/saveimg/2014/10/15/bdhubx6stshuzvbpjqc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1619" y="1484784"/>
            <a:ext cx="3432381" cy="2520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https://ds02.infourok.ru/uploads/ex/0ad0/00050057-6636f2bd/640/img12.jpg"/>
          <p:cNvPicPr>
            <a:picLocks noChangeAspect="1" noChangeArrowheads="1"/>
          </p:cNvPicPr>
          <p:nvPr/>
        </p:nvPicPr>
        <p:blipFill>
          <a:blip r:embed="rId5" cstate="print"/>
          <a:srcRect l="11746" t="11025" r="9045" b="5501"/>
          <a:stretch>
            <a:fillRect/>
          </a:stretch>
        </p:blipFill>
        <p:spPr bwMode="auto">
          <a:xfrm>
            <a:off x="3851920" y="3789040"/>
            <a:ext cx="4626629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274638"/>
            <a:ext cx="9324528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Особенности художественного языка изделий народных промыслов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268760"/>
            <a:ext cx="4032448" cy="5400600"/>
          </a:xfrm>
        </p:spPr>
        <p:txBody>
          <a:bodyPr>
            <a:noAutofit/>
          </a:bodyPr>
          <a:lstStyle/>
          <a:p>
            <a:r>
              <a:rPr lang="ru-RU" sz="2300" b="1" dirty="0" smtClean="0"/>
              <a:t> </a:t>
            </a:r>
            <a:r>
              <a:rPr lang="ru-RU" sz="2300" b="1" i="1" dirty="0" smtClean="0">
                <a:latin typeface="Times New Roman" pitchFamily="18" charset="0"/>
                <a:cs typeface="Times New Roman" pitchFamily="18" charset="0"/>
              </a:rPr>
              <a:t>Стилизованное преображение любой натуры </a:t>
            </a:r>
          </a:p>
          <a:p>
            <a:r>
              <a:rPr lang="ru-RU" sz="2300" b="1" i="1" dirty="0" smtClean="0">
                <a:latin typeface="Times New Roman" pitchFamily="18" charset="0"/>
                <a:cs typeface="Times New Roman" pitchFamily="18" charset="0"/>
              </a:rPr>
              <a:t>Красочность и декоративность</a:t>
            </a:r>
          </a:p>
          <a:p>
            <a:r>
              <a:rPr lang="ru-RU" sz="2300" b="1" i="1" dirty="0" smtClean="0">
                <a:latin typeface="Times New Roman" pitchFamily="18" charset="0"/>
                <a:cs typeface="Times New Roman" pitchFamily="18" charset="0"/>
              </a:rPr>
              <a:t>В сюжетных композициях часто используется изображение птиц и животных</a:t>
            </a:r>
          </a:p>
          <a:p>
            <a:r>
              <a:rPr lang="ru-RU" sz="2300" b="1" i="1" dirty="0" smtClean="0">
                <a:latin typeface="Times New Roman" pitchFamily="18" charset="0"/>
                <a:cs typeface="Times New Roman" pitchFamily="18" charset="0"/>
              </a:rPr>
              <a:t>Узорчатость орнамента</a:t>
            </a:r>
          </a:p>
          <a:p>
            <a:r>
              <a:rPr lang="ru-RU" sz="2300" b="1" i="1" dirty="0" smtClean="0">
                <a:latin typeface="Times New Roman" pitchFamily="18" charset="0"/>
                <a:cs typeface="Times New Roman" pitchFamily="18" charset="0"/>
              </a:rPr>
              <a:t>Декоративность, выразительность пластики разнообразие фактур и материалов</a:t>
            </a:r>
          </a:p>
          <a:p>
            <a:pPr>
              <a:buFont typeface="Wingdings" pitchFamily="2" charset="2"/>
              <a:buChar char="v"/>
            </a:pPr>
            <a:endParaRPr lang="ru-RU" sz="2400" dirty="0"/>
          </a:p>
        </p:txBody>
      </p:sp>
      <p:pic>
        <p:nvPicPr>
          <p:cNvPr id="5122" name="Picture 2" descr="https://fs00.infourok.ru/images/doc/251/256251/img0.jpg"/>
          <p:cNvPicPr>
            <a:picLocks noChangeAspect="1" noChangeArrowheads="1"/>
          </p:cNvPicPr>
          <p:nvPr/>
        </p:nvPicPr>
        <p:blipFill>
          <a:blip r:embed="rId2" cstate="print"/>
          <a:srcRect t="13992" r="21877"/>
          <a:stretch>
            <a:fillRect/>
          </a:stretch>
        </p:blipFill>
        <p:spPr bwMode="auto">
          <a:xfrm>
            <a:off x="4702722" y="1556792"/>
            <a:ext cx="4189758" cy="4392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современном мире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Татьяна\Desktop\Рабочий стол\5 класс\Гжель\автобус.jpg"/>
          <p:cNvPicPr>
            <a:picLocks noChangeAspect="1" noChangeArrowheads="1"/>
          </p:cNvPicPr>
          <p:nvPr/>
        </p:nvPicPr>
        <p:blipFill>
          <a:blip r:embed="rId2" cstate="print"/>
          <a:srcRect l="14234" b="11765"/>
          <a:stretch>
            <a:fillRect/>
          </a:stretch>
        </p:blipFill>
        <p:spPr bwMode="auto">
          <a:xfrm>
            <a:off x="683568" y="1340768"/>
            <a:ext cx="3904878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https://static.ngs.ru/news/preview/6ea347728a2de7afe5ab1f349549b216180dc3d9_707_468.jpg"/>
          <p:cNvPicPr>
            <a:picLocks noChangeAspect="1" noChangeArrowheads="1"/>
          </p:cNvPicPr>
          <p:nvPr/>
        </p:nvPicPr>
        <p:blipFill>
          <a:blip r:embed="rId3" cstate="print"/>
          <a:srcRect l="11762" r="18734"/>
          <a:stretch>
            <a:fillRect/>
          </a:stretch>
        </p:blipFill>
        <p:spPr bwMode="auto">
          <a:xfrm>
            <a:off x="4355976" y="1340768"/>
            <a:ext cx="4464496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0" name="Picture 12" descr="http://www.ruspromysel.ru/pict/k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0128" y="2780928"/>
            <a:ext cx="2280718" cy="172819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Творческая работа в группах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доказать жизненную силу народных промыслов в современном мире на  примере разработки эскизов изделий, которые  следует расписать в стиле  народного промысла, выбранного вашей группой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http://worldartsme.com/images/auto-outline-clipart-1.jpg"/>
          <p:cNvPicPr>
            <a:picLocks noChangeAspect="1" noChangeArrowheads="1"/>
          </p:cNvPicPr>
          <p:nvPr/>
        </p:nvPicPr>
        <p:blipFill>
          <a:blip r:embed="rId3" cstate="print"/>
          <a:srcRect l="3535" t="11429" r="3366" b="22857"/>
          <a:stretch>
            <a:fillRect/>
          </a:stretch>
        </p:blipFill>
        <p:spPr bwMode="auto">
          <a:xfrm>
            <a:off x="4716016" y="2996952"/>
            <a:ext cx="3528392" cy="1440160"/>
          </a:xfrm>
          <a:prstGeom prst="rect">
            <a:avLst/>
          </a:prstGeom>
          <a:noFill/>
        </p:spPr>
      </p:pic>
      <p:pic>
        <p:nvPicPr>
          <p:cNvPr id="17414" name="Picture 6" descr="http://image.shutterstock.com/z/stock-vector-sketch-teacup-and-teapot-abstract-design-logo-logotype-art-vector-139272281.jpg"/>
          <p:cNvPicPr>
            <a:picLocks noChangeAspect="1" noChangeArrowheads="1"/>
          </p:cNvPicPr>
          <p:nvPr/>
        </p:nvPicPr>
        <p:blipFill>
          <a:blip r:embed="rId4" cstate="print"/>
          <a:srcRect t="21667" b="11667"/>
          <a:stretch>
            <a:fillRect/>
          </a:stretch>
        </p:blipFill>
        <p:spPr bwMode="auto">
          <a:xfrm>
            <a:off x="1043608" y="4797152"/>
            <a:ext cx="3877737" cy="1800200"/>
          </a:xfrm>
          <a:prstGeom prst="rect">
            <a:avLst/>
          </a:prstGeom>
          <a:noFill/>
        </p:spPr>
      </p:pic>
      <p:pic>
        <p:nvPicPr>
          <p:cNvPr id="17416" name="Picture 8" descr="http://www.masterino-shop.ru/upload/iblock/098/098965758e0afbec51ffe603f50d28b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4628674"/>
            <a:ext cx="1993404" cy="18966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196</Words>
  <Application>Microsoft Office PowerPoint</Application>
  <PresentationFormat>Экран (4:3)</PresentationFormat>
  <Paragraphs>50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Искусство быта окружает нас…</vt:lpstr>
      <vt:lpstr>Декоративно – прикладное искусство</vt:lpstr>
      <vt:lpstr>Выставка изделий народных промыслов</vt:lpstr>
      <vt:lpstr>Промыслы Нижегородской области</vt:lpstr>
      <vt:lpstr>Художественные промыслы г.Городца</vt:lpstr>
      <vt:lpstr>Тема урока: «Роль народных художественных промыслов в современной жизни»</vt:lpstr>
      <vt:lpstr>Особенности художественного языка изделий народных промыслов</vt:lpstr>
      <vt:lpstr>В современном мире </vt:lpstr>
      <vt:lpstr>Творческая работа в группах Задача: доказать жизненную силу народных промыслов в современном мире на  примере разработки эскизов изделий, которые  следует расписать в стиле  народного промысла, выбранного вашей группой  </vt:lpstr>
      <vt:lpstr>Слайд 10</vt:lpstr>
      <vt:lpstr>Карта результативности урока </vt:lpstr>
      <vt:lpstr>Спасибо всем за дружную           творческую работу,        за вдохновение!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Декоративно-прикладное искусство</dc:title>
  <dc:creator>Татьяна</dc:creator>
  <cp:lastModifiedBy>Пользователь</cp:lastModifiedBy>
  <cp:revision>68</cp:revision>
  <dcterms:created xsi:type="dcterms:W3CDTF">2017-02-01T16:15:38Z</dcterms:created>
  <dcterms:modified xsi:type="dcterms:W3CDTF">2022-03-23T11:43:56Z</dcterms:modified>
</cp:coreProperties>
</file>