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68" r:id="rId4"/>
    <p:sldId id="259" r:id="rId5"/>
    <p:sldId id="275" r:id="rId6"/>
    <p:sldId id="260" r:id="rId7"/>
    <p:sldId id="267" r:id="rId8"/>
    <p:sldId id="261" r:id="rId9"/>
    <p:sldId id="262" r:id="rId10"/>
    <p:sldId id="271" r:id="rId11"/>
    <p:sldId id="263" r:id="rId12"/>
    <p:sldId id="273" r:id="rId13"/>
    <p:sldId id="270" r:id="rId14"/>
    <p:sldId id="264" r:id="rId15"/>
    <p:sldId id="265" r:id="rId16"/>
    <p:sldId id="266" r:id="rId17"/>
    <p:sldId id="274" r:id="rId18"/>
  </p:sldIdLst>
  <p:sldSz cx="18288000" cy="10287000"/>
  <p:notesSz cx="6858000" cy="9144000"/>
  <p:embeddedFontLst>
    <p:embeddedFont>
      <p:font typeface="Adigiana Extreme 1" panose="020B0604020202020204" charset="0"/>
      <p:regular r:id="rId19"/>
    </p:embeddedFont>
    <p:embeddedFont>
      <p:font typeface="Adlery Pro" panose="020B0604020202020204" charset="-52"/>
      <p:regular r:id="rId20"/>
    </p:embeddedFont>
    <p:embeddedFont>
      <p:font typeface="Arial Black" panose="020B0A04020102020204" pitchFamily="34" charset="0"/>
      <p:bold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Open Sans Light" panose="020B0306030504020204" pitchFamily="34" charset="0"/>
      <p:regular r:id="rId26"/>
      <p: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5" d="100"/>
          <a:sy n="55" d="100"/>
        </p:scale>
        <p:origin x="658" y="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sv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4.svg"/><Relationship Id="rId7" Type="http://schemas.openxmlformats.org/officeDocument/2006/relationships/image" Target="../media/image20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svg"/><Relationship Id="rId7" Type="http://schemas.openxmlformats.org/officeDocument/2006/relationships/image" Target="../media/image31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34.sv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CE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593948" y="1884598"/>
            <a:ext cx="4211704" cy="8402402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1315673">
            <a:off x="4339901" y="3975976"/>
            <a:ext cx="4725767" cy="1335029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548965">
            <a:off x="4342789" y="5827774"/>
            <a:ext cx="6287181" cy="152464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10800000">
            <a:off x="14931361" y="2779056"/>
            <a:ext cx="1315658" cy="5880034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2362200" y="50501"/>
            <a:ext cx="13516711" cy="14310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319"/>
              </a:lnSpc>
            </a:pPr>
            <a:r>
              <a:rPr lang="en-US" sz="8799" dirty="0" err="1">
                <a:solidFill>
                  <a:srgbClr val="000000"/>
                </a:solidFill>
                <a:latin typeface="Adigiana Extreme 1"/>
              </a:rPr>
              <a:t>Вдох</a:t>
            </a:r>
            <a:r>
              <a:rPr lang="en-US" sz="8799" dirty="0">
                <a:solidFill>
                  <a:srgbClr val="000000"/>
                </a:solidFill>
                <a:latin typeface="Adigiana Extreme 1"/>
              </a:rPr>
              <a:t> и </a:t>
            </a:r>
            <a:r>
              <a:rPr lang="en-US" sz="8799" dirty="0" err="1">
                <a:solidFill>
                  <a:srgbClr val="000000"/>
                </a:solidFill>
                <a:latin typeface="Adigiana Extreme 1"/>
              </a:rPr>
              <a:t>выдох</a:t>
            </a:r>
            <a:r>
              <a:rPr lang="en-US" sz="8799" dirty="0">
                <a:solidFill>
                  <a:srgbClr val="000000"/>
                </a:solidFill>
                <a:latin typeface="Adigiana Extreme 1"/>
              </a:rPr>
              <a:t> ... </a:t>
            </a:r>
            <a:r>
              <a:rPr lang="en-US" sz="8799" dirty="0" err="1">
                <a:solidFill>
                  <a:srgbClr val="000000"/>
                </a:solidFill>
                <a:latin typeface="Adigiana Extreme 1"/>
              </a:rPr>
              <a:t>Вдох</a:t>
            </a:r>
            <a:r>
              <a:rPr lang="en-US" sz="8799" dirty="0">
                <a:solidFill>
                  <a:srgbClr val="000000"/>
                </a:solidFill>
                <a:latin typeface="Adigiana Extreme 1"/>
              </a:rPr>
              <a:t> и </a:t>
            </a:r>
            <a:r>
              <a:rPr lang="en-US" sz="8799" dirty="0" err="1">
                <a:solidFill>
                  <a:srgbClr val="000000"/>
                </a:solidFill>
                <a:latin typeface="Adigiana Extreme 1"/>
              </a:rPr>
              <a:t>выдох</a:t>
            </a:r>
            <a:r>
              <a:rPr lang="en-US" sz="8799" dirty="0">
                <a:solidFill>
                  <a:srgbClr val="000000"/>
                </a:solidFill>
                <a:latin typeface="Adigiana Extreme 1"/>
              </a:rPr>
              <a:t>...</a:t>
            </a:r>
          </a:p>
        </p:txBody>
      </p:sp>
      <p:sp>
        <p:nvSpPr>
          <p:cNvPr id="9" name="TextBox 9"/>
          <p:cNvSpPr txBox="1"/>
          <p:nvPr/>
        </p:nvSpPr>
        <p:spPr>
          <a:xfrm rot="-1531569">
            <a:off x="4836134" y="3467917"/>
            <a:ext cx="2784002" cy="11305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24"/>
              </a:lnSpc>
            </a:pPr>
            <a:r>
              <a:rPr lang="en-US" sz="6231" dirty="0" err="1">
                <a:solidFill>
                  <a:srgbClr val="000000"/>
                </a:solidFill>
                <a:latin typeface="Adlery Pro"/>
              </a:rPr>
              <a:t>выдох</a:t>
            </a:r>
            <a:endParaRPr lang="en-US" sz="6231" dirty="0">
              <a:solidFill>
                <a:srgbClr val="000000"/>
              </a:solidFill>
              <a:latin typeface="Adlery Pro"/>
            </a:endParaRPr>
          </a:p>
        </p:txBody>
      </p:sp>
      <p:sp>
        <p:nvSpPr>
          <p:cNvPr id="10" name="TextBox 10"/>
          <p:cNvSpPr txBox="1"/>
          <p:nvPr/>
        </p:nvSpPr>
        <p:spPr>
          <a:xfrm rot="648315">
            <a:off x="6484694" y="5910737"/>
            <a:ext cx="2034796" cy="11804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81"/>
              </a:lnSpc>
            </a:pPr>
            <a:r>
              <a:rPr lang="en-US" sz="6558" dirty="0" err="1">
                <a:solidFill>
                  <a:srgbClr val="000000"/>
                </a:solidFill>
                <a:latin typeface="Adlery Pro"/>
              </a:rPr>
              <a:t>вдох</a:t>
            </a:r>
            <a:endParaRPr lang="en-US" sz="6558" dirty="0">
              <a:solidFill>
                <a:srgbClr val="000000"/>
              </a:solidFill>
              <a:latin typeface="Adlery Pro"/>
            </a:endParaRPr>
          </a:p>
        </p:txBody>
      </p:sp>
      <p:sp>
        <p:nvSpPr>
          <p:cNvPr id="11" name="TextBox 11"/>
          <p:cNvSpPr txBox="1"/>
          <p:nvPr/>
        </p:nvSpPr>
        <p:spPr>
          <a:xfrm rot="-5506894">
            <a:off x="14877392" y="4899173"/>
            <a:ext cx="3966850" cy="1638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00"/>
              </a:lnSpc>
            </a:pPr>
            <a:r>
              <a:rPr lang="en-US" sz="9000" dirty="0" err="1">
                <a:solidFill>
                  <a:srgbClr val="FF0000"/>
                </a:solidFill>
                <a:latin typeface="Adlery Pro"/>
              </a:rPr>
              <a:t>дыхание</a:t>
            </a:r>
            <a:endParaRPr lang="en-US" sz="9000" dirty="0">
              <a:solidFill>
                <a:srgbClr val="FF0000"/>
              </a:solidFill>
              <a:latin typeface="Adlery Pro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6262" r="28030" b="49495"/>
          <a:stretch/>
        </p:blipFill>
        <p:spPr>
          <a:xfrm>
            <a:off x="9060656" y="1884598"/>
            <a:ext cx="4538839" cy="281721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18" t="51852" r="29546" b="23906"/>
          <a:stretch/>
        </p:blipFill>
        <p:spPr>
          <a:xfrm>
            <a:off x="10795243" y="5448300"/>
            <a:ext cx="3004748" cy="30047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183A198-5119-4706-A96F-3AEDE5E10C3B}"/>
              </a:ext>
            </a:extLst>
          </p:cNvPr>
          <p:cNvSpPr/>
          <p:nvPr/>
        </p:nvSpPr>
        <p:spPr>
          <a:xfrm>
            <a:off x="13716000" y="3685308"/>
            <a:ext cx="4191000" cy="336319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Сокращение межрёберных мышц </a:t>
            </a:r>
          </a:p>
          <a:p>
            <a:pPr algn="ctr"/>
            <a:r>
              <a:rPr lang="ru-RU" sz="4000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 </a:t>
            </a:r>
          </a:p>
          <a:p>
            <a:pPr algn="ctr"/>
            <a:r>
              <a:rPr lang="ru-RU" sz="4000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диафрагмы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01F3D90-A085-4A78-863D-E3424CF50B80}"/>
              </a:ext>
            </a:extLst>
          </p:cNvPr>
          <p:cNvSpPr/>
          <p:nvPr/>
        </p:nvSpPr>
        <p:spPr>
          <a:xfrm>
            <a:off x="190499" y="3695699"/>
            <a:ext cx="4070639" cy="33527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Увеличение объёма грудной клетки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41B884C-699E-451D-9DF3-5B5EBC16E080}"/>
              </a:ext>
            </a:extLst>
          </p:cNvPr>
          <p:cNvSpPr/>
          <p:nvPr/>
        </p:nvSpPr>
        <p:spPr>
          <a:xfrm>
            <a:off x="8995929" y="3685309"/>
            <a:ext cx="4191000" cy="336319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Увеличение объема лёгких и уменьшение в них давления воздуха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962B251-64A5-4D89-BC23-F0AE32962AEC}"/>
              </a:ext>
            </a:extLst>
          </p:cNvPr>
          <p:cNvSpPr/>
          <p:nvPr/>
        </p:nvSpPr>
        <p:spPr>
          <a:xfrm>
            <a:off x="4646467" y="3685308"/>
            <a:ext cx="3964133" cy="336319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Поступление воздуха в лёгкие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F63F17-C6F2-466C-BB5D-E9ADF49AFEE4}"/>
              </a:ext>
            </a:extLst>
          </p:cNvPr>
          <p:cNvSpPr txBox="1"/>
          <p:nvPr/>
        </p:nvSpPr>
        <p:spPr>
          <a:xfrm>
            <a:off x="4660322" y="723900"/>
            <a:ext cx="9144000" cy="1529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1059"/>
              </a:lnSpc>
            </a:pPr>
            <a:r>
              <a:rPr lang="ru-RU" sz="9600" dirty="0">
                <a:solidFill>
                  <a:srgbClr val="000000"/>
                </a:solidFill>
                <a:latin typeface="Adlery Pro"/>
              </a:rPr>
              <a:t>Механизм вдоха</a:t>
            </a:r>
            <a:endParaRPr lang="en-US" sz="9600" dirty="0">
              <a:solidFill>
                <a:srgbClr val="000000"/>
              </a:solidFill>
              <a:latin typeface="Adlery Pro"/>
            </a:endParaRPr>
          </a:p>
        </p:txBody>
      </p:sp>
    </p:spTree>
    <p:extLst>
      <p:ext uri="{BB962C8B-B14F-4D97-AF65-F5344CB8AC3E}">
        <p14:creationId xmlns:p14="http://schemas.microsoft.com/office/powerpoint/2010/main" val="22255382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CE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91601" y="1760222"/>
            <a:ext cx="7755088" cy="8179366"/>
            <a:chOff x="0" y="0"/>
            <a:chExt cx="1995844" cy="2105036"/>
          </a:xfrm>
        </p:grpSpPr>
        <p:sp>
          <p:nvSpPr>
            <p:cNvPr id="3" name="Freeform 3"/>
            <p:cNvSpPr/>
            <p:nvPr/>
          </p:nvSpPr>
          <p:spPr>
            <a:xfrm>
              <a:off x="10160" y="16510"/>
              <a:ext cx="1972984" cy="2077096"/>
            </a:xfrm>
            <a:custGeom>
              <a:avLst/>
              <a:gdLst/>
              <a:ahLst/>
              <a:cxnLst/>
              <a:rect l="l" t="t" r="r" b="b"/>
              <a:pathLst>
                <a:path w="1972984" h="2077096">
                  <a:moveTo>
                    <a:pt x="1972984" y="2077096"/>
                  </a:moveTo>
                  <a:lnTo>
                    <a:pt x="0" y="2069475"/>
                  </a:lnTo>
                  <a:lnTo>
                    <a:pt x="0" y="733618"/>
                  </a:lnTo>
                  <a:lnTo>
                    <a:pt x="17780" y="19050"/>
                  </a:lnTo>
                  <a:lnTo>
                    <a:pt x="981677" y="0"/>
                  </a:lnTo>
                  <a:lnTo>
                    <a:pt x="1953934" y="5080"/>
                  </a:lnTo>
                  <a:close/>
                </a:path>
              </a:pathLst>
            </a:custGeom>
            <a:solidFill>
              <a:srgbClr val="FBCCDB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-3810" y="0"/>
              <a:ext cx="2002194" cy="2103766"/>
            </a:xfrm>
            <a:custGeom>
              <a:avLst/>
              <a:gdLst/>
              <a:ahLst/>
              <a:cxnLst/>
              <a:rect l="l" t="t" r="r" b="b"/>
              <a:pathLst>
                <a:path w="2002194" h="2103766">
                  <a:moveTo>
                    <a:pt x="1967904" y="21590"/>
                  </a:moveTo>
                  <a:cubicBezTo>
                    <a:pt x="1969174" y="34290"/>
                    <a:pt x="1969174" y="44450"/>
                    <a:pt x="1970444" y="54610"/>
                  </a:cubicBezTo>
                  <a:cubicBezTo>
                    <a:pt x="1972984" y="94943"/>
                    <a:pt x="1974254" y="139255"/>
                    <a:pt x="1976794" y="181984"/>
                  </a:cubicBezTo>
                  <a:cubicBezTo>
                    <a:pt x="1976794" y="243705"/>
                    <a:pt x="1989494" y="1460703"/>
                    <a:pt x="1995844" y="1522423"/>
                  </a:cubicBezTo>
                  <a:cubicBezTo>
                    <a:pt x="2002194" y="1615795"/>
                    <a:pt x="1998384" y="1710750"/>
                    <a:pt x="1998384" y="1804121"/>
                  </a:cubicBezTo>
                  <a:cubicBezTo>
                    <a:pt x="1998384" y="1886415"/>
                    <a:pt x="1999654" y="1962379"/>
                    <a:pt x="2000924" y="2042806"/>
                  </a:cubicBezTo>
                  <a:cubicBezTo>
                    <a:pt x="2000924" y="2064396"/>
                    <a:pt x="2000924" y="2078366"/>
                    <a:pt x="2000924" y="2102496"/>
                  </a:cubicBezTo>
                  <a:cubicBezTo>
                    <a:pt x="1978064" y="2102496"/>
                    <a:pt x="1957744" y="2103766"/>
                    <a:pt x="1936490" y="2102496"/>
                  </a:cubicBezTo>
                  <a:cubicBezTo>
                    <a:pt x="1839110" y="2097416"/>
                    <a:pt x="1740232" y="2103766"/>
                    <a:pt x="1642851" y="2098685"/>
                  </a:cubicBezTo>
                  <a:cubicBezTo>
                    <a:pt x="1584423" y="2094875"/>
                    <a:pt x="1527493" y="2097416"/>
                    <a:pt x="1469065" y="2094875"/>
                  </a:cubicBezTo>
                  <a:cubicBezTo>
                    <a:pt x="1442098" y="2093606"/>
                    <a:pt x="1415131" y="2092335"/>
                    <a:pt x="1388164" y="2091066"/>
                  </a:cubicBezTo>
                  <a:cubicBezTo>
                    <a:pt x="1371685" y="2091066"/>
                    <a:pt x="1356703" y="2092335"/>
                    <a:pt x="1340223" y="2092335"/>
                  </a:cubicBezTo>
                  <a:cubicBezTo>
                    <a:pt x="1298275" y="2091066"/>
                    <a:pt x="1182917" y="2092335"/>
                    <a:pt x="1140968" y="2091066"/>
                  </a:cubicBezTo>
                  <a:cubicBezTo>
                    <a:pt x="1111005" y="2089796"/>
                    <a:pt x="511742" y="2098685"/>
                    <a:pt x="481779" y="2097416"/>
                  </a:cubicBezTo>
                  <a:cubicBezTo>
                    <a:pt x="474288" y="2097416"/>
                    <a:pt x="465299" y="2098685"/>
                    <a:pt x="457808" y="2098685"/>
                  </a:cubicBezTo>
                  <a:cubicBezTo>
                    <a:pt x="439830" y="2098685"/>
                    <a:pt x="423350" y="2099956"/>
                    <a:pt x="405372" y="2099956"/>
                  </a:cubicBezTo>
                  <a:cubicBezTo>
                    <a:pt x="360428" y="2099956"/>
                    <a:pt x="316981" y="2098685"/>
                    <a:pt x="272036" y="2097416"/>
                  </a:cubicBezTo>
                  <a:cubicBezTo>
                    <a:pt x="245070" y="2096146"/>
                    <a:pt x="218103" y="2094875"/>
                    <a:pt x="192634" y="2093606"/>
                  </a:cubicBezTo>
                  <a:cubicBezTo>
                    <a:pt x="144693" y="2092335"/>
                    <a:pt x="96752" y="2091066"/>
                    <a:pt x="48260" y="2091066"/>
                  </a:cubicBezTo>
                  <a:cubicBezTo>
                    <a:pt x="38100" y="2091066"/>
                    <a:pt x="29210" y="2091066"/>
                    <a:pt x="19050" y="2089796"/>
                  </a:cubicBezTo>
                  <a:cubicBezTo>
                    <a:pt x="10160" y="2088525"/>
                    <a:pt x="5080" y="2082175"/>
                    <a:pt x="7620" y="2073285"/>
                  </a:cubicBezTo>
                  <a:cubicBezTo>
                    <a:pt x="16510" y="2041507"/>
                    <a:pt x="12700" y="2001943"/>
                    <a:pt x="11430" y="1960796"/>
                  </a:cubicBezTo>
                  <a:cubicBezTo>
                    <a:pt x="10160" y="1876920"/>
                    <a:pt x="6350" y="1794626"/>
                    <a:pt x="7620" y="1710750"/>
                  </a:cubicBezTo>
                  <a:cubicBezTo>
                    <a:pt x="5080" y="1606300"/>
                    <a:pt x="0" y="313338"/>
                    <a:pt x="7620" y="207305"/>
                  </a:cubicBezTo>
                  <a:cubicBezTo>
                    <a:pt x="8890" y="186732"/>
                    <a:pt x="7620" y="164576"/>
                    <a:pt x="8890" y="144002"/>
                  </a:cubicBezTo>
                  <a:cubicBezTo>
                    <a:pt x="10160" y="110768"/>
                    <a:pt x="12700" y="74369"/>
                    <a:pt x="13970" y="44450"/>
                  </a:cubicBezTo>
                  <a:cubicBezTo>
                    <a:pt x="13970" y="41910"/>
                    <a:pt x="15240" y="39370"/>
                    <a:pt x="16510" y="38100"/>
                  </a:cubicBezTo>
                  <a:cubicBezTo>
                    <a:pt x="38100" y="35560"/>
                    <a:pt x="59298" y="30480"/>
                    <a:pt x="83268" y="29210"/>
                  </a:cubicBezTo>
                  <a:cubicBezTo>
                    <a:pt x="123719" y="25400"/>
                    <a:pt x="164169" y="22860"/>
                    <a:pt x="206117" y="20320"/>
                  </a:cubicBezTo>
                  <a:cubicBezTo>
                    <a:pt x="234582" y="17780"/>
                    <a:pt x="263047" y="16510"/>
                    <a:pt x="290014" y="13970"/>
                  </a:cubicBezTo>
                  <a:cubicBezTo>
                    <a:pt x="316981" y="11430"/>
                    <a:pt x="345446" y="8890"/>
                    <a:pt x="372413" y="8890"/>
                  </a:cubicBezTo>
                  <a:cubicBezTo>
                    <a:pt x="402376" y="7620"/>
                    <a:pt x="432339" y="10160"/>
                    <a:pt x="462303" y="8890"/>
                  </a:cubicBezTo>
                  <a:cubicBezTo>
                    <a:pt x="499756" y="8890"/>
                    <a:pt x="1178422" y="6350"/>
                    <a:pt x="1215876" y="5080"/>
                  </a:cubicBezTo>
                  <a:cubicBezTo>
                    <a:pt x="1251832" y="3810"/>
                    <a:pt x="1287788" y="2540"/>
                    <a:pt x="1325242" y="2540"/>
                  </a:cubicBezTo>
                  <a:cubicBezTo>
                    <a:pt x="1386666" y="1270"/>
                    <a:pt x="1446593" y="0"/>
                    <a:pt x="1508017" y="0"/>
                  </a:cubicBezTo>
                  <a:cubicBezTo>
                    <a:pt x="1533486" y="0"/>
                    <a:pt x="1560453" y="2540"/>
                    <a:pt x="1585921" y="2540"/>
                  </a:cubicBezTo>
                  <a:cubicBezTo>
                    <a:pt x="1656335" y="3810"/>
                    <a:pt x="1728246" y="5080"/>
                    <a:pt x="1798660" y="7620"/>
                  </a:cubicBezTo>
                  <a:cubicBezTo>
                    <a:pt x="1836114" y="8890"/>
                    <a:pt x="1873568" y="12700"/>
                    <a:pt x="1911022" y="16510"/>
                  </a:cubicBezTo>
                  <a:cubicBezTo>
                    <a:pt x="1920011" y="16510"/>
                    <a:pt x="1929000" y="16510"/>
                    <a:pt x="1936490" y="16510"/>
                  </a:cubicBezTo>
                  <a:cubicBezTo>
                    <a:pt x="1948854" y="17780"/>
                    <a:pt x="1957744" y="20320"/>
                    <a:pt x="1967904" y="21590"/>
                  </a:cubicBezTo>
                  <a:close/>
                  <a:moveTo>
                    <a:pt x="1978064" y="2085985"/>
                  </a:moveTo>
                  <a:cubicBezTo>
                    <a:pt x="1979334" y="2069476"/>
                    <a:pt x="1980604" y="2056776"/>
                    <a:pt x="1980604" y="2044076"/>
                  </a:cubicBezTo>
                  <a:cubicBezTo>
                    <a:pt x="1979334" y="1954466"/>
                    <a:pt x="1978064" y="1870590"/>
                    <a:pt x="1978064" y="1780383"/>
                  </a:cubicBezTo>
                  <a:cubicBezTo>
                    <a:pt x="1978064" y="1739236"/>
                    <a:pt x="1980604" y="1698089"/>
                    <a:pt x="1979334" y="1656942"/>
                  </a:cubicBezTo>
                  <a:cubicBezTo>
                    <a:pt x="1979334" y="1618960"/>
                    <a:pt x="1978064" y="1579396"/>
                    <a:pt x="1976794" y="1541414"/>
                  </a:cubicBezTo>
                  <a:cubicBezTo>
                    <a:pt x="1971714" y="1482859"/>
                    <a:pt x="1960284" y="270608"/>
                    <a:pt x="1960284" y="212053"/>
                  </a:cubicBezTo>
                  <a:cubicBezTo>
                    <a:pt x="1957744" y="162993"/>
                    <a:pt x="1955204" y="112351"/>
                    <a:pt x="1952664" y="63500"/>
                  </a:cubicBezTo>
                  <a:cubicBezTo>
                    <a:pt x="1951394" y="44450"/>
                    <a:pt x="1950124" y="43180"/>
                    <a:pt x="1931996" y="41910"/>
                  </a:cubicBezTo>
                  <a:cubicBezTo>
                    <a:pt x="1927502" y="41910"/>
                    <a:pt x="1924505" y="41910"/>
                    <a:pt x="1920011" y="40640"/>
                  </a:cubicBezTo>
                  <a:cubicBezTo>
                    <a:pt x="1882557" y="36830"/>
                    <a:pt x="1843605" y="31750"/>
                    <a:pt x="1806151" y="30480"/>
                  </a:cubicBezTo>
                  <a:cubicBezTo>
                    <a:pt x="1714763" y="26670"/>
                    <a:pt x="1621877" y="25400"/>
                    <a:pt x="1530490" y="22860"/>
                  </a:cubicBezTo>
                  <a:cubicBezTo>
                    <a:pt x="1517006" y="22860"/>
                    <a:pt x="1502025" y="22860"/>
                    <a:pt x="1488541" y="22860"/>
                  </a:cubicBezTo>
                  <a:cubicBezTo>
                    <a:pt x="1466069" y="22860"/>
                    <a:pt x="1443596" y="22860"/>
                    <a:pt x="1422622" y="22860"/>
                  </a:cubicBezTo>
                  <a:cubicBezTo>
                    <a:pt x="1374681" y="22860"/>
                    <a:pt x="1326740" y="22860"/>
                    <a:pt x="1280297" y="24130"/>
                  </a:cubicBezTo>
                  <a:cubicBezTo>
                    <a:pt x="1239847" y="25400"/>
                    <a:pt x="558185" y="29210"/>
                    <a:pt x="517734" y="29210"/>
                  </a:cubicBezTo>
                  <a:cubicBezTo>
                    <a:pt x="451815" y="29210"/>
                    <a:pt x="385896" y="26670"/>
                    <a:pt x="319977" y="33020"/>
                  </a:cubicBezTo>
                  <a:cubicBezTo>
                    <a:pt x="285520" y="36830"/>
                    <a:pt x="252560" y="36830"/>
                    <a:pt x="219601" y="38100"/>
                  </a:cubicBezTo>
                  <a:cubicBezTo>
                    <a:pt x="162671" y="41910"/>
                    <a:pt x="105741" y="45720"/>
                    <a:pt x="49530" y="50800"/>
                  </a:cubicBezTo>
                  <a:cubicBezTo>
                    <a:pt x="36830" y="50800"/>
                    <a:pt x="34290" y="53340"/>
                    <a:pt x="33020" y="69622"/>
                  </a:cubicBezTo>
                  <a:cubicBezTo>
                    <a:pt x="31750" y="98108"/>
                    <a:pt x="31750" y="126594"/>
                    <a:pt x="30480" y="155080"/>
                  </a:cubicBezTo>
                  <a:cubicBezTo>
                    <a:pt x="29210" y="202558"/>
                    <a:pt x="26670" y="248452"/>
                    <a:pt x="25400" y="295929"/>
                  </a:cubicBezTo>
                  <a:cubicBezTo>
                    <a:pt x="20320" y="346572"/>
                    <a:pt x="26670" y="1584144"/>
                    <a:pt x="29210" y="1634786"/>
                  </a:cubicBezTo>
                  <a:cubicBezTo>
                    <a:pt x="29210" y="1688594"/>
                    <a:pt x="29210" y="1743984"/>
                    <a:pt x="30480" y="1797791"/>
                  </a:cubicBezTo>
                  <a:cubicBezTo>
                    <a:pt x="30480" y="1837355"/>
                    <a:pt x="33020" y="1876920"/>
                    <a:pt x="33020" y="1916484"/>
                  </a:cubicBezTo>
                  <a:cubicBezTo>
                    <a:pt x="33020" y="1959214"/>
                    <a:pt x="33020" y="2001943"/>
                    <a:pt x="31750" y="2044076"/>
                  </a:cubicBezTo>
                  <a:cubicBezTo>
                    <a:pt x="31750" y="2047885"/>
                    <a:pt x="31750" y="2050426"/>
                    <a:pt x="31750" y="2054235"/>
                  </a:cubicBezTo>
                  <a:cubicBezTo>
                    <a:pt x="31750" y="2064396"/>
                    <a:pt x="35560" y="2068206"/>
                    <a:pt x="44450" y="2068206"/>
                  </a:cubicBezTo>
                  <a:cubicBezTo>
                    <a:pt x="62294" y="2068206"/>
                    <a:pt x="83268" y="2069476"/>
                    <a:pt x="102744" y="2069476"/>
                  </a:cubicBezTo>
                  <a:cubicBezTo>
                    <a:pt x="131209" y="2069476"/>
                    <a:pt x="161173" y="2066935"/>
                    <a:pt x="189638" y="2069476"/>
                  </a:cubicBezTo>
                  <a:cubicBezTo>
                    <a:pt x="236081" y="2073285"/>
                    <a:pt x="282523" y="2075826"/>
                    <a:pt x="328966" y="2074556"/>
                  </a:cubicBezTo>
                  <a:cubicBezTo>
                    <a:pt x="358930" y="2073285"/>
                    <a:pt x="387395" y="2075826"/>
                    <a:pt x="417358" y="2075826"/>
                  </a:cubicBezTo>
                  <a:cubicBezTo>
                    <a:pt x="460804" y="2075826"/>
                    <a:pt x="504251" y="2074556"/>
                    <a:pt x="547698" y="2075826"/>
                  </a:cubicBezTo>
                  <a:cubicBezTo>
                    <a:pt x="612118" y="2077096"/>
                    <a:pt x="1319249" y="2066935"/>
                    <a:pt x="1385168" y="2069476"/>
                  </a:cubicBezTo>
                  <a:cubicBezTo>
                    <a:pt x="1413633" y="2070746"/>
                    <a:pt x="1442098" y="2072016"/>
                    <a:pt x="1469065" y="2072016"/>
                  </a:cubicBezTo>
                  <a:cubicBezTo>
                    <a:pt x="1518504" y="2074556"/>
                    <a:pt x="1566445" y="2070746"/>
                    <a:pt x="1615885" y="2074556"/>
                  </a:cubicBezTo>
                  <a:cubicBezTo>
                    <a:pt x="1656335" y="2077096"/>
                    <a:pt x="1696785" y="2077096"/>
                    <a:pt x="1737235" y="2079635"/>
                  </a:cubicBezTo>
                  <a:cubicBezTo>
                    <a:pt x="1797162" y="2083446"/>
                    <a:pt x="1857088" y="2085985"/>
                    <a:pt x="1917015" y="2087256"/>
                  </a:cubicBezTo>
                  <a:cubicBezTo>
                    <a:pt x="1939487" y="2087256"/>
                    <a:pt x="1957744" y="2085985"/>
                    <a:pt x="1978064" y="208598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052700" y="2932852"/>
            <a:ext cx="9037960" cy="68951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928371" lvl="1" indent="-464186">
              <a:lnSpc>
                <a:spcPts val="6020"/>
              </a:lnSpc>
              <a:buFont typeface="Arial"/>
              <a:buChar char="•"/>
            </a:pPr>
            <a:r>
              <a:rPr lang="en-US" sz="4300" dirty="0" err="1">
                <a:solidFill>
                  <a:srgbClr val="000000"/>
                </a:solidFill>
                <a:latin typeface="Adlery Pro"/>
              </a:rPr>
              <a:t>пассивный</a:t>
            </a:r>
            <a:r>
              <a:rPr lang="en-US" sz="4300" dirty="0">
                <a:solidFill>
                  <a:srgbClr val="000000"/>
                </a:solidFill>
                <a:latin typeface="Adlery Pro"/>
              </a:rPr>
              <a:t> </a:t>
            </a:r>
            <a:r>
              <a:rPr lang="en-US" sz="4300" dirty="0" err="1">
                <a:solidFill>
                  <a:srgbClr val="000000"/>
                </a:solidFill>
                <a:latin typeface="Adlery Pro"/>
              </a:rPr>
              <a:t>процесс</a:t>
            </a:r>
            <a:r>
              <a:rPr lang="en-US" sz="4300" dirty="0">
                <a:solidFill>
                  <a:srgbClr val="000000"/>
                </a:solidFill>
                <a:latin typeface="Adlery Pro"/>
              </a:rPr>
              <a:t>;</a:t>
            </a:r>
          </a:p>
          <a:p>
            <a:pPr marL="928371" lvl="1" indent="-464186">
              <a:lnSpc>
                <a:spcPts val="6020"/>
              </a:lnSpc>
              <a:buFont typeface="Arial"/>
              <a:buChar char="•"/>
            </a:pPr>
            <a:r>
              <a:rPr lang="en-US" sz="4300" dirty="0" err="1">
                <a:solidFill>
                  <a:srgbClr val="000000"/>
                </a:solidFill>
                <a:latin typeface="Adlery Pro"/>
              </a:rPr>
              <a:t>межрёберные</a:t>
            </a:r>
            <a:r>
              <a:rPr lang="en-US" sz="4300" dirty="0">
                <a:solidFill>
                  <a:srgbClr val="000000"/>
                </a:solidFill>
                <a:latin typeface="Adlery Pro"/>
              </a:rPr>
              <a:t> </a:t>
            </a:r>
            <a:r>
              <a:rPr lang="en-US" sz="4300" dirty="0" err="1">
                <a:solidFill>
                  <a:srgbClr val="000000"/>
                </a:solidFill>
                <a:latin typeface="Adlery Pro"/>
              </a:rPr>
              <a:t>мышцы</a:t>
            </a:r>
            <a:r>
              <a:rPr lang="en-US" sz="4300" dirty="0">
                <a:solidFill>
                  <a:srgbClr val="000000"/>
                </a:solidFill>
                <a:latin typeface="Adlery Pro"/>
              </a:rPr>
              <a:t> </a:t>
            </a:r>
            <a:r>
              <a:rPr lang="en-US" sz="4300" dirty="0" err="1">
                <a:solidFill>
                  <a:srgbClr val="000000"/>
                </a:solidFill>
                <a:latin typeface="Adlery Pro"/>
              </a:rPr>
              <a:t>расслабляются</a:t>
            </a:r>
            <a:r>
              <a:rPr lang="en-US" sz="4300" dirty="0">
                <a:solidFill>
                  <a:srgbClr val="000000"/>
                </a:solidFill>
                <a:latin typeface="Adlery Pro"/>
              </a:rPr>
              <a:t>;</a:t>
            </a:r>
          </a:p>
          <a:p>
            <a:pPr marL="928371" lvl="1" indent="-464186">
              <a:lnSpc>
                <a:spcPts val="6020"/>
              </a:lnSpc>
              <a:buFont typeface="Arial"/>
              <a:buChar char="•"/>
            </a:pPr>
            <a:r>
              <a:rPr lang="en-US" sz="4300" dirty="0" err="1">
                <a:solidFill>
                  <a:srgbClr val="000000"/>
                </a:solidFill>
                <a:latin typeface="Adlery Pro"/>
              </a:rPr>
              <a:t>рёбра</a:t>
            </a:r>
            <a:r>
              <a:rPr lang="en-US" sz="4300" dirty="0">
                <a:solidFill>
                  <a:srgbClr val="000000"/>
                </a:solidFill>
                <a:latin typeface="Adlery Pro"/>
              </a:rPr>
              <a:t> </a:t>
            </a:r>
            <a:r>
              <a:rPr lang="en-US" sz="4300" dirty="0" err="1">
                <a:solidFill>
                  <a:srgbClr val="000000"/>
                </a:solidFill>
                <a:latin typeface="Adlery Pro"/>
              </a:rPr>
              <a:t>опускаются</a:t>
            </a:r>
            <a:r>
              <a:rPr lang="en-US" sz="4300" dirty="0">
                <a:solidFill>
                  <a:srgbClr val="000000"/>
                </a:solidFill>
                <a:latin typeface="Adlery Pro"/>
              </a:rPr>
              <a:t>;</a:t>
            </a:r>
          </a:p>
          <a:p>
            <a:pPr marL="928371" lvl="1" indent="-464186">
              <a:lnSpc>
                <a:spcPts val="6020"/>
              </a:lnSpc>
              <a:buFont typeface="Arial"/>
              <a:buChar char="•"/>
            </a:pPr>
            <a:r>
              <a:rPr lang="en-US" sz="4300" dirty="0" err="1">
                <a:solidFill>
                  <a:srgbClr val="000000"/>
                </a:solidFill>
                <a:latin typeface="Adlery Pro"/>
              </a:rPr>
              <a:t>диафрагма</a:t>
            </a:r>
            <a:r>
              <a:rPr lang="en-US" sz="4300" dirty="0">
                <a:solidFill>
                  <a:srgbClr val="000000"/>
                </a:solidFill>
                <a:latin typeface="Adlery Pro"/>
              </a:rPr>
              <a:t> </a:t>
            </a:r>
            <a:r>
              <a:rPr lang="en-US" sz="4300" dirty="0" err="1">
                <a:solidFill>
                  <a:srgbClr val="000000"/>
                </a:solidFill>
                <a:latin typeface="Adlery Pro"/>
              </a:rPr>
              <a:t>становится</a:t>
            </a:r>
            <a:r>
              <a:rPr lang="en-US" sz="4300" dirty="0">
                <a:solidFill>
                  <a:srgbClr val="000000"/>
                </a:solidFill>
                <a:latin typeface="Adlery Pro"/>
              </a:rPr>
              <a:t> </a:t>
            </a:r>
            <a:r>
              <a:rPr lang="en-US" sz="4300" dirty="0" err="1">
                <a:solidFill>
                  <a:srgbClr val="000000"/>
                </a:solidFill>
                <a:latin typeface="Adlery Pro"/>
              </a:rPr>
              <a:t>куполообразной</a:t>
            </a:r>
            <a:r>
              <a:rPr lang="en-US" sz="4300" dirty="0">
                <a:solidFill>
                  <a:srgbClr val="000000"/>
                </a:solidFill>
                <a:latin typeface="Adlery Pro"/>
              </a:rPr>
              <a:t>;</a:t>
            </a:r>
          </a:p>
          <a:p>
            <a:pPr marL="928371" lvl="1" indent="-464186">
              <a:lnSpc>
                <a:spcPts val="6020"/>
              </a:lnSpc>
              <a:buFont typeface="Arial"/>
              <a:buChar char="•"/>
            </a:pPr>
            <a:r>
              <a:rPr lang="en-US" sz="4300" dirty="0" err="1">
                <a:solidFill>
                  <a:srgbClr val="000000"/>
                </a:solidFill>
                <a:latin typeface="Adlery Pro"/>
              </a:rPr>
              <a:t>объём</a:t>
            </a:r>
            <a:r>
              <a:rPr lang="en-US" sz="4300" dirty="0">
                <a:solidFill>
                  <a:srgbClr val="000000"/>
                </a:solidFill>
                <a:latin typeface="Adlery Pro"/>
              </a:rPr>
              <a:t> </a:t>
            </a:r>
            <a:r>
              <a:rPr lang="en-US" sz="4300" dirty="0" err="1">
                <a:solidFill>
                  <a:srgbClr val="000000"/>
                </a:solidFill>
                <a:latin typeface="Adlery Pro"/>
              </a:rPr>
              <a:t>грудной</a:t>
            </a:r>
            <a:r>
              <a:rPr lang="en-US" sz="4300" dirty="0">
                <a:solidFill>
                  <a:srgbClr val="000000"/>
                </a:solidFill>
                <a:latin typeface="Adlery Pro"/>
              </a:rPr>
              <a:t> </a:t>
            </a:r>
            <a:r>
              <a:rPr lang="en-US" sz="4300" dirty="0" err="1">
                <a:solidFill>
                  <a:srgbClr val="000000"/>
                </a:solidFill>
                <a:latin typeface="Adlery Pro"/>
              </a:rPr>
              <a:t>клетки</a:t>
            </a:r>
            <a:r>
              <a:rPr lang="en-US" sz="4300" dirty="0">
                <a:solidFill>
                  <a:srgbClr val="000000"/>
                </a:solidFill>
                <a:latin typeface="Adlery Pro"/>
              </a:rPr>
              <a:t> </a:t>
            </a:r>
            <a:r>
              <a:rPr lang="en-US" sz="4300" dirty="0" err="1">
                <a:solidFill>
                  <a:srgbClr val="000000"/>
                </a:solidFill>
                <a:latin typeface="Adlery Pro"/>
              </a:rPr>
              <a:t>уменьшается</a:t>
            </a:r>
            <a:r>
              <a:rPr lang="en-US" sz="4300" dirty="0">
                <a:solidFill>
                  <a:srgbClr val="000000"/>
                </a:solidFill>
                <a:latin typeface="Adlery Pro"/>
              </a:rPr>
              <a:t>;</a:t>
            </a:r>
          </a:p>
          <a:p>
            <a:pPr marL="928371" lvl="1" indent="-464186">
              <a:lnSpc>
                <a:spcPts val="6020"/>
              </a:lnSpc>
              <a:buFont typeface="Arial"/>
              <a:buChar char="•"/>
            </a:pPr>
            <a:r>
              <a:rPr lang="en-US" sz="4300" dirty="0" err="1">
                <a:solidFill>
                  <a:srgbClr val="000000"/>
                </a:solidFill>
                <a:latin typeface="Adlery Pro"/>
              </a:rPr>
              <a:t>лёгкие</a:t>
            </a:r>
            <a:r>
              <a:rPr lang="en-US" sz="4300" dirty="0">
                <a:solidFill>
                  <a:srgbClr val="000000"/>
                </a:solidFill>
                <a:latin typeface="Adlery Pro"/>
              </a:rPr>
              <a:t> </a:t>
            </a:r>
            <a:r>
              <a:rPr lang="en-US" sz="4300" dirty="0" err="1">
                <a:solidFill>
                  <a:srgbClr val="000000"/>
                </a:solidFill>
                <a:latin typeface="Adlery Pro"/>
              </a:rPr>
              <a:t>спадают</a:t>
            </a:r>
            <a:endParaRPr lang="en-US" sz="4300" dirty="0">
              <a:solidFill>
                <a:srgbClr val="000000"/>
              </a:solidFill>
              <a:latin typeface="Adlery Pro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2099575">
            <a:off x="-1377296" y="-242042"/>
            <a:ext cx="3962555" cy="107349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 l="28595" t="433"/>
          <a:stretch>
            <a:fillRect/>
          </a:stretch>
        </p:blipFill>
        <p:spPr>
          <a:xfrm>
            <a:off x="8583618" y="2859513"/>
            <a:ext cx="9425261" cy="5980784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1495714" y="1851533"/>
            <a:ext cx="5736992" cy="9746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7632"/>
              </a:lnSpc>
            </a:pPr>
            <a:r>
              <a:rPr lang="en-US" sz="6000" dirty="0">
                <a:latin typeface="Adlery Pro"/>
              </a:rPr>
              <a:t> </a:t>
            </a:r>
            <a:r>
              <a:rPr lang="en-US" sz="6000" dirty="0" err="1">
                <a:latin typeface="Adlery Pro"/>
              </a:rPr>
              <a:t>Вдох</a:t>
            </a:r>
            <a:endParaRPr lang="en-US" sz="6000" spc="14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135245" y="122190"/>
            <a:ext cx="9673828" cy="1739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439"/>
              </a:lnSpc>
            </a:pPr>
            <a:r>
              <a:rPr lang="en-US" sz="9599" dirty="0" err="1">
                <a:solidFill>
                  <a:srgbClr val="000000"/>
                </a:solidFill>
                <a:latin typeface="Adlery Pro"/>
              </a:rPr>
              <a:t>Механизм</a:t>
            </a:r>
            <a:r>
              <a:rPr lang="en-US" sz="9599" dirty="0">
                <a:solidFill>
                  <a:srgbClr val="000000"/>
                </a:solidFill>
                <a:latin typeface="Adlery Pro"/>
              </a:rPr>
              <a:t> </a:t>
            </a:r>
            <a:r>
              <a:rPr lang="en-US" sz="9599" dirty="0" err="1">
                <a:solidFill>
                  <a:srgbClr val="000000"/>
                </a:solidFill>
                <a:latin typeface="Adlery Pro"/>
              </a:rPr>
              <a:t>выдоха</a:t>
            </a:r>
            <a:r>
              <a:rPr lang="en-US" sz="9599" dirty="0">
                <a:solidFill>
                  <a:srgbClr val="000000"/>
                </a:solidFill>
                <a:latin typeface="Adlery Pro"/>
              </a:rPr>
              <a:t>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01F3D90-A085-4A78-863D-E3424CF50B80}"/>
              </a:ext>
            </a:extLst>
          </p:cNvPr>
          <p:cNvSpPr/>
          <p:nvPr/>
        </p:nvSpPr>
        <p:spPr>
          <a:xfrm>
            <a:off x="9453130" y="3637678"/>
            <a:ext cx="4140773" cy="335280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Расслабление межрёберных мышц и диафрагмы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41B884C-699E-451D-9DF3-5B5EBC16E080}"/>
              </a:ext>
            </a:extLst>
          </p:cNvPr>
          <p:cNvSpPr/>
          <p:nvPr/>
        </p:nvSpPr>
        <p:spPr>
          <a:xfrm>
            <a:off x="381000" y="3637679"/>
            <a:ext cx="4069785" cy="333461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Уменьшение объема лёгких и увеличение в них давления воздуха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962B251-64A5-4D89-BC23-F0AE32962AEC}"/>
              </a:ext>
            </a:extLst>
          </p:cNvPr>
          <p:cNvSpPr/>
          <p:nvPr/>
        </p:nvSpPr>
        <p:spPr>
          <a:xfrm>
            <a:off x="4834355" y="3637679"/>
            <a:ext cx="4140774" cy="335280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Объём грудной клетки уменьшается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F63F17-C6F2-466C-BB5D-E9ADF49AFEE4}"/>
              </a:ext>
            </a:extLst>
          </p:cNvPr>
          <p:cNvSpPr txBox="1"/>
          <p:nvPr/>
        </p:nvSpPr>
        <p:spPr>
          <a:xfrm>
            <a:off x="3962400" y="647700"/>
            <a:ext cx="11036878" cy="1529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1059"/>
              </a:lnSpc>
            </a:pPr>
            <a:r>
              <a:rPr lang="ru-RU" sz="9600" dirty="0">
                <a:solidFill>
                  <a:srgbClr val="000000"/>
                </a:solidFill>
                <a:latin typeface="Adlery Pro"/>
              </a:rPr>
              <a:t>Механизм выдоха</a:t>
            </a:r>
            <a:endParaRPr lang="en-US" sz="9600" dirty="0">
              <a:solidFill>
                <a:srgbClr val="000000"/>
              </a:solidFill>
              <a:latin typeface="Adlery Pro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98B93B0-F491-4FA9-B9D3-D40C760DC8F4}"/>
              </a:ext>
            </a:extLst>
          </p:cNvPr>
          <p:cNvSpPr/>
          <p:nvPr/>
        </p:nvSpPr>
        <p:spPr>
          <a:xfrm>
            <a:off x="13977474" y="3637678"/>
            <a:ext cx="4081926" cy="33346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Выталкивание воздуха из лёгких</a:t>
            </a:r>
          </a:p>
        </p:txBody>
      </p:sp>
    </p:spTree>
    <p:extLst>
      <p:ext uri="{BB962C8B-B14F-4D97-AF65-F5344CB8AC3E}">
        <p14:creationId xmlns:p14="http://schemas.microsoft.com/office/powerpoint/2010/main" val="39594126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C8D0AF9-799A-497C-9DE6-73E663CB08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6" name="Стрелка: влево 5">
            <a:extLst>
              <a:ext uri="{FF2B5EF4-FFF2-40B4-BE49-F238E27FC236}">
                <a16:creationId xmlns:a16="http://schemas.microsoft.com/office/drawing/2014/main" id="{718A111C-DBAD-4DDB-BAB1-07FEF8AF43C7}"/>
              </a:ext>
            </a:extLst>
          </p:cNvPr>
          <p:cNvSpPr/>
          <p:nvPr/>
        </p:nvSpPr>
        <p:spPr>
          <a:xfrm rot="12388516">
            <a:off x="9196657" y="1110941"/>
            <a:ext cx="4083606" cy="1259020"/>
          </a:xfrm>
          <a:prstGeom prst="lef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FF1621-F005-4ACF-A979-A43CFC061F68}"/>
              </a:ext>
            </a:extLst>
          </p:cNvPr>
          <p:cNvSpPr txBox="1"/>
          <p:nvPr/>
        </p:nvSpPr>
        <p:spPr>
          <a:xfrm>
            <a:off x="6324600" y="266700"/>
            <a:ext cx="3124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latin typeface="Arial Black" panose="020B0A04020102020204" pitchFamily="34" charset="0"/>
              </a:rPr>
              <a:t>Верна</a:t>
            </a:r>
          </a:p>
        </p:txBody>
      </p:sp>
    </p:spTree>
    <p:extLst>
      <p:ext uri="{BB962C8B-B14F-4D97-AF65-F5344CB8AC3E}">
        <p14:creationId xmlns:p14="http://schemas.microsoft.com/office/powerpoint/2010/main" val="1456320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CE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91841" y="177620"/>
            <a:ext cx="15867459" cy="26199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219"/>
              </a:lnSpc>
            </a:pPr>
            <a:r>
              <a:rPr lang="en-US" sz="7299">
                <a:solidFill>
                  <a:srgbClr val="ED0707"/>
                </a:solidFill>
                <a:latin typeface="Adlery Pro"/>
              </a:rPr>
              <a:t>Задание</a:t>
            </a:r>
          </a:p>
          <a:p>
            <a:pPr algn="ctr">
              <a:lnSpc>
                <a:spcPts val="10219"/>
              </a:lnSpc>
            </a:pPr>
            <a:r>
              <a:rPr lang="en-US" sz="7299">
                <a:solidFill>
                  <a:srgbClr val="ED0707"/>
                </a:solidFill>
                <a:latin typeface="Adlery Pro"/>
              </a:rPr>
              <a:t>Определить верное и неверное утверждение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391841" y="4134649"/>
            <a:ext cx="16116450" cy="27970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619"/>
              </a:lnSpc>
            </a:pPr>
            <a:r>
              <a:rPr lang="en-US" sz="8299">
                <a:solidFill>
                  <a:srgbClr val="000000"/>
                </a:solidFill>
                <a:latin typeface="Adlery Pro"/>
              </a:rPr>
              <a:t>Если верное утверждение, то ^,</a:t>
            </a:r>
          </a:p>
          <a:p>
            <a:pPr algn="ctr">
              <a:lnSpc>
                <a:spcPts val="10079"/>
              </a:lnSpc>
            </a:pPr>
            <a:r>
              <a:rPr lang="en-US" sz="7199">
                <a:solidFill>
                  <a:srgbClr val="000000"/>
                </a:solidFill>
                <a:latin typeface="Adlery Pro"/>
              </a:rPr>
              <a:t>если неверное утверждение, то ____.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8191" t="8985" r="3689" b="8985"/>
          <a:stretch>
            <a:fillRect/>
          </a:stretch>
        </p:blipFill>
        <p:spPr>
          <a:xfrm>
            <a:off x="1028700" y="0"/>
            <a:ext cx="1657116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-412112" y="3314700"/>
            <a:ext cx="2408612" cy="697230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852225" y="303970"/>
            <a:ext cx="16747635" cy="936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93"/>
              </a:lnSpc>
            </a:pPr>
            <a:r>
              <a:rPr lang="en-US" sz="5709" dirty="0">
                <a:solidFill>
                  <a:srgbClr val="FFFFFF"/>
                </a:solidFill>
                <a:latin typeface="Adlery Pro Bold"/>
              </a:rPr>
              <a:t>   </a:t>
            </a:r>
            <a:endParaRPr lang="en-US" sz="5400" dirty="0">
              <a:solidFill>
                <a:srgbClr val="FFFFFF"/>
              </a:solidFill>
              <a:latin typeface="Adlery Pro 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92194" y="885924"/>
            <a:ext cx="17435775" cy="85151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259"/>
              </a:lnSpc>
            </a:pPr>
            <a:r>
              <a:rPr lang="ru-RU" sz="5899" dirty="0">
                <a:solidFill>
                  <a:srgbClr val="FFFFFF"/>
                </a:solidFill>
                <a:latin typeface="Adlery Pro"/>
              </a:rPr>
              <a:t>1.Выдох происходит при участии дыхательных мышц.</a:t>
            </a:r>
          </a:p>
          <a:p>
            <a:pPr algn="ctr">
              <a:lnSpc>
                <a:spcPts val="8259"/>
              </a:lnSpc>
            </a:pPr>
            <a:r>
              <a:rPr lang="ru-RU" sz="5899" dirty="0">
                <a:solidFill>
                  <a:srgbClr val="FFFFFF"/>
                </a:solidFill>
                <a:latin typeface="Adlery Pro"/>
              </a:rPr>
              <a:t>2. При вдохе диафрагма поднимается и становится плоской.</a:t>
            </a:r>
          </a:p>
          <a:p>
            <a:pPr algn="ctr">
              <a:lnSpc>
                <a:spcPts val="8259"/>
              </a:lnSpc>
            </a:pPr>
            <a:r>
              <a:rPr lang="en-US" sz="5899" dirty="0">
                <a:solidFill>
                  <a:srgbClr val="FFFFFF"/>
                </a:solidFill>
                <a:latin typeface="Adlery Pro"/>
              </a:rPr>
              <a:t>3. </a:t>
            </a:r>
            <a:r>
              <a:rPr lang="en-US" sz="5899" dirty="0" err="1">
                <a:solidFill>
                  <a:srgbClr val="FFFFFF"/>
                </a:solidFill>
                <a:latin typeface="Adlery Pro"/>
              </a:rPr>
              <a:t>При</a:t>
            </a:r>
            <a:r>
              <a:rPr lang="en-US" sz="5899" dirty="0">
                <a:solidFill>
                  <a:srgbClr val="FFFFFF"/>
                </a:solidFill>
                <a:latin typeface="Adlery Pro"/>
              </a:rPr>
              <a:t> </a:t>
            </a:r>
            <a:r>
              <a:rPr lang="en-US" sz="5899" dirty="0" err="1">
                <a:solidFill>
                  <a:srgbClr val="FFFFFF"/>
                </a:solidFill>
                <a:latin typeface="Adlery Pro"/>
              </a:rPr>
              <a:t>выдохе</a:t>
            </a:r>
            <a:r>
              <a:rPr lang="en-US" sz="5899" dirty="0">
                <a:solidFill>
                  <a:srgbClr val="FFFFFF"/>
                </a:solidFill>
                <a:latin typeface="Adlery Pro"/>
              </a:rPr>
              <a:t> </a:t>
            </a:r>
            <a:r>
              <a:rPr lang="en-US" sz="5899" dirty="0" err="1">
                <a:solidFill>
                  <a:srgbClr val="FFFFFF"/>
                </a:solidFill>
                <a:latin typeface="Adlery Pro"/>
              </a:rPr>
              <a:t>объём</a:t>
            </a:r>
            <a:r>
              <a:rPr lang="en-US" sz="5899" dirty="0">
                <a:solidFill>
                  <a:srgbClr val="FFFFFF"/>
                </a:solidFill>
                <a:latin typeface="Adlery Pro"/>
              </a:rPr>
              <a:t> </a:t>
            </a:r>
            <a:r>
              <a:rPr lang="en-US" sz="5899" dirty="0" err="1">
                <a:solidFill>
                  <a:srgbClr val="FFFFFF"/>
                </a:solidFill>
                <a:latin typeface="Adlery Pro"/>
              </a:rPr>
              <a:t>лёгких</a:t>
            </a:r>
            <a:r>
              <a:rPr lang="en-US" sz="5899" dirty="0">
                <a:solidFill>
                  <a:srgbClr val="FFFFFF"/>
                </a:solidFill>
                <a:latin typeface="Adlery Pro"/>
              </a:rPr>
              <a:t> </a:t>
            </a:r>
            <a:r>
              <a:rPr lang="en-US" sz="5899" dirty="0" err="1">
                <a:solidFill>
                  <a:srgbClr val="FFFFFF"/>
                </a:solidFill>
                <a:latin typeface="Adlery Pro"/>
              </a:rPr>
              <a:t>уменьшается</a:t>
            </a:r>
            <a:r>
              <a:rPr lang="en-US" sz="5899" dirty="0">
                <a:solidFill>
                  <a:srgbClr val="FFFFFF"/>
                </a:solidFill>
                <a:latin typeface="Adlery Pro"/>
              </a:rPr>
              <a:t>.</a:t>
            </a:r>
          </a:p>
          <a:p>
            <a:pPr algn="ctr">
              <a:lnSpc>
                <a:spcPts val="8259"/>
              </a:lnSpc>
            </a:pPr>
            <a:r>
              <a:rPr lang="en-US" sz="5899" dirty="0">
                <a:solidFill>
                  <a:srgbClr val="FFFFFF"/>
                </a:solidFill>
                <a:latin typeface="Adlery Pro"/>
              </a:rPr>
              <a:t>4. </a:t>
            </a:r>
            <a:r>
              <a:rPr lang="en-US" sz="5899" dirty="0" err="1">
                <a:solidFill>
                  <a:srgbClr val="FFFFFF"/>
                </a:solidFill>
                <a:latin typeface="Adlery Pro"/>
              </a:rPr>
              <a:t>При</a:t>
            </a:r>
            <a:r>
              <a:rPr lang="en-US" sz="5899" dirty="0">
                <a:solidFill>
                  <a:srgbClr val="FFFFFF"/>
                </a:solidFill>
                <a:latin typeface="Adlery Pro"/>
              </a:rPr>
              <a:t> </a:t>
            </a:r>
            <a:r>
              <a:rPr lang="en-US" sz="5899" dirty="0" err="1">
                <a:solidFill>
                  <a:srgbClr val="FFFFFF"/>
                </a:solidFill>
                <a:latin typeface="Adlery Pro"/>
              </a:rPr>
              <a:t>вдохе</a:t>
            </a:r>
            <a:r>
              <a:rPr lang="en-US" sz="5899" dirty="0">
                <a:solidFill>
                  <a:srgbClr val="FFFFFF"/>
                </a:solidFill>
                <a:latin typeface="Adlery Pro"/>
              </a:rPr>
              <a:t> </a:t>
            </a:r>
            <a:r>
              <a:rPr lang="en-US" sz="5899" dirty="0" err="1">
                <a:solidFill>
                  <a:srgbClr val="FFFFFF"/>
                </a:solidFill>
                <a:latin typeface="Adlery Pro"/>
              </a:rPr>
              <a:t>межреберные</a:t>
            </a:r>
            <a:r>
              <a:rPr lang="en-US" sz="5899" dirty="0">
                <a:solidFill>
                  <a:srgbClr val="FFFFFF"/>
                </a:solidFill>
                <a:latin typeface="Adlery Pro"/>
              </a:rPr>
              <a:t> </a:t>
            </a:r>
            <a:r>
              <a:rPr lang="en-US" sz="5899" dirty="0" err="1">
                <a:solidFill>
                  <a:srgbClr val="FFFFFF"/>
                </a:solidFill>
                <a:latin typeface="Adlery Pro"/>
              </a:rPr>
              <a:t>мышцы</a:t>
            </a:r>
            <a:r>
              <a:rPr lang="en-US" sz="5899" dirty="0">
                <a:solidFill>
                  <a:srgbClr val="FFFFFF"/>
                </a:solidFill>
                <a:latin typeface="Adlery Pro"/>
              </a:rPr>
              <a:t> </a:t>
            </a:r>
            <a:r>
              <a:rPr lang="en-US" sz="5899" dirty="0" err="1">
                <a:solidFill>
                  <a:srgbClr val="FFFFFF"/>
                </a:solidFill>
                <a:latin typeface="Adlery Pro"/>
              </a:rPr>
              <a:t>сокращаются</a:t>
            </a:r>
            <a:r>
              <a:rPr lang="en-US" sz="5899" dirty="0">
                <a:solidFill>
                  <a:srgbClr val="FFFFFF"/>
                </a:solidFill>
                <a:latin typeface="Adlery Pro"/>
              </a:rPr>
              <a:t>.</a:t>
            </a:r>
          </a:p>
          <a:p>
            <a:pPr algn="ctr">
              <a:lnSpc>
                <a:spcPts val="8259"/>
              </a:lnSpc>
            </a:pPr>
            <a:r>
              <a:rPr lang="en-US" sz="5899" dirty="0">
                <a:solidFill>
                  <a:srgbClr val="FFFFFF"/>
                </a:solidFill>
                <a:latin typeface="Adlery Pro"/>
              </a:rPr>
              <a:t>5. </a:t>
            </a:r>
            <a:r>
              <a:rPr lang="en-US" sz="5899" dirty="0" err="1">
                <a:solidFill>
                  <a:srgbClr val="FFFFFF"/>
                </a:solidFill>
                <a:latin typeface="Adlery Pro"/>
              </a:rPr>
              <a:t>При</a:t>
            </a:r>
            <a:r>
              <a:rPr lang="en-US" sz="5899" dirty="0">
                <a:solidFill>
                  <a:srgbClr val="FFFFFF"/>
                </a:solidFill>
                <a:latin typeface="Adlery Pro"/>
              </a:rPr>
              <a:t> </a:t>
            </a:r>
            <a:r>
              <a:rPr lang="en-US" sz="5899" dirty="0" err="1">
                <a:solidFill>
                  <a:srgbClr val="FFFFFF"/>
                </a:solidFill>
                <a:latin typeface="Adlery Pro"/>
              </a:rPr>
              <a:t>выдохе</a:t>
            </a:r>
            <a:r>
              <a:rPr lang="en-US" sz="5899" dirty="0">
                <a:solidFill>
                  <a:srgbClr val="FFFFFF"/>
                </a:solidFill>
                <a:latin typeface="Adlery Pro"/>
              </a:rPr>
              <a:t> </a:t>
            </a:r>
            <a:r>
              <a:rPr lang="en-US" sz="5899" dirty="0" err="1">
                <a:solidFill>
                  <a:srgbClr val="FFFFFF"/>
                </a:solidFill>
                <a:latin typeface="Adlery Pro"/>
              </a:rPr>
              <a:t>грудная</a:t>
            </a:r>
            <a:r>
              <a:rPr lang="en-US" sz="5899" dirty="0">
                <a:solidFill>
                  <a:srgbClr val="FFFFFF"/>
                </a:solidFill>
                <a:latin typeface="Adlery Pro"/>
              </a:rPr>
              <a:t> </a:t>
            </a:r>
            <a:r>
              <a:rPr lang="en-US" sz="5899" dirty="0" err="1">
                <a:solidFill>
                  <a:srgbClr val="FFFFFF"/>
                </a:solidFill>
                <a:latin typeface="Adlery Pro"/>
              </a:rPr>
              <a:t>клетка</a:t>
            </a:r>
            <a:r>
              <a:rPr lang="en-US" sz="5899" dirty="0">
                <a:solidFill>
                  <a:srgbClr val="FFFFFF"/>
                </a:solidFill>
                <a:latin typeface="Adlery Pro"/>
              </a:rPr>
              <a:t> </a:t>
            </a:r>
            <a:r>
              <a:rPr lang="en-US" sz="5899" dirty="0" err="1">
                <a:solidFill>
                  <a:srgbClr val="FFFFFF"/>
                </a:solidFill>
                <a:latin typeface="Adlery Pro"/>
              </a:rPr>
              <a:t>опускается</a:t>
            </a:r>
            <a:r>
              <a:rPr lang="en-US" sz="5899" dirty="0">
                <a:solidFill>
                  <a:srgbClr val="FFFFFF"/>
                </a:solidFill>
                <a:latin typeface="Adlery Pro"/>
              </a:rPr>
              <a:t>.</a:t>
            </a:r>
          </a:p>
          <a:p>
            <a:pPr algn="ctr">
              <a:lnSpc>
                <a:spcPts val="8259"/>
              </a:lnSpc>
            </a:pPr>
            <a:r>
              <a:rPr lang="en-US" sz="5899" dirty="0">
                <a:solidFill>
                  <a:srgbClr val="FFFFFF"/>
                </a:solidFill>
                <a:latin typeface="Adlery Pro"/>
              </a:rPr>
              <a:t>6. </a:t>
            </a:r>
            <a:r>
              <a:rPr lang="en-US" sz="5899" dirty="0" err="1">
                <a:solidFill>
                  <a:srgbClr val="FFFFFF"/>
                </a:solidFill>
                <a:latin typeface="Adlery Pro"/>
              </a:rPr>
              <a:t>Вдох</a:t>
            </a:r>
            <a:r>
              <a:rPr lang="en-US" sz="5899" dirty="0">
                <a:solidFill>
                  <a:srgbClr val="FFFFFF"/>
                </a:solidFill>
                <a:latin typeface="Adlery Pro"/>
              </a:rPr>
              <a:t> - </a:t>
            </a:r>
            <a:r>
              <a:rPr lang="en-US" sz="5899" dirty="0" err="1">
                <a:solidFill>
                  <a:srgbClr val="FFFFFF"/>
                </a:solidFill>
                <a:latin typeface="Adlery Pro"/>
              </a:rPr>
              <a:t>пассивный</a:t>
            </a:r>
            <a:r>
              <a:rPr lang="en-US" sz="5899" dirty="0">
                <a:solidFill>
                  <a:srgbClr val="FFFFFF"/>
                </a:solidFill>
                <a:latin typeface="Adlery Pro"/>
              </a:rPr>
              <a:t> </a:t>
            </a:r>
            <a:r>
              <a:rPr lang="en-US" sz="5899" dirty="0" err="1">
                <a:solidFill>
                  <a:srgbClr val="FFFFFF"/>
                </a:solidFill>
                <a:latin typeface="Adlery Pro"/>
              </a:rPr>
              <a:t>процесс</a:t>
            </a:r>
            <a:r>
              <a:rPr lang="en-US" sz="5899" dirty="0">
                <a:solidFill>
                  <a:srgbClr val="FFFFFF"/>
                </a:solidFill>
                <a:latin typeface="Adlery Pro"/>
              </a:rPr>
              <a:t>, </a:t>
            </a:r>
            <a:r>
              <a:rPr lang="en-US" sz="5899" dirty="0" err="1">
                <a:solidFill>
                  <a:srgbClr val="FFFFFF"/>
                </a:solidFill>
                <a:latin typeface="Adlery Pro"/>
              </a:rPr>
              <a:t>осуществляемый</a:t>
            </a:r>
            <a:r>
              <a:rPr lang="en-US" sz="5899" dirty="0">
                <a:solidFill>
                  <a:srgbClr val="FFFFFF"/>
                </a:solidFill>
                <a:latin typeface="Adlery Pro"/>
              </a:rPr>
              <a:t> </a:t>
            </a:r>
            <a:r>
              <a:rPr lang="en-US" sz="5899" dirty="0" err="1">
                <a:solidFill>
                  <a:srgbClr val="FFFFFF"/>
                </a:solidFill>
                <a:latin typeface="Adlery Pro"/>
              </a:rPr>
              <a:t>без</a:t>
            </a:r>
            <a:r>
              <a:rPr lang="en-US" sz="5899" dirty="0">
                <a:solidFill>
                  <a:srgbClr val="FFFFFF"/>
                </a:solidFill>
                <a:latin typeface="Adlery Pro"/>
              </a:rPr>
              <a:t> </a:t>
            </a:r>
            <a:r>
              <a:rPr lang="en-US" sz="5899" dirty="0" err="1">
                <a:solidFill>
                  <a:srgbClr val="FFFFFF"/>
                </a:solidFill>
                <a:latin typeface="Adlery Pro"/>
              </a:rPr>
              <a:t>участия</a:t>
            </a:r>
            <a:r>
              <a:rPr lang="en-US" sz="5899" dirty="0">
                <a:solidFill>
                  <a:srgbClr val="FFFFFF"/>
                </a:solidFill>
                <a:latin typeface="Adlery Pro"/>
              </a:rPr>
              <a:t> </a:t>
            </a:r>
            <a:r>
              <a:rPr lang="en-US" sz="5899" dirty="0" err="1">
                <a:solidFill>
                  <a:srgbClr val="FFFFFF"/>
                </a:solidFill>
                <a:latin typeface="Adlery Pro"/>
              </a:rPr>
              <a:t>дыхательных</a:t>
            </a:r>
            <a:r>
              <a:rPr lang="en-US" sz="5899" dirty="0">
                <a:solidFill>
                  <a:srgbClr val="FFFFFF"/>
                </a:solidFill>
                <a:latin typeface="Adlery Pro"/>
              </a:rPr>
              <a:t> </a:t>
            </a:r>
            <a:r>
              <a:rPr lang="en-US" sz="5899" dirty="0" err="1">
                <a:solidFill>
                  <a:srgbClr val="FFFFFF"/>
                </a:solidFill>
                <a:latin typeface="Adlery Pro"/>
              </a:rPr>
              <a:t>мышц</a:t>
            </a:r>
            <a:r>
              <a:rPr lang="en-US" sz="5899" dirty="0">
                <a:solidFill>
                  <a:srgbClr val="FFFFFF"/>
                </a:solidFill>
                <a:latin typeface="Adlery Pro"/>
              </a:rPr>
              <a:t>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-13376" t="23481" r="-12818" b="2230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-629641" y="1344441"/>
            <a:ext cx="19547281" cy="6845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74"/>
              </a:lnSpc>
            </a:pPr>
            <a:r>
              <a:rPr lang="en-US" sz="39982">
                <a:solidFill>
                  <a:srgbClr val="ED0707"/>
                </a:solidFill>
                <a:latin typeface="Open Sans Light"/>
              </a:rPr>
              <a:t>-^^^^-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резентация &amp;quot;Виды и приёмы рефлексии на уроках в начальной школе&amp;quot;">
            <a:extLst>
              <a:ext uri="{FF2B5EF4-FFF2-40B4-BE49-F238E27FC236}">
                <a16:creationId xmlns:a16="http://schemas.microsoft.com/office/drawing/2014/main" id="{204227DF-12FC-4AE0-B0D7-E8B132C480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" t="20194"/>
          <a:stretch/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6605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CE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 rot="-82263">
            <a:off x="1799886" y="4186959"/>
            <a:ext cx="11606776" cy="2783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440"/>
              </a:lnSpc>
            </a:pPr>
            <a:r>
              <a:rPr lang="en-US" sz="12000">
                <a:solidFill>
                  <a:srgbClr val="272626"/>
                </a:solidFill>
                <a:latin typeface="Adigiana Extreme 1"/>
              </a:rPr>
              <a:t>Дыхательные </a:t>
            </a:r>
          </a:p>
          <a:p>
            <a:pPr algn="ctr">
              <a:lnSpc>
                <a:spcPts val="10440"/>
              </a:lnSpc>
            </a:pPr>
            <a:r>
              <a:rPr lang="en-US" sz="12000">
                <a:solidFill>
                  <a:srgbClr val="272626"/>
                </a:solidFill>
                <a:latin typeface="Adigiana Extreme 1"/>
              </a:rPr>
              <a:t>движения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4503181" y="8221861"/>
            <a:ext cx="1411900" cy="14119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0C7E9F9-6FA6-4D74-82C2-CAFAAC519E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13932"/>
            <a:ext cx="18288000" cy="1040093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FBA46F3-33CF-466A-8426-6A43962CA8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391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227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3124200" y="-24245"/>
            <a:ext cx="10878390" cy="11162527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5905500" y="2324101"/>
            <a:ext cx="6515100" cy="38728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94"/>
              </a:lnSpc>
            </a:pPr>
            <a:r>
              <a:rPr lang="en-US" sz="4600" dirty="0" err="1">
                <a:solidFill>
                  <a:srgbClr val="000000"/>
                </a:solidFill>
                <a:latin typeface="Adlery Pro"/>
              </a:rPr>
              <a:t>Цель</a:t>
            </a:r>
            <a:r>
              <a:rPr lang="en-US" sz="4600" dirty="0">
                <a:solidFill>
                  <a:srgbClr val="000000"/>
                </a:solidFill>
                <a:latin typeface="Adlery Pro"/>
              </a:rPr>
              <a:t> </a:t>
            </a:r>
            <a:r>
              <a:rPr lang="en-US" sz="4600" dirty="0" err="1">
                <a:solidFill>
                  <a:srgbClr val="000000"/>
                </a:solidFill>
                <a:latin typeface="Adlery Pro"/>
              </a:rPr>
              <a:t>урока</a:t>
            </a:r>
            <a:r>
              <a:rPr lang="en-US" sz="4600" dirty="0">
                <a:solidFill>
                  <a:srgbClr val="000000"/>
                </a:solidFill>
                <a:latin typeface="Adlery Pro"/>
              </a:rPr>
              <a:t>:</a:t>
            </a:r>
          </a:p>
          <a:p>
            <a:pPr algn="ctr">
              <a:lnSpc>
                <a:spcPts val="7654"/>
              </a:lnSpc>
            </a:pPr>
            <a:r>
              <a:rPr lang="en-US" sz="4600" dirty="0">
                <a:solidFill>
                  <a:srgbClr val="000000"/>
                </a:solidFill>
                <a:latin typeface="Adlery Pro"/>
              </a:rPr>
              <a:t> </a:t>
            </a:r>
            <a:r>
              <a:rPr lang="en-US" sz="4600" dirty="0" err="1">
                <a:solidFill>
                  <a:srgbClr val="000000"/>
                </a:solidFill>
                <a:latin typeface="Adlery Pro"/>
              </a:rPr>
              <a:t>изучить</a:t>
            </a:r>
            <a:r>
              <a:rPr lang="en-US" sz="4600" dirty="0">
                <a:solidFill>
                  <a:srgbClr val="000000"/>
                </a:solidFill>
                <a:latin typeface="Adlery Pro"/>
              </a:rPr>
              <a:t> </a:t>
            </a:r>
            <a:r>
              <a:rPr lang="ru-RU" sz="4600" dirty="0">
                <a:solidFill>
                  <a:srgbClr val="000000"/>
                </a:solidFill>
                <a:latin typeface="Adlery Pro"/>
              </a:rPr>
              <a:t>механизм дыхательных движений: вдоха и выдоха</a:t>
            </a:r>
            <a:endParaRPr lang="en-US" sz="4600" dirty="0">
              <a:solidFill>
                <a:srgbClr val="000000"/>
              </a:solidFill>
              <a:latin typeface="Adlery Pr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B66A5D9-F29D-4400-9276-2C0B605D85AC}"/>
              </a:ext>
            </a:extLst>
          </p:cNvPr>
          <p:cNvPicPr/>
          <p:nvPr/>
        </p:nvPicPr>
        <p:blipFill rotWithShape="1">
          <a:blip r:embed="rId2"/>
          <a:srcRect l="4490" t="4333" r="57665" b="5587"/>
          <a:stretch/>
        </p:blipFill>
        <p:spPr bwMode="auto">
          <a:xfrm>
            <a:off x="4572000" y="247650"/>
            <a:ext cx="9144000" cy="97917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144B4FF-0B5E-4F2A-AE4E-591554AF1EB4}"/>
              </a:ext>
            </a:extLst>
          </p:cNvPr>
          <p:cNvSpPr/>
          <p:nvPr/>
        </p:nvSpPr>
        <p:spPr>
          <a:xfrm>
            <a:off x="13369638" y="2552700"/>
            <a:ext cx="4419600" cy="7620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/>
              <a:t>Носовая полость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5894F11-FFA6-469E-B9D3-E2FF686D30B4}"/>
              </a:ext>
            </a:extLst>
          </p:cNvPr>
          <p:cNvSpPr/>
          <p:nvPr/>
        </p:nvSpPr>
        <p:spPr>
          <a:xfrm>
            <a:off x="2327564" y="4000500"/>
            <a:ext cx="3657600" cy="7620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/>
              <a:t>Трахеи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56648DF-DB64-4C06-B05B-A1101EDF64FF}"/>
              </a:ext>
            </a:extLst>
          </p:cNvPr>
          <p:cNvSpPr/>
          <p:nvPr/>
        </p:nvSpPr>
        <p:spPr>
          <a:xfrm>
            <a:off x="353288" y="5731452"/>
            <a:ext cx="3657600" cy="7620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/>
              <a:t>Бронхи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BF6EE20-0B9E-489D-BD45-99C6F0BC474F}"/>
              </a:ext>
            </a:extLst>
          </p:cNvPr>
          <p:cNvSpPr/>
          <p:nvPr/>
        </p:nvSpPr>
        <p:spPr>
          <a:xfrm>
            <a:off x="533400" y="8343900"/>
            <a:ext cx="3657600" cy="7620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/>
              <a:t>Лёгкие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A0DD937-703B-4E4F-B112-8B0470C7B8AD}"/>
              </a:ext>
            </a:extLst>
          </p:cNvPr>
          <p:cNvSpPr/>
          <p:nvPr/>
        </p:nvSpPr>
        <p:spPr>
          <a:xfrm>
            <a:off x="14249400" y="9105900"/>
            <a:ext cx="3657600" cy="7620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/>
              <a:t>Диафрагма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766D520-8A6A-49EF-A1E9-76F522582436}"/>
              </a:ext>
            </a:extLst>
          </p:cNvPr>
          <p:cNvSpPr/>
          <p:nvPr/>
        </p:nvSpPr>
        <p:spPr>
          <a:xfrm>
            <a:off x="11921838" y="3895725"/>
            <a:ext cx="3657600" cy="7620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/>
              <a:t>Гортань</a:t>
            </a:r>
          </a:p>
        </p:txBody>
      </p: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92EFC199-484A-43E5-A41B-761B8F749A1F}"/>
              </a:ext>
            </a:extLst>
          </p:cNvPr>
          <p:cNvCxnSpPr>
            <a:cxnSpLocks/>
          </p:cNvCxnSpPr>
          <p:nvPr/>
        </p:nvCxnSpPr>
        <p:spPr>
          <a:xfrm>
            <a:off x="5985164" y="4276725"/>
            <a:ext cx="2777836" cy="866775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F08095F2-6250-4AA9-9E00-BFC225C55A66}"/>
              </a:ext>
            </a:extLst>
          </p:cNvPr>
          <p:cNvCxnSpPr>
            <a:cxnSpLocks/>
          </p:cNvCxnSpPr>
          <p:nvPr/>
        </p:nvCxnSpPr>
        <p:spPr>
          <a:xfrm>
            <a:off x="5985164" y="4276725"/>
            <a:ext cx="2888672" cy="1999385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C2C92AC2-0BA4-4643-84C4-2B0CFF9735C0}"/>
              </a:ext>
            </a:extLst>
          </p:cNvPr>
          <p:cNvCxnSpPr>
            <a:cxnSpLocks/>
          </p:cNvCxnSpPr>
          <p:nvPr/>
        </p:nvCxnSpPr>
        <p:spPr>
          <a:xfrm flipH="1">
            <a:off x="9414166" y="4381500"/>
            <a:ext cx="2396838" cy="276225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40F390DB-1F9E-478B-8AFE-9A88A4ABA512}"/>
              </a:ext>
            </a:extLst>
          </p:cNvPr>
          <p:cNvCxnSpPr>
            <a:cxnSpLocks/>
          </p:cNvCxnSpPr>
          <p:nvPr/>
        </p:nvCxnSpPr>
        <p:spPr>
          <a:xfrm flipH="1" flipV="1">
            <a:off x="9414166" y="8420100"/>
            <a:ext cx="4682834" cy="1066801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A1191E94-889E-4D3F-85B7-FB0D343621AD}"/>
              </a:ext>
            </a:extLst>
          </p:cNvPr>
          <p:cNvCxnSpPr>
            <a:cxnSpLocks/>
          </p:cNvCxnSpPr>
          <p:nvPr/>
        </p:nvCxnSpPr>
        <p:spPr>
          <a:xfrm flipV="1">
            <a:off x="4236025" y="7721311"/>
            <a:ext cx="2325836" cy="980645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id="{055B6BB8-E28D-41B0-B907-7FE78C327297}"/>
              </a:ext>
            </a:extLst>
          </p:cNvPr>
          <p:cNvCxnSpPr>
            <a:cxnSpLocks/>
            <a:stCxn id="7" idx="3"/>
          </p:cNvCxnSpPr>
          <p:nvPr/>
        </p:nvCxnSpPr>
        <p:spPr>
          <a:xfrm flipV="1">
            <a:off x="4191000" y="7721312"/>
            <a:ext cx="5334000" cy="1003588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2" name="Прямая со стрелкой 31">
            <a:extLst>
              <a:ext uri="{FF2B5EF4-FFF2-40B4-BE49-F238E27FC236}">
                <a16:creationId xmlns:a16="http://schemas.microsoft.com/office/drawing/2014/main" id="{66603C06-1FEE-47AB-B78A-1AAF326BBA2A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4010888" y="6112452"/>
            <a:ext cx="3228112" cy="631248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Прямая со стрелкой 34">
            <a:extLst>
              <a:ext uri="{FF2B5EF4-FFF2-40B4-BE49-F238E27FC236}">
                <a16:creationId xmlns:a16="http://schemas.microsoft.com/office/drawing/2014/main" id="{FA398E1A-620D-48B9-8B32-74ED52C99896}"/>
              </a:ext>
            </a:extLst>
          </p:cNvPr>
          <p:cNvCxnSpPr>
            <a:cxnSpLocks/>
          </p:cNvCxnSpPr>
          <p:nvPr/>
        </p:nvCxnSpPr>
        <p:spPr>
          <a:xfrm flipH="1" flipV="1">
            <a:off x="11353800" y="2781300"/>
            <a:ext cx="1828800" cy="15240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47029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CE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2456104">
            <a:off x="8758528" y="2783618"/>
            <a:ext cx="3908144" cy="110405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9649239">
            <a:off x="11589887" y="8232982"/>
            <a:ext cx="3886641" cy="102812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7344262" y="6530530"/>
            <a:ext cx="3642574" cy="347410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590213" y="2159694"/>
            <a:ext cx="5627243" cy="6031806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3368044" y="140757"/>
            <a:ext cx="12744212" cy="16542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99"/>
              </a:lnSpc>
            </a:pPr>
            <a:r>
              <a:rPr lang="ru-RU" sz="9600" spc="489" dirty="0">
                <a:solidFill>
                  <a:srgbClr val="000000"/>
                </a:solidFill>
                <a:latin typeface="Adlery Pro"/>
              </a:rPr>
              <a:t>Дыхательная система</a:t>
            </a:r>
            <a:endParaRPr lang="en-US" sz="9600" spc="489" dirty="0">
              <a:solidFill>
                <a:srgbClr val="000000"/>
              </a:solidFill>
              <a:latin typeface="Adlery Pro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13511324" y="555138"/>
            <a:ext cx="5756523" cy="2780505"/>
            <a:chOff x="0" y="-161925"/>
            <a:chExt cx="7675364" cy="3707339"/>
          </a:xfrm>
        </p:grpSpPr>
        <p:sp>
          <p:nvSpPr>
            <p:cNvPr id="9" name="TextBox 9"/>
            <p:cNvSpPr txBox="1"/>
            <p:nvPr/>
          </p:nvSpPr>
          <p:spPr>
            <a:xfrm>
              <a:off x="0" y="-161925"/>
              <a:ext cx="7675364" cy="13811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6900"/>
                </a:lnSpc>
              </a:pPr>
              <a:endParaRPr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374501" y="1884836"/>
              <a:ext cx="7087871" cy="166057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0149"/>
                </a:lnSpc>
              </a:pPr>
              <a:r>
                <a:rPr lang="en-US" sz="6999" spc="489" dirty="0" err="1">
                  <a:solidFill>
                    <a:srgbClr val="000000"/>
                  </a:solidFill>
                  <a:latin typeface="Adlery Pro"/>
                </a:rPr>
                <a:t>Лёгкие</a:t>
              </a:r>
              <a:endParaRPr lang="en-US" sz="6999" spc="489" dirty="0">
                <a:solidFill>
                  <a:srgbClr val="000000"/>
                </a:solidFill>
                <a:latin typeface="Adlery Pro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7918863" y="5049914"/>
            <a:ext cx="7719026" cy="2520542"/>
            <a:chOff x="0" y="0"/>
            <a:chExt cx="10292034" cy="3360723"/>
          </a:xfrm>
        </p:grpSpPr>
        <p:sp>
          <p:nvSpPr>
            <p:cNvPr id="12" name="TextBox 12"/>
            <p:cNvSpPr txBox="1"/>
            <p:nvPr/>
          </p:nvSpPr>
          <p:spPr>
            <a:xfrm>
              <a:off x="0" y="908608"/>
              <a:ext cx="10292034" cy="11091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5880"/>
                </a:lnSpc>
              </a:pPr>
              <a:r>
                <a:rPr lang="en-US" sz="5600" spc="112" dirty="0">
                  <a:solidFill>
                    <a:srgbClr val="000000"/>
                  </a:solidFill>
                  <a:latin typeface="Adlery Pro"/>
                </a:rPr>
                <a:t>АЛЬВЕОЛЫ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2199180"/>
              <a:ext cx="8463234" cy="4591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835"/>
                </a:lnSpc>
              </a:pPr>
              <a:endParaRPr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3008298"/>
              <a:ext cx="8463234" cy="3524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250"/>
                </a:lnSpc>
              </a:pPr>
              <a:endParaRPr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8463234" cy="4946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080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590213" y="1905861"/>
            <a:ext cx="6869880" cy="6391751"/>
            <a:chOff x="-807726" y="-9525"/>
            <a:chExt cx="10374711" cy="5181008"/>
          </a:xfrm>
        </p:grpSpPr>
        <p:sp>
          <p:nvSpPr>
            <p:cNvPr id="17" name="TextBox 17"/>
            <p:cNvSpPr txBox="1"/>
            <p:nvPr/>
          </p:nvSpPr>
          <p:spPr>
            <a:xfrm>
              <a:off x="0" y="-9525"/>
              <a:ext cx="9566985" cy="36434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131"/>
                </a:lnSpc>
              </a:pPr>
              <a:endParaRPr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-807726" y="1837237"/>
              <a:ext cx="8857192" cy="333424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6526"/>
                </a:lnSpc>
              </a:pPr>
              <a:r>
                <a:rPr lang="ru-RU" sz="5300" dirty="0">
                  <a:solidFill>
                    <a:srgbClr val="000000"/>
                  </a:solidFill>
                  <a:latin typeface="Adlery Pro"/>
                </a:rPr>
                <a:t>Лёгкие – пассивные участники дыхательного процесса</a:t>
              </a:r>
              <a:endParaRPr lang="en-US" sz="5300" dirty="0">
                <a:solidFill>
                  <a:srgbClr val="000000"/>
                </a:solidFill>
                <a:latin typeface="Adlery Pro"/>
              </a:endParaRPr>
            </a:p>
          </p:txBody>
        </p:sp>
      </p:grpSp>
      <p:pic>
        <p:nvPicPr>
          <p:cNvPr id="2050" name="Picture 2" descr="http://pngimg.com/uploads/lung/lung_PNG49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8538" y="3306749"/>
            <a:ext cx="5650917" cy="471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E8C539A-BFAD-42D4-BA3B-5EAE0352E2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F05390A-A44B-4789-A8DD-85A49CD9C3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1758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5C6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27747"/>
          <a:stretch>
            <a:fillRect/>
          </a:stretch>
        </p:blipFill>
        <p:spPr>
          <a:xfrm>
            <a:off x="471514" y="1749089"/>
            <a:ext cx="1128998" cy="159141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27673"/>
          <a:stretch>
            <a:fillRect/>
          </a:stretch>
        </p:blipFill>
        <p:spPr>
          <a:xfrm>
            <a:off x="1681002" y="1749089"/>
            <a:ext cx="1120620" cy="158121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75033" y="5685722"/>
            <a:ext cx="925479" cy="220352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137773" y="8169889"/>
            <a:ext cx="2207079" cy="184015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8"/>
          <a:srcRect l="19794" t="618" r="21293"/>
          <a:stretch>
            <a:fillRect/>
          </a:stretch>
        </p:blipFill>
        <p:spPr>
          <a:xfrm>
            <a:off x="9906000" y="3148035"/>
            <a:ext cx="6101516" cy="686200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2033145" y="3404571"/>
            <a:ext cx="1918112" cy="2189001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3420368" y="74115"/>
            <a:ext cx="11447264" cy="14229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7899" dirty="0" err="1">
                <a:solidFill>
                  <a:srgbClr val="000000"/>
                </a:solidFill>
                <a:latin typeface="Adlery Pro"/>
              </a:rPr>
              <a:t>Моделирование</a:t>
            </a:r>
            <a:r>
              <a:rPr lang="en-US" sz="7899" dirty="0">
                <a:solidFill>
                  <a:srgbClr val="000000"/>
                </a:solidFill>
                <a:latin typeface="Adlery Pro"/>
              </a:rPr>
              <a:t> </a:t>
            </a:r>
            <a:r>
              <a:rPr lang="en-US" sz="7899" dirty="0" err="1">
                <a:solidFill>
                  <a:srgbClr val="000000"/>
                </a:solidFill>
                <a:latin typeface="Adlery Pro"/>
              </a:rPr>
              <a:t>дыхания</a:t>
            </a:r>
            <a:endParaRPr lang="en-US" sz="7899" dirty="0">
              <a:solidFill>
                <a:srgbClr val="000000"/>
              </a:solidFill>
              <a:latin typeface="Adlery Pro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992201" y="1930553"/>
            <a:ext cx="3125498" cy="12182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519"/>
              </a:lnSpc>
            </a:pPr>
            <a:r>
              <a:rPr lang="ru-RU" sz="6799" dirty="0">
                <a:solidFill>
                  <a:srgbClr val="000000"/>
                </a:solidFill>
                <a:latin typeface="Adlery Pro"/>
              </a:rPr>
              <a:t>-</a:t>
            </a:r>
            <a:r>
              <a:rPr lang="en-US" sz="6799" dirty="0" err="1">
                <a:solidFill>
                  <a:srgbClr val="000000"/>
                </a:solidFill>
                <a:latin typeface="Adlery Pro"/>
              </a:rPr>
              <a:t>лёгкие</a:t>
            </a:r>
            <a:endParaRPr lang="en-US" sz="6799" dirty="0">
              <a:solidFill>
                <a:srgbClr val="000000"/>
              </a:solidFill>
              <a:latin typeface="Adlery Pro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3481774" y="4111451"/>
            <a:ext cx="3429521" cy="12695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939"/>
              </a:lnSpc>
            </a:pPr>
            <a:r>
              <a:rPr lang="ru-RU" sz="7099" dirty="0">
                <a:solidFill>
                  <a:srgbClr val="000000"/>
                </a:solidFill>
                <a:latin typeface="Adlery Pro"/>
              </a:rPr>
              <a:t>-</a:t>
            </a:r>
            <a:r>
              <a:rPr lang="en-US" sz="7099" dirty="0" err="1">
                <a:solidFill>
                  <a:srgbClr val="000000"/>
                </a:solidFill>
                <a:latin typeface="Adlery Pro"/>
              </a:rPr>
              <a:t>трахеи</a:t>
            </a:r>
            <a:endParaRPr lang="en-US" sz="7099" dirty="0">
              <a:solidFill>
                <a:srgbClr val="000000"/>
              </a:solidFill>
              <a:latin typeface="Adlery Pro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681002" y="6162181"/>
            <a:ext cx="5502009" cy="10791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38"/>
              </a:lnSpc>
            </a:pPr>
            <a:r>
              <a:rPr lang="en-US" sz="5955">
                <a:solidFill>
                  <a:srgbClr val="000000"/>
                </a:solidFill>
                <a:latin typeface="Adlery Pro"/>
              </a:rPr>
              <a:t>-грудная клетка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954661" y="8440379"/>
            <a:ext cx="3750231" cy="10610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259"/>
              </a:lnSpc>
            </a:pPr>
            <a:r>
              <a:rPr lang="en-US" sz="5899">
                <a:solidFill>
                  <a:srgbClr val="000000"/>
                </a:solidFill>
                <a:latin typeface="Adlery Pro"/>
              </a:rPr>
              <a:t>-диафрагма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9448800" y="1947871"/>
            <a:ext cx="6766085" cy="11162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679"/>
              </a:lnSpc>
            </a:pPr>
            <a:r>
              <a:rPr lang="en-US" sz="7200" dirty="0" err="1">
                <a:solidFill>
                  <a:srgbClr val="000000"/>
                </a:solidFill>
                <a:latin typeface="Adlery Pro"/>
              </a:rPr>
              <a:t>Модель</a:t>
            </a:r>
            <a:r>
              <a:rPr lang="en-US" sz="7200" dirty="0">
                <a:solidFill>
                  <a:srgbClr val="000000"/>
                </a:solidFill>
                <a:latin typeface="Adlery Pro"/>
              </a:rPr>
              <a:t> </a:t>
            </a:r>
            <a:r>
              <a:rPr lang="en-US" sz="7200" dirty="0" err="1">
                <a:solidFill>
                  <a:srgbClr val="000000"/>
                </a:solidFill>
                <a:latin typeface="Adlery Pro"/>
              </a:rPr>
              <a:t>Дондерса</a:t>
            </a:r>
            <a:endParaRPr lang="en-US" sz="7200" dirty="0">
              <a:solidFill>
                <a:srgbClr val="000000"/>
              </a:solidFill>
              <a:latin typeface="Adlery Pr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D3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r="31932"/>
          <a:stretch>
            <a:fillRect/>
          </a:stretch>
        </p:blipFill>
        <p:spPr>
          <a:xfrm>
            <a:off x="403758" y="1721293"/>
            <a:ext cx="10237589" cy="6844413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0920667" y="1540477"/>
            <a:ext cx="7156807" cy="8031206"/>
            <a:chOff x="0" y="0"/>
            <a:chExt cx="1875850" cy="2105036"/>
          </a:xfrm>
        </p:grpSpPr>
        <p:sp>
          <p:nvSpPr>
            <p:cNvPr id="4" name="Freeform 4"/>
            <p:cNvSpPr/>
            <p:nvPr/>
          </p:nvSpPr>
          <p:spPr>
            <a:xfrm>
              <a:off x="10160" y="16510"/>
              <a:ext cx="1852989" cy="2077096"/>
            </a:xfrm>
            <a:custGeom>
              <a:avLst/>
              <a:gdLst/>
              <a:ahLst/>
              <a:cxnLst/>
              <a:rect l="l" t="t" r="r" b="b"/>
              <a:pathLst>
                <a:path w="1852989" h="2077096">
                  <a:moveTo>
                    <a:pt x="1852989" y="2077096"/>
                  </a:moveTo>
                  <a:lnTo>
                    <a:pt x="0" y="2069475"/>
                  </a:lnTo>
                  <a:lnTo>
                    <a:pt x="0" y="733618"/>
                  </a:lnTo>
                  <a:lnTo>
                    <a:pt x="17780" y="19050"/>
                  </a:lnTo>
                  <a:lnTo>
                    <a:pt x="921834" y="0"/>
                  </a:lnTo>
                  <a:lnTo>
                    <a:pt x="1833939" y="5080"/>
                  </a:lnTo>
                  <a:close/>
                </a:path>
              </a:pathLst>
            </a:custGeom>
            <a:solidFill>
              <a:srgbClr val="D4480D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-3810" y="0"/>
              <a:ext cx="1882200" cy="2103766"/>
            </a:xfrm>
            <a:custGeom>
              <a:avLst/>
              <a:gdLst/>
              <a:ahLst/>
              <a:cxnLst/>
              <a:rect l="l" t="t" r="r" b="b"/>
              <a:pathLst>
                <a:path w="1882200" h="2103766">
                  <a:moveTo>
                    <a:pt x="1847909" y="21590"/>
                  </a:moveTo>
                  <a:cubicBezTo>
                    <a:pt x="1849180" y="34290"/>
                    <a:pt x="1849180" y="44450"/>
                    <a:pt x="1850450" y="54610"/>
                  </a:cubicBezTo>
                  <a:cubicBezTo>
                    <a:pt x="1852990" y="94943"/>
                    <a:pt x="1854259" y="139255"/>
                    <a:pt x="1856800" y="181984"/>
                  </a:cubicBezTo>
                  <a:cubicBezTo>
                    <a:pt x="1856800" y="243705"/>
                    <a:pt x="1869500" y="1460703"/>
                    <a:pt x="1875850" y="1522423"/>
                  </a:cubicBezTo>
                  <a:cubicBezTo>
                    <a:pt x="1882200" y="1615795"/>
                    <a:pt x="1878390" y="1710750"/>
                    <a:pt x="1878390" y="1804121"/>
                  </a:cubicBezTo>
                  <a:cubicBezTo>
                    <a:pt x="1878390" y="1886415"/>
                    <a:pt x="1879659" y="1962379"/>
                    <a:pt x="1880930" y="2042806"/>
                  </a:cubicBezTo>
                  <a:cubicBezTo>
                    <a:pt x="1880930" y="2064396"/>
                    <a:pt x="1880930" y="2078366"/>
                    <a:pt x="1880930" y="2102496"/>
                  </a:cubicBezTo>
                  <a:cubicBezTo>
                    <a:pt x="1858069" y="2102496"/>
                    <a:pt x="1837750" y="2103766"/>
                    <a:pt x="1816886" y="2102496"/>
                  </a:cubicBezTo>
                  <a:cubicBezTo>
                    <a:pt x="1725691" y="2097416"/>
                    <a:pt x="1633093" y="2103766"/>
                    <a:pt x="1541898" y="2098685"/>
                  </a:cubicBezTo>
                  <a:cubicBezTo>
                    <a:pt x="1487182" y="2094875"/>
                    <a:pt x="1433868" y="2097416"/>
                    <a:pt x="1379151" y="2094875"/>
                  </a:cubicBezTo>
                  <a:cubicBezTo>
                    <a:pt x="1353897" y="2093606"/>
                    <a:pt x="1328643" y="2092335"/>
                    <a:pt x="1303389" y="2091066"/>
                  </a:cubicBezTo>
                  <a:cubicBezTo>
                    <a:pt x="1287956" y="2091066"/>
                    <a:pt x="1273926" y="2092335"/>
                    <a:pt x="1258493" y="2092335"/>
                  </a:cubicBezTo>
                  <a:cubicBezTo>
                    <a:pt x="1219209" y="2091066"/>
                    <a:pt x="1111179" y="2092335"/>
                    <a:pt x="1071895" y="2091066"/>
                  </a:cubicBezTo>
                  <a:cubicBezTo>
                    <a:pt x="1043835" y="2089796"/>
                    <a:pt x="482636" y="2098685"/>
                    <a:pt x="454577" y="2097416"/>
                  </a:cubicBezTo>
                  <a:cubicBezTo>
                    <a:pt x="447562" y="2097416"/>
                    <a:pt x="439144" y="2098685"/>
                    <a:pt x="432129" y="2098685"/>
                  </a:cubicBezTo>
                  <a:cubicBezTo>
                    <a:pt x="415293" y="2098685"/>
                    <a:pt x="399860" y="2099956"/>
                    <a:pt x="383024" y="2099956"/>
                  </a:cubicBezTo>
                  <a:cubicBezTo>
                    <a:pt x="340934" y="2099956"/>
                    <a:pt x="300247" y="2098685"/>
                    <a:pt x="258157" y="2097416"/>
                  </a:cubicBezTo>
                  <a:cubicBezTo>
                    <a:pt x="232903" y="2096146"/>
                    <a:pt x="207649" y="2094875"/>
                    <a:pt x="183798" y="2093606"/>
                  </a:cubicBezTo>
                  <a:cubicBezTo>
                    <a:pt x="138902" y="2092335"/>
                    <a:pt x="94007" y="2091066"/>
                    <a:pt x="48260" y="2091066"/>
                  </a:cubicBezTo>
                  <a:cubicBezTo>
                    <a:pt x="38100" y="2091066"/>
                    <a:pt x="29210" y="2091066"/>
                    <a:pt x="19050" y="2089796"/>
                  </a:cubicBezTo>
                  <a:cubicBezTo>
                    <a:pt x="10160" y="2088525"/>
                    <a:pt x="5080" y="2082175"/>
                    <a:pt x="7620" y="2073285"/>
                  </a:cubicBezTo>
                  <a:cubicBezTo>
                    <a:pt x="16510" y="2041507"/>
                    <a:pt x="12700" y="2001943"/>
                    <a:pt x="11430" y="1960796"/>
                  </a:cubicBezTo>
                  <a:cubicBezTo>
                    <a:pt x="10160" y="1876920"/>
                    <a:pt x="6350" y="1794626"/>
                    <a:pt x="7620" y="1710750"/>
                  </a:cubicBezTo>
                  <a:cubicBezTo>
                    <a:pt x="5080" y="1606300"/>
                    <a:pt x="0" y="313338"/>
                    <a:pt x="7620" y="207305"/>
                  </a:cubicBezTo>
                  <a:cubicBezTo>
                    <a:pt x="8890" y="186732"/>
                    <a:pt x="7620" y="164576"/>
                    <a:pt x="8890" y="144002"/>
                  </a:cubicBezTo>
                  <a:cubicBezTo>
                    <a:pt x="10160" y="110768"/>
                    <a:pt x="12700" y="74369"/>
                    <a:pt x="13970" y="44450"/>
                  </a:cubicBezTo>
                  <a:cubicBezTo>
                    <a:pt x="13970" y="41910"/>
                    <a:pt x="15240" y="39370"/>
                    <a:pt x="16510" y="38100"/>
                  </a:cubicBezTo>
                  <a:cubicBezTo>
                    <a:pt x="38100" y="35560"/>
                    <a:pt x="58932" y="30480"/>
                    <a:pt x="81380" y="29210"/>
                  </a:cubicBezTo>
                  <a:cubicBezTo>
                    <a:pt x="119261" y="25400"/>
                    <a:pt x="157141" y="22860"/>
                    <a:pt x="196425" y="20320"/>
                  </a:cubicBezTo>
                  <a:cubicBezTo>
                    <a:pt x="223082" y="17780"/>
                    <a:pt x="249739" y="16510"/>
                    <a:pt x="274993" y="13970"/>
                  </a:cubicBezTo>
                  <a:cubicBezTo>
                    <a:pt x="300247" y="11430"/>
                    <a:pt x="326904" y="8890"/>
                    <a:pt x="352158" y="8890"/>
                  </a:cubicBezTo>
                  <a:cubicBezTo>
                    <a:pt x="380218" y="7620"/>
                    <a:pt x="408278" y="10160"/>
                    <a:pt x="436338" y="8890"/>
                  </a:cubicBezTo>
                  <a:cubicBezTo>
                    <a:pt x="471413" y="8890"/>
                    <a:pt x="1106970" y="6350"/>
                    <a:pt x="1142045" y="5080"/>
                  </a:cubicBezTo>
                  <a:cubicBezTo>
                    <a:pt x="1175716" y="3810"/>
                    <a:pt x="1209388" y="2540"/>
                    <a:pt x="1244463" y="2540"/>
                  </a:cubicBezTo>
                  <a:cubicBezTo>
                    <a:pt x="1301986" y="1270"/>
                    <a:pt x="1358106" y="0"/>
                    <a:pt x="1415629" y="0"/>
                  </a:cubicBezTo>
                  <a:cubicBezTo>
                    <a:pt x="1439480" y="0"/>
                    <a:pt x="1464734" y="2540"/>
                    <a:pt x="1488585" y="2540"/>
                  </a:cubicBezTo>
                  <a:cubicBezTo>
                    <a:pt x="1554525" y="3810"/>
                    <a:pt x="1621869" y="5080"/>
                    <a:pt x="1687810" y="7620"/>
                  </a:cubicBezTo>
                  <a:cubicBezTo>
                    <a:pt x="1722885" y="8890"/>
                    <a:pt x="1757960" y="12700"/>
                    <a:pt x="1793035" y="16510"/>
                  </a:cubicBezTo>
                  <a:cubicBezTo>
                    <a:pt x="1801453" y="16510"/>
                    <a:pt x="1809871" y="16510"/>
                    <a:pt x="1816886" y="16510"/>
                  </a:cubicBezTo>
                  <a:cubicBezTo>
                    <a:pt x="1828859" y="17780"/>
                    <a:pt x="1837749" y="20320"/>
                    <a:pt x="1847909" y="21590"/>
                  </a:cubicBezTo>
                  <a:close/>
                  <a:moveTo>
                    <a:pt x="1858069" y="2085985"/>
                  </a:moveTo>
                  <a:cubicBezTo>
                    <a:pt x="1859340" y="2069476"/>
                    <a:pt x="1860610" y="2056776"/>
                    <a:pt x="1860610" y="2044076"/>
                  </a:cubicBezTo>
                  <a:cubicBezTo>
                    <a:pt x="1859340" y="1954466"/>
                    <a:pt x="1858069" y="1870590"/>
                    <a:pt x="1858069" y="1780383"/>
                  </a:cubicBezTo>
                  <a:cubicBezTo>
                    <a:pt x="1858069" y="1739236"/>
                    <a:pt x="1860610" y="1698089"/>
                    <a:pt x="1859340" y="1656942"/>
                  </a:cubicBezTo>
                  <a:cubicBezTo>
                    <a:pt x="1859340" y="1618960"/>
                    <a:pt x="1858069" y="1579396"/>
                    <a:pt x="1856800" y="1541414"/>
                  </a:cubicBezTo>
                  <a:cubicBezTo>
                    <a:pt x="1851719" y="1482859"/>
                    <a:pt x="1840290" y="270608"/>
                    <a:pt x="1840290" y="212053"/>
                  </a:cubicBezTo>
                  <a:cubicBezTo>
                    <a:pt x="1837750" y="162993"/>
                    <a:pt x="1835210" y="112351"/>
                    <a:pt x="1832669" y="63500"/>
                  </a:cubicBezTo>
                  <a:cubicBezTo>
                    <a:pt x="1831400" y="44450"/>
                    <a:pt x="1830130" y="43180"/>
                    <a:pt x="1812677" y="41910"/>
                  </a:cubicBezTo>
                  <a:cubicBezTo>
                    <a:pt x="1808468" y="41910"/>
                    <a:pt x="1805662" y="41910"/>
                    <a:pt x="1801453" y="40640"/>
                  </a:cubicBezTo>
                  <a:cubicBezTo>
                    <a:pt x="1766378" y="36830"/>
                    <a:pt x="1729900" y="31750"/>
                    <a:pt x="1694825" y="30480"/>
                  </a:cubicBezTo>
                  <a:cubicBezTo>
                    <a:pt x="1609242" y="26670"/>
                    <a:pt x="1522256" y="25400"/>
                    <a:pt x="1436674" y="22860"/>
                  </a:cubicBezTo>
                  <a:cubicBezTo>
                    <a:pt x="1424047" y="22860"/>
                    <a:pt x="1410017" y="22860"/>
                    <a:pt x="1397390" y="22860"/>
                  </a:cubicBezTo>
                  <a:cubicBezTo>
                    <a:pt x="1376345" y="22860"/>
                    <a:pt x="1355300" y="22860"/>
                    <a:pt x="1335658" y="22860"/>
                  </a:cubicBezTo>
                  <a:cubicBezTo>
                    <a:pt x="1290762" y="22860"/>
                    <a:pt x="1245866" y="22860"/>
                    <a:pt x="1202373" y="24130"/>
                  </a:cubicBezTo>
                  <a:cubicBezTo>
                    <a:pt x="1164492" y="25400"/>
                    <a:pt x="526129" y="29210"/>
                    <a:pt x="488249" y="29210"/>
                  </a:cubicBezTo>
                  <a:cubicBezTo>
                    <a:pt x="426517" y="29210"/>
                    <a:pt x="364785" y="26670"/>
                    <a:pt x="303053" y="33020"/>
                  </a:cubicBezTo>
                  <a:cubicBezTo>
                    <a:pt x="270784" y="36830"/>
                    <a:pt x="239918" y="36830"/>
                    <a:pt x="209052" y="38100"/>
                  </a:cubicBezTo>
                  <a:cubicBezTo>
                    <a:pt x="155738" y="41910"/>
                    <a:pt x="102425" y="45720"/>
                    <a:pt x="49530" y="50800"/>
                  </a:cubicBezTo>
                  <a:cubicBezTo>
                    <a:pt x="36830" y="50800"/>
                    <a:pt x="34290" y="53340"/>
                    <a:pt x="33020" y="69622"/>
                  </a:cubicBezTo>
                  <a:cubicBezTo>
                    <a:pt x="31750" y="98108"/>
                    <a:pt x="31750" y="126594"/>
                    <a:pt x="30480" y="155080"/>
                  </a:cubicBezTo>
                  <a:cubicBezTo>
                    <a:pt x="29210" y="202558"/>
                    <a:pt x="26670" y="248452"/>
                    <a:pt x="25400" y="295929"/>
                  </a:cubicBezTo>
                  <a:cubicBezTo>
                    <a:pt x="20320" y="346572"/>
                    <a:pt x="26670" y="1584144"/>
                    <a:pt x="29210" y="1634786"/>
                  </a:cubicBezTo>
                  <a:cubicBezTo>
                    <a:pt x="29210" y="1688594"/>
                    <a:pt x="29210" y="1743984"/>
                    <a:pt x="30480" y="1797791"/>
                  </a:cubicBezTo>
                  <a:cubicBezTo>
                    <a:pt x="30480" y="1837355"/>
                    <a:pt x="33020" y="1876920"/>
                    <a:pt x="33020" y="1916484"/>
                  </a:cubicBezTo>
                  <a:cubicBezTo>
                    <a:pt x="33020" y="1959214"/>
                    <a:pt x="33020" y="2001943"/>
                    <a:pt x="31750" y="2044076"/>
                  </a:cubicBezTo>
                  <a:cubicBezTo>
                    <a:pt x="31750" y="2047885"/>
                    <a:pt x="31750" y="2050426"/>
                    <a:pt x="31750" y="2054235"/>
                  </a:cubicBezTo>
                  <a:cubicBezTo>
                    <a:pt x="31750" y="2064396"/>
                    <a:pt x="35560" y="2068206"/>
                    <a:pt x="44450" y="2068206"/>
                  </a:cubicBezTo>
                  <a:cubicBezTo>
                    <a:pt x="61738" y="2068206"/>
                    <a:pt x="81380" y="2069476"/>
                    <a:pt x="99619" y="2069476"/>
                  </a:cubicBezTo>
                  <a:cubicBezTo>
                    <a:pt x="126276" y="2069476"/>
                    <a:pt x="154335" y="2066935"/>
                    <a:pt x="180992" y="2069476"/>
                  </a:cubicBezTo>
                  <a:cubicBezTo>
                    <a:pt x="224485" y="2073285"/>
                    <a:pt x="267978" y="2075826"/>
                    <a:pt x="311471" y="2074556"/>
                  </a:cubicBezTo>
                  <a:cubicBezTo>
                    <a:pt x="339531" y="2073285"/>
                    <a:pt x="366188" y="2075826"/>
                    <a:pt x="394248" y="2075826"/>
                  </a:cubicBezTo>
                  <a:cubicBezTo>
                    <a:pt x="434935" y="2075826"/>
                    <a:pt x="475622" y="2074556"/>
                    <a:pt x="516308" y="2075826"/>
                  </a:cubicBezTo>
                  <a:cubicBezTo>
                    <a:pt x="576637" y="2077096"/>
                    <a:pt x="1238851" y="2066935"/>
                    <a:pt x="1300583" y="2069476"/>
                  </a:cubicBezTo>
                  <a:cubicBezTo>
                    <a:pt x="1327240" y="2070746"/>
                    <a:pt x="1353897" y="2072016"/>
                    <a:pt x="1379151" y="2072016"/>
                  </a:cubicBezTo>
                  <a:cubicBezTo>
                    <a:pt x="1425450" y="2074556"/>
                    <a:pt x="1470346" y="2070746"/>
                    <a:pt x="1516644" y="2074556"/>
                  </a:cubicBezTo>
                  <a:cubicBezTo>
                    <a:pt x="1554525" y="2077096"/>
                    <a:pt x="1592406" y="2077096"/>
                    <a:pt x="1630287" y="2079635"/>
                  </a:cubicBezTo>
                  <a:cubicBezTo>
                    <a:pt x="1686407" y="2083446"/>
                    <a:pt x="1742527" y="2085985"/>
                    <a:pt x="1798647" y="2087256"/>
                  </a:cubicBezTo>
                  <a:cubicBezTo>
                    <a:pt x="1819692" y="2087256"/>
                    <a:pt x="1837749" y="2085985"/>
                    <a:pt x="1858069" y="208598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2396" t="5969"/>
          <a:stretch>
            <a:fillRect/>
          </a:stretch>
        </p:blipFill>
        <p:spPr>
          <a:xfrm rot="6719970" flipV="1">
            <a:off x="15631887" y="367896"/>
            <a:ext cx="3034132" cy="1764556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8835807" y="1686460"/>
            <a:ext cx="6926818" cy="13515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404"/>
              </a:lnSpc>
              <a:spcBef>
                <a:spcPct val="0"/>
              </a:spcBef>
            </a:pPr>
            <a:r>
              <a:rPr lang="en-US" sz="7431" dirty="0">
                <a:solidFill>
                  <a:srgbClr val="F8F8F8"/>
                </a:solidFill>
                <a:latin typeface="Adlery Pro"/>
              </a:rPr>
              <a:t>               </a:t>
            </a:r>
            <a:r>
              <a:rPr lang="en-US" sz="7431" dirty="0" err="1">
                <a:solidFill>
                  <a:srgbClr val="F8F8F8"/>
                </a:solidFill>
                <a:latin typeface="Adlery Pro"/>
              </a:rPr>
              <a:t>Вдох</a:t>
            </a:r>
            <a:endParaRPr lang="en-US" sz="7431" dirty="0">
              <a:solidFill>
                <a:srgbClr val="F8F8F8"/>
              </a:solidFill>
              <a:latin typeface="Adlery Pro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1058623" y="3128547"/>
            <a:ext cx="6677901" cy="6129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24749" lvl="1" indent="-412374">
              <a:lnSpc>
                <a:spcPts val="5348"/>
              </a:lnSpc>
              <a:buFont typeface="Arial"/>
              <a:buChar char="•"/>
            </a:pPr>
            <a:r>
              <a:rPr lang="en-US" sz="3820">
                <a:solidFill>
                  <a:srgbClr val="F8F8F8"/>
                </a:solidFill>
                <a:latin typeface="Adlery Pro"/>
              </a:rPr>
              <a:t>активный процесс;</a:t>
            </a:r>
          </a:p>
          <a:p>
            <a:pPr marL="824749" lvl="1" indent="-412374">
              <a:lnSpc>
                <a:spcPts val="5348"/>
              </a:lnSpc>
              <a:buFont typeface="Arial"/>
              <a:buChar char="•"/>
            </a:pPr>
            <a:r>
              <a:rPr lang="en-US" sz="3820">
                <a:solidFill>
                  <a:srgbClr val="F8F8F8"/>
                </a:solidFill>
                <a:latin typeface="Adlery Pro"/>
              </a:rPr>
              <a:t>межрёберные мышцы сокращаются;</a:t>
            </a:r>
          </a:p>
          <a:p>
            <a:pPr marL="824749" lvl="1" indent="-412374">
              <a:lnSpc>
                <a:spcPts val="5348"/>
              </a:lnSpc>
              <a:buFont typeface="Arial"/>
              <a:buChar char="•"/>
            </a:pPr>
            <a:r>
              <a:rPr lang="en-US" sz="3820">
                <a:solidFill>
                  <a:srgbClr val="F8F8F8"/>
                </a:solidFill>
                <a:latin typeface="Adlery Pro"/>
              </a:rPr>
              <a:t>рёбра приподнимаются;</a:t>
            </a:r>
          </a:p>
          <a:p>
            <a:pPr marL="824749" lvl="1" indent="-412374">
              <a:lnSpc>
                <a:spcPts val="5348"/>
              </a:lnSpc>
              <a:buFont typeface="Arial"/>
              <a:buChar char="•"/>
            </a:pPr>
            <a:r>
              <a:rPr lang="en-US" sz="3820">
                <a:solidFill>
                  <a:srgbClr val="F8F8F8"/>
                </a:solidFill>
                <a:latin typeface="Adlery Pro"/>
              </a:rPr>
              <a:t>диафрагма становится плоской;</a:t>
            </a:r>
          </a:p>
          <a:p>
            <a:pPr marL="824749" lvl="1" indent="-412374">
              <a:lnSpc>
                <a:spcPts val="5348"/>
              </a:lnSpc>
              <a:buFont typeface="Arial"/>
              <a:buChar char="•"/>
            </a:pPr>
            <a:r>
              <a:rPr lang="en-US" sz="3820">
                <a:solidFill>
                  <a:srgbClr val="F8F8F8"/>
                </a:solidFill>
                <a:latin typeface="Adlery Pro"/>
              </a:rPr>
              <a:t>объём грудной клетки увеличивается;</a:t>
            </a:r>
          </a:p>
          <a:p>
            <a:pPr marL="824749" lvl="1" indent="-412374">
              <a:lnSpc>
                <a:spcPts val="5348"/>
              </a:lnSpc>
              <a:buFont typeface="Arial"/>
              <a:buChar char="•"/>
            </a:pPr>
            <a:r>
              <a:rPr lang="en-US" sz="3820">
                <a:solidFill>
                  <a:srgbClr val="F8F8F8"/>
                </a:solidFill>
                <a:latin typeface="Adlery Pro"/>
              </a:rPr>
              <a:t>лёгкие расширяются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525135" y="166266"/>
            <a:ext cx="8966835" cy="1739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439"/>
              </a:lnSpc>
            </a:pPr>
            <a:r>
              <a:rPr lang="en-US" sz="9599" dirty="0" err="1">
                <a:solidFill>
                  <a:srgbClr val="000000"/>
                </a:solidFill>
                <a:latin typeface="Adlery Pro"/>
              </a:rPr>
              <a:t>Механизм</a:t>
            </a:r>
            <a:r>
              <a:rPr lang="en-US" sz="9599" dirty="0">
                <a:solidFill>
                  <a:srgbClr val="000000"/>
                </a:solidFill>
                <a:latin typeface="Adlery Pro"/>
              </a:rPr>
              <a:t> </a:t>
            </a:r>
            <a:r>
              <a:rPr lang="en-US" sz="9599" dirty="0" err="1">
                <a:solidFill>
                  <a:srgbClr val="000000"/>
                </a:solidFill>
                <a:latin typeface="Adlery Pro"/>
              </a:rPr>
              <a:t>вдоха</a:t>
            </a:r>
            <a:r>
              <a:rPr lang="en-US" sz="9599" dirty="0">
                <a:solidFill>
                  <a:srgbClr val="000000"/>
                </a:solidFill>
                <a:latin typeface="Adlery Pro"/>
              </a:rPr>
              <a:t>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5884128" y="7581900"/>
            <a:ext cx="3259741" cy="8800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859"/>
              </a:lnSpc>
            </a:pPr>
            <a:r>
              <a:rPr lang="en-US" sz="4899" dirty="0" err="1">
                <a:solidFill>
                  <a:srgbClr val="000000"/>
                </a:solidFill>
                <a:latin typeface="Adlery Pro"/>
              </a:rPr>
              <a:t>диафрагма</a:t>
            </a:r>
            <a:endParaRPr lang="en-US" sz="4899" dirty="0">
              <a:solidFill>
                <a:srgbClr val="000000"/>
              </a:solidFill>
              <a:latin typeface="Adlery Pr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231</Words>
  <Application>Microsoft Office PowerPoint</Application>
  <PresentationFormat>Произвольный</PresentationFormat>
  <Paragraphs>66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6" baseType="lpstr">
      <vt:lpstr>Adlery Pro</vt:lpstr>
      <vt:lpstr>Open Sans Light</vt:lpstr>
      <vt:lpstr>Arial Black</vt:lpstr>
      <vt:lpstr>Adlery Pro Bold</vt:lpstr>
      <vt:lpstr>Adlery Pro </vt:lpstr>
      <vt:lpstr>Calibri</vt:lpstr>
      <vt:lpstr>Arial</vt:lpstr>
      <vt:lpstr>Adigiana Extreme 1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Вдох</dc:title>
  <cp:lastModifiedBy>Наталья</cp:lastModifiedBy>
  <cp:revision>25</cp:revision>
  <dcterms:created xsi:type="dcterms:W3CDTF">2006-08-16T00:00:00Z</dcterms:created>
  <dcterms:modified xsi:type="dcterms:W3CDTF">2021-12-16T17:49:02Z</dcterms:modified>
  <dc:identifier>DAEyVmb23yk</dc:identifier>
</cp:coreProperties>
</file>