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4" r:id="rId3"/>
    <p:sldId id="257" r:id="rId4"/>
    <p:sldId id="258" r:id="rId5"/>
    <p:sldId id="272" r:id="rId6"/>
    <p:sldId id="259" r:id="rId7"/>
    <p:sldId id="275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0153" autoAdjust="0"/>
  </p:normalViewPr>
  <p:slideViewPr>
    <p:cSldViewPr snapToGrid="0">
      <p:cViewPr varScale="1">
        <p:scale>
          <a:sx n="111" d="100"/>
          <a:sy n="111" d="100"/>
        </p:scale>
        <p:origin x="55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7A2181-4406-44D4-9C41-3DDDC70CD00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04282B12-700B-4E93-925D-354F96B9EE91}">
      <dgm:prSet/>
      <dgm:spPr/>
      <dgm:t>
        <a:bodyPr/>
        <a:lstStyle/>
        <a:p>
          <a:r>
            <a:rPr lang="ru-RU"/>
            <a:t>Нарушение условий задания, то есть использование фигур меньше или больше десяти, означает тревожность, озабоченность чем-то. </a:t>
          </a:r>
          <a:endParaRPr lang="en-US"/>
        </a:p>
      </dgm:t>
    </dgm:pt>
    <dgm:pt modelId="{EF77C1D5-823D-43B8-B1CB-6E2829EAF732}" type="parTrans" cxnId="{7D6EC5DA-EB5F-4776-8EAD-BB33DC1C839C}">
      <dgm:prSet/>
      <dgm:spPr/>
      <dgm:t>
        <a:bodyPr/>
        <a:lstStyle/>
        <a:p>
          <a:endParaRPr lang="en-US"/>
        </a:p>
      </dgm:t>
    </dgm:pt>
    <dgm:pt modelId="{01ABC1E1-8C2A-40A8-AB63-CA93F641FFF1}" type="sibTrans" cxnId="{7D6EC5DA-EB5F-4776-8EAD-BB33DC1C839C}">
      <dgm:prSet/>
      <dgm:spPr/>
      <dgm:t>
        <a:bodyPr/>
        <a:lstStyle/>
        <a:p>
          <a:endParaRPr lang="en-US"/>
        </a:p>
      </dgm:t>
    </dgm:pt>
    <dgm:pt modelId="{C5C769E2-278B-4C12-807C-4A7482FF8FE0}">
      <dgm:prSet/>
      <dgm:spPr/>
      <dgm:t>
        <a:bodyPr/>
        <a:lstStyle/>
        <a:p>
          <a:r>
            <a:rPr lang="ru-RU"/>
            <a:t>Отсутствие треугольников – нежелание доминировать над другими. </a:t>
          </a:r>
          <a:endParaRPr lang="en-US"/>
        </a:p>
      </dgm:t>
    </dgm:pt>
    <dgm:pt modelId="{1C482F96-A511-40E5-89F0-17D448EEC5DE}" type="parTrans" cxnId="{DE13B521-1F9E-4270-8298-F9129E8C8A4D}">
      <dgm:prSet/>
      <dgm:spPr/>
      <dgm:t>
        <a:bodyPr/>
        <a:lstStyle/>
        <a:p>
          <a:endParaRPr lang="en-US"/>
        </a:p>
      </dgm:t>
    </dgm:pt>
    <dgm:pt modelId="{F8AA428C-4237-4AC8-973F-7DDAE01EFEED}" type="sibTrans" cxnId="{DE13B521-1F9E-4270-8298-F9129E8C8A4D}">
      <dgm:prSet/>
      <dgm:spPr/>
      <dgm:t>
        <a:bodyPr/>
        <a:lstStyle/>
        <a:p>
          <a:endParaRPr lang="en-US"/>
        </a:p>
      </dgm:t>
    </dgm:pt>
    <dgm:pt modelId="{2485A300-39F0-4D63-B21B-0B9146DF6262}">
      <dgm:prSet/>
      <dgm:spPr/>
      <dgm:t>
        <a:bodyPr/>
        <a:lstStyle/>
        <a:p>
          <a:r>
            <a:rPr lang="ru-RU" dirty="0"/>
            <a:t>Отсутствие кругов – слабо развита способность к сопереживании. </a:t>
          </a:r>
          <a:endParaRPr lang="en-US" dirty="0"/>
        </a:p>
      </dgm:t>
    </dgm:pt>
    <dgm:pt modelId="{29C0FA3E-E59F-4CF4-9A4C-6DC81AC03602}" type="parTrans" cxnId="{328DD6DC-6423-4B99-A420-085B04655F57}">
      <dgm:prSet/>
      <dgm:spPr/>
      <dgm:t>
        <a:bodyPr/>
        <a:lstStyle/>
        <a:p>
          <a:endParaRPr lang="en-US"/>
        </a:p>
      </dgm:t>
    </dgm:pt>
    <dgm:pt modelId="{A6658594-08DD-40BD-AD7D-36C5280B960C}" type="sibTrans" cxnId="{328DD6DC-6423-4B99-A420-085B04655F57}">
      <dgm:prSet/>
      <dgm:spPr/>
      <dgm:t>
        <a:bodyPr/>
        <a:lstStyle/>
        <a:p>
          <a:endParaRPr lang="en-US"/>
        </a:p>
      </dgm:t>
    </dgm:pt>
    <dgm:pt modelId="{CCBD0E2B-190B-46D9-9DCB-41B5D587CF0B}">
      <dgm:prSet/>
      <dgm:spPr/>
      <dgm:t>
        <a:bodyPr/>
        <a:lstStyle/>
        <a:p>
          <a:r>
            <a:rPr lang="ru-RU"/>
            <a:t>Отсутствие квадратов (прямоугольников) – неконструктивное поведение.</a:t>
          </a:r>
          <a:endParaRPr lang="en-US"/>
        </a:p>
      </dgm:t>
    </dgm:pt>
    <dgm:pt modelId="{FA359836-1845-4713-AD00-4320FA2B1E22}" type="parTrans" cxnId="{7CF120E1-106D-41DD-B0D7-F4161B0C273B}">
      <dgm:prSet/>
      <dgm:spPr/>
      <dgm:t>
        <a:bodyPr/>
        <a:lstStyle/>
        <a:p>
          <a:endParaRPr lang="en-US"/>
        </a:p>
      </dgm:t>
    </dgm:pt>
    <dgm:pt modelId="{67B864D6-4C7D-4509-ACB6-07DEEF0A0636}" type="sibTrans" cxnId="{7CF120E1-106D-41DD-B0D7-F4161B0C273B}">
      <dgm:prSet/>
      <dgm:spPr/>
      <dgm:t>
        <a:bodyPr/>
        <a:lstStyle/>
        <a:p>
          <a:endParaRPr lang="en-US"/>
        </a:p>
      </dgm:t>
    </dgm:pt>
    <dgm:pt modelId="{4952EECB-B75B-44F1-B62B-0B6BB49B5632}" type="pres">
      <dgm:prSet presAssocID="{067A2181-4406-44D4-9C41-3DDDC70CD00E}" presName="linear" presStyleCnt="0">
        <dgm:presLayoutVars>
          <dgm:animLvl val="lvl"/>
          <dgm:resizeHandles val="exact"/>
        </dgm:presLayoutVars>
      </dgm:prSet>
      <dgm:spPr/>
    </dgm:pt>
    <dgm:pt modelId="{CB14B73B-44B6-4813-B3F8-7A1AEB9688E5}" type="pres">
      <dgm:prSet presAssocID="{04282B12-700B-4E93-925D-354F96B9EE9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A9692DD-5EFF-4CD6-9FB2-432FD4ACEE75}" type="pres">
      <dgm:prSet presAssocID="{01ABC1E1-8C2A-40A8-AB63-CA93F641FFF1}" presName="spacer" presStyleCnt="0"/>
      <dgm:spPr/>
    </dgm:pt>
    <dgm:pt modelId="{FE32BC37-8B0F-4AA8-86BC-7651564CF952}" type="pres">
      <dgm:prSet presAssocID="{C5C769E2-278B-4C12-807C-4A7482FF8FE0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C3654202-92D6-42C7-8845-2B6422CEAA5A}" type="pres">
      <dgm:prSet presAssocID="{F8AA428C-4237-4AC8-973F-7DDAE01EFEED}" presName="spacer" presStyleCnt="0"/>
      <dgm:spPr/>
    </dgm:pt>
    <dgm:pt modelId="{B0861977-9602-4C42-BB6C-07877BB8B306}" type="pres">
      <dgm:prSet presAssocID="{2485A300-39F0-4D63-B21B-0B9146DF626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D070909-341A-448A-84A6-C32F49BC0C08}" type="pres">
      <dgm:prSet presAssocID="{A6658594-08DD-40BD-AD7D-36C5280B960C}" presName="spacer" presStyleCnt="0"/>
      <dgm:spPr/>
    </dgm:pt>
    <dgm:pt modelId="{4578ECB4-86CD-45FD-BD40-F5EAF94DFBCB}" type="pres">
      <dgm:prSet presAssocID="{CCBD0E2B-190B-46D9-9DCB-41B5D587CF0B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BD9F61F-7A8D-4579-BE3E-5E1746BE9107}" type="presOf" srcId="{2485A300-39F0-4D63-B21B-0B9146DF6262}" destId="{B0861977-9602-4C42-BB6C-07877BB8B306}" srcOrd="0" destOrd="0" presId="urn:microsoft.com/office/officeart/2005/8/layout/vList2"/>
    <dgm:cxn modelId="{DE13B521-1F9E-4270-8298-F9129E8C8A4D}" srcId="{067A2181-4406-44D4-9C41-3DDDC70CD00E}" destId="{C5C769E2-278B-4C12-807C-4A7482FF8FE0}" srcOrd="1" destOrd="0" parTransId="{1C482F96-A511-40E5-89F0-17D448EEC5DE}" sibTransId="{F8AA428C-4237-4AC8-973F-7DDAE01EFEED}"/>
    <dgm:cxn modelId="{D4056A31-4F07-4672-9A66-DDEA8FCFDE7B}" type="presOf" srcId="{067A2181-4406-44D4-9C41-3DDDC70CD00E}" destId="{4952EECB-B75B-44F1-B62B-0B6BB49B5632}" srcOrd="0" destOrd="0" presId="urn:microsoft.com/office/officeart/2005/8/layout/vList2"/>
    <dgm:cxn modelId="{3068B53A-72FD-441A-BC15-BBACEEB5416B}" type="presOf" srcId="{C5C769E2-278B-4C12-807C-4A7482FF8FE0}" destId="{FE32BC37-8B0F-4AA8-86BC-7651564CF952}" srcOrd="0" destOrd="0" presId="urn:microsoft.com/office/officeart/2005/8/layout/vList2"/>
    <dgm:cxn modelId="{9D03FFA8-1FF4-466A-BC26-8DCF42096EB3}" type="presOf" srcId="{CCBD0E2B-190B-46D9-9DCB-41B5D587CF0B}" destId="{4578ECB4-86CD-45FD-BD40-F5EAF94DFBCB}" srcOrd="0" destOrd="0" presId="urn:microsoft.com/office/officeart/2005/8/layout/vList2"/>
    <dgm:cxn modelId="{9A21ECCE-DE6A-4E3B-816B-F88C8596C2A1}" type="presOf" srcId="{04282B12-700B-4E93-925D-354F96B9EE91}" destId="{CB14B73B-44B6-4813-B3F8-7A1AEB9688E5}" srcOrd="0" destOrd="0" presId="urn:microsoft.com/office/officeart/2005/8/layout/vList2"/>
    <dgm:cxn modelId="{7D6EC5DA-EB5F-4776-8EAD-BB33DC1C839C}" srcId="{067A2181-4406-44D4-9C41-3DDDC70CD00E}" destId="{04282B12-700B-4E93-925D-354F96B9EE91}" srcOrd="0" destOrd="0" parTransId="{EF77C1D5-823D-43B8-B1CB-6E2829EAF732}" sibTransId="{01ABC1E1-8C2A-40A8-AB63-CA93F641FFF1}"/>
    <dgm:cxn modelId="{328DD6DC-6423-4B99-A420-085B04655F57}" srcId="{067A2181-4406-44D4-9C41-3DDDC70CD00E}" destId="{2485A300-39F0-4D63-B21B-0B9146DF6262}" srcOrd="2" destOrd="0" parTransId="{29C0FA3E-E59F-4CF4-9A4C-6DC81AC03602}" sibTransId="{A6658594-08DD-40BD-AD7D-36C5280B960C}"/>
    <dgm:cxn modelId="{7CF120E1-106D-41DD-B0D7-F4161B0C273B}" srcId="{067A2181-4406-44D4-9C41-3DDDC70CD00E}" destId="{CCBD0E2B-190B-46D9-9DCB-41B5D587CF0B}" srcOrd="3" destOrd="0" parTransId="{FA359836-1845-4713-AD00-4320FA2B1E22}" sibTransId="{67B864D6-4C7D-4509-ACB6-07DEEF0A0636}"/>
    <dgm:cxn modelId="{42F6491C-2F14-4808-AD33-EE4C702B44AC}" type="presParOf" srcId="{4952EECB-B75B-44F1-B62B-0B6BB49B5632}" destId="{CB14B73B-44B6-4813-B3F8-7A1AEB9688E5}" srcOrd="0" destOrd="0" presId="urn:microsoft.com/office/officeart/2005/8/layout/vList2"/>
    <dgm:cxn modelId="{31BD91AF-EF44-419E-94AD-F49606FE45D4}" type="presParOf" srcId="{4952EECB-B75B-44F1-B62B-0B6BB49B5632}" destId="{EA9692DD-5EFF-4CD6-9FB2-432FD4ACEE75}" srcOrd="1" destOrd="0" presId="urn:microsoft.com/office/officeart/2005/8/layout/vList2"/>
    <dgm:cxn modelId="{D6BAA75D-9431-4E41-A5E0-E6BC33028BA7}" type="presParOf" srcId="{4952EECB-B75B-44F1-B62B-0B6BB49B5632}" destId="{FE32BC37-8B0F-4AA8-86BC-7651564CF952}" srcOrd="2" destOrd="0" presId="urn:microsoft.com/office/officeart/2005/8/layout/vList2"/>
    <dgm:cxn modelId="{70B9101F-58EA-4801-96DF-BCF2878DA3C5}" type="presParOf" srcId="{4952EECB-B75B-44F1-B62B-0B6BB49B5632}" destId="{C3654202-92D6-42C7-8845-2B6422CEAA5A}" srcOrd="3" destOrd="0" presId="urn:microsoft.com/office/officeart/2005/8/layout/vList2"/>
    <dgm:cxn modelId="{8C1725E2-93E6-4B4F-8735-FE78E7C6ECC6}" type="presParOf" srcId="{4952EECB-B75B-44F1-B62B-0B6BB49B5632}" destId="{B0861977-9602-4C42-BB6C-07877BB8B306}" srcOrd="4" destOrd="0" presId="urn:microsoft.com/office/officeart/2005/8/layout/vList2"/>
    <dgm:cxn modelId="{A2E96A11-B94F-4D5D-8A1C-2C0C0547F40D}" type="presParOf" srcId="{4952EECB-B75B-44F1-B62B-0B6BB49B5632}" destId="{7D070909-341A-448A-84A6-C32F49BC0C08}" srcOrd="5" destOrd="0" presId="urn:microsoft.com/office/officeart/2005/8/layout/vList2"/>
    <dgm:cxn modelId="{4586D706-0E20-4E65-9343-DD173861F17B}" type="presParOf" srcId="{4952EECB-B75B-44F1-B62B-0B6BB49B5632}" destId="{4578ECB4-86CD-45FD-BD40-F5EAF94DFBC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15EBE2-1C5A-4102-9646-E3C8EB944350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7EFF9325-F915-4459-9C00-6B9917EF4869}">
      <dgm:prSet/>
      <dgm:spPr/>
      <dgm:t>
        <a:bodyPr/>
        <a:lstStyle/>
        <a:p>
          <a:r>
            <a:rPr lang="ru-RU"/>
            <a:t>Треугольники – это означает склонность к организаторской деятельности, доминированию, стремление к успеху, быстрота, решительность, активность;</a:t>
          </a:r>
          <a:endParaRPr lang="en-US"/>
        </a:p>
      </dgm:t>
    </dgm:pt>
    <dgm:pt modelId="{3D5987CE-B08D-422D-ACED-3EE4761B62F4}" type="parTrans" cxnId="{A4929AE3-91E9-4D3B-BAA0-71BAC243666F}">
      <dgm:prSet/>
      <dgm:spPr/>
      <dgm:t>
        <a:bodyPr/>
        <a:lstStyle/>
        <a:p>
          <a:endParaRPr lang="en-US"/>
        </a:p>
      </dgm:t>
    </dgm:pt>
    <dgm:pt modelId="{B1148E7F-AB80-4226-B08A-B2022A2DA58D}" type="sibTrans" cxnId="{A4929AE3-91E9-4D3B-BAA0-71BAC243666F}">
      <dgm:prSet/>
      <dgm:spPr/>
      <dgm:t>
        <a:bodyPr/>
        <a:lstStyle/>
        <a:p>
          <a:endParaRPr lang="en-US"/>
        </a:p>
      </dgm:t>
    </dgm:pt>
    <dgm:pt modelId="{5035E92A-9BE1-48EE-846D-3DB7A00D91DE}">
      <dgm:prSet/>
      <dgm:spPr/>
      <dgm:t>
        <a:bodyPr/>
        <a:lstStyle/>
        <a:p>
          <a:r>
            <a:rPr lang="ru-RU" dirty="0"/>
            <a:t>Круги – человек легко устанавливает поверхностные контакты, он возбудимый, истощаемый, мягкий, чувствительный тип;</a:t>
          </a:r>
          <a:endParaRPr lang="en-US" dirty="0"/>
        </a:p>
      </dgm:t>
    </dgm:pt>
    <dgm:pt modelId="{F5BB3485-3D00-4AF9-B3FD-CA2A8B7F37ED}" type="parTrans" cxnId="{A85120BA-E9E2-4AF7-8661-7D72D1BAF129}">
      <dgm:prSet/>
      <dgm:spPr/>
      <dgm:t>
        <a:bodyPr/>
        <a:lstStyle/>
        <a:p>
          <a:endParaRPr lang="en-US"/>
        </a:p>
      </dgm:t>
    </dgm:pt>
    <dgm:pt modelId="{9C9B5485-D934-4CB8-8AB7-41877A65A7E7}" type="sibTrans" cxnId="{A85120BA-E9E2-4AF7-8661-7D72D1BAF129}">
      <dgm:prSet/>
      <dgm:spPr/>
      <dgm:t>
        <a:bodyPr/>
        <a:lstStyle/>
        <a:p>
          <a:endParaRPr lang="en-US"/>
        </a:p>
      </dgm:t>
    </dgm:pt>
    <dgm:pt modelId="{365A3751-2DB8-4A47-8E31-982F101300C0}">
      <dgm:prSet/>
      <dgm:spPr/>
      <dgm:t>
        <a:bodyPr/>
        <a:lstStyle/>
        <a:p>
          <a:r>
            <a:rPr lang="ru-RU"/>
            <a:t>Квадраты (прямоугольники) – интровертированный тип, последователен в принятии решений, склонен к техническим видам деятельности.</a:t>
          </a:r>
          <a:endParaRPr lang="en-US"/>
        </a:p>
      </dgm:t>
    </dgm:pt>
    <dgm:pt modelId="{E73E7AD6-6221-4053-A1CE-0090CC121BBF}" type="parTrans" cxnId="{C48C82BD-8124-4111-94D5-D84413E000C9}">
      <dgm:prSet/>
      <dgm:spPr/>
      <dgm:t>
        <a:bodyPr/>
        <a:lstStyle/>
        <a:p>
          <a:endParaRPr lang="en-US"/>
        </a:p>
      </dgm:t>
    </dgm:pt>
    <dgm:pt modelId="{81DFD914-C9F6-4EA8-AB9D-AB194BF24856}" type="sibTrans" cxnId="{C48C82BD-8124-4111-94D5-D84413E000C9}">
      <dgm:prSet/>
      <dgm:spPr/>
      <dgm:t>
        <a:bodyPr/>
        <a:lstStyle/>
        <a:p>
          <a:endParaRPr lang="en-US"/>
        </a:p>
      </dgm:t>
    </dgm:pt>
    <dgm:pt modelId="{56FA386D-EE0B-42BB-871C-EC8E939CD31E}" type="pres">
      <dgm:prSet presAssocID="{6615EBE2-1C5A-4102-9646-E3C8EB944350}" presName="linear" presStyleCnt="0">
        <dgm:presLayoutVars>
          <dgm:animLvl val="lvl"/>
          <dgm:resizeHandles val="exact"/>
        </dgm:presLayoutVars>
      </dgm:prSet>
      <dgm:spPr/>
    </dgm:pt>
    <dgm:pt modelId="{769503FD-1A61-4075-A41A-7EEED7002093}" type="pres">
      <dgm:prSet presAssocID="{7EFF9325-F915-4459-9C00-6B9917EF486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647C6FE-92E7-46E1-98FB-FC82A13235E6}" type="pres">
      <dgm:prSet presAssocID="{B1148E7F-AB80-4226-B08A-B2022A2DA58D}" presName="spacer" presStyleCnt="0"/>
      <dgm:spPr/>
    </dgm:pt>
    <dgm:pt modelId="{E00896B0-C0E4-4394-A57A-B6D61F00D00D}" type="pres">
      <dgm:prSet presAssocID="{5035E92A-9BE1-48EE-846D-3DB7A00D91D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9ED46BF-5005-4742-BB8C-E7F073AA687C}" type="pres">
      <dgm:prSet presAssocID="{9C9B5485-D934-4CB8-8AB7-41877A65A7E7}" presName="spacer" presStyleCnt="0"/>
      <dgm:spPr/>
    </dgm:pt>
    <dgm:pt modelId="{C07639D9-8778-49A4-A311-FCE8BE6FA4F1}" type="pres">
      <dgm:prSet presAssocID="{365A3751-2DB8-4A47-8E31-982F101300C0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C602F84-7900-4F3D-A1E0-DD4F5CA58394}" type="presOf" srcId="{7EFF9325-F915-4459-9C00-6B9917EF4869}" destId="{769503FD-1A61-4075-A41A-7EEED7002093}" srcOrd="0" destOrd="0" presId="urn:microsoft.com/office/officeart/2005/8/layout/vList2"/>
    <dgm:cxn modelId="{F98B9285-CD41-47C4-841C-464E45720ACE}" type="presOf" srcId="{6615EBE2-1C5A-4102-9646-E3C8EB944350}" destId="{56FA386D-EE0B-42BB-871C-EC8E939CD31E}" srcOrd="0" destOrd="0" presId="urn:microsoft.com/office/officeart/2005/8/layout/vList2"/>
    <dgm:cxn modelId="{BFB811AD-DD50-4A4F-9519-697251234DAD}" type="presOf" srcId="{365A3751-2DB8-4A47-8E31-982F101300C0}" destId="{C07639D9-8778-49A4-A311-FCE8BE6FA4F1}" srcOrd="0" destOrd="0" presId="urn:microsoft.com/office/officeart/2005/8/layout/vList2"/>
    <dgm:cxn modelId="{A85120BA-E9E2-4AF7-8661-7D72D1BAF129}" srcId="{6615EBE2-1C5A-4102-9646-E3C8EB944350}" destId="{5035E92A-9BE1-48EE-846D-3DB7A00D91DE}" srcOrd="1" destOrd="0" parTransId="{F5BB3485-3D00-4AF9-B3FD-CA2A8B7F37ED}" sibTransId="{9C9B5485-D934-4CB8-8AB7-41877A65A7E7}"/>
    <dgm:cxn modelId="{7450D7BA-8C4E-4C33-B535-D27154079236}" type="presOf" srcId="{5035E92A-9BE1-48EE-846D-3DB7A00D91DE}" destId="{E00896B0-C0E4-4394-A57A-B6D61F00D00D}" srcOrd="0" destOrd="0" presId="urn:microsoft.com/office/officeart/2005/8/layout/vList2"/>
    <dgm:cxn modelId="{C48C82BD-8124-4111-94D5-D84413E000C9}" srcId="{6615EBE2-1C5A-4102-9646-E3C8EB944350}" destId="{365A3751-2DB8-4A47-8E31-982F101300C0}" srcOrd="2" destOrd="0" parTransId="{E73E7AD6-6221-4053-A1CE-0090CC121BBF}" sibTransId="{81DFD914-C9F6-4EA8-AB9D-AB194BF24856}"/>
    <dgm:cxn modelId="{A4929AE3-91E9-4D3B-BAA0-71BAC243666F}" srcId="{6615EBE2-1C5A-4102-9646-E3C8EB944350}" destId="{7EFF9325-F915-4459-9C00-6B9917EF4869}" srcOrd="0" destOrd="0" parTransId="{3D5987CE-B08D-422D-ACED-3EE4761B62F4}" sibTransId="{B1148E7F-AB80-4226-B08A-B2022A2DA58D}"/>
    <dgm:cxn modelId="{0BF0913B-E666-4AD7-9320-B9FAFE18A615}" type="presParOf" srcId="{56FA386D-EE0B-42BB-871C-EC8E939CD31E}" destId="{769503FD-1A61-4075-A41A-7EEED7002093}" srcOrd="0" destOrd="0" presId="urn:microsoft.com/office/officeart/2005/8/layout/vList2"/>
    <dgm:cxn modelId="{EE53507A-D954-4A9C-8A5B-ACA7EDFC8B73}" type="presParOf" srcId="{56FA386D-EE0B-42BB-871C-EC8E939CD31E}" destId="{8647C6FE-92E7-46E1-98FB-FC82A13235E6}" srcOrd="1" destOrd="0" presId="urn:microsoft.com/office/officeart/2005/8/layout/vList2"/>
    <dgm:cxn modelId="{CBDED33E-BD7B-4D74-975D-E14B25C1C6FA}" type="presParOf" srcId="{56FA386D-EE0B-42BB-871C-EC8E939CD31E}" destId="{E00896B0-C0E4-4394-A57A-B6D61F00D00D}" srcOrd="2" destOrd="0" presId="urn:microsoft.com/office/officeart/2005/8/layout/vList2"/>
    <dgm:cxn modelId="{5A079A44-076D-4468-9D27-813947ED9D34}" type="presParOf" srcId="{56FA386D-EE0B-42BB-871C-EC8E939CD31E}" destId="{49ED46BF-5005-4742-BB8C-E7F073AA687C}" srcOrd="3" destOrd="0" presId="urn:microsoft.com/office/officeart/2005/8/layout/vList2"/>
    <dgm:cxn modelId="{1B3636F9-1E22-4778-BCD8-9048C21C908C}" type="presParOf" srcId="{56FA386D-EE0B-42BB-871C-EC8E939CD31E}" destId="{C07639D9-8778-49A4-A311-FCE8BE6FA4F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14B73B-44B6-4813-B3F8-7A1AEB9688E5}">
      <dsp:nvSpPr>
        <dsp:cNvPr id="0" name=""/>
        <dsp:cNvSpPr/>
      </dsp:nvSpPr>
      <dsp:spPr>
        <a:xfrm>
          <a:off x="0" y="352044"/>
          <a:ext cx="6263640" cy="115478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/>
            <a:t>Нарушение условий задания, то есть использование фигур меньше или больше десяти, означает тревожность, озабоченность чем-то. </a:t>
          </a:r>
          <a:endParaRPr lang="en-US" sz="2100" kern="1200"/>
        </a:p>
      </dsp:txBody>
      <dsp:txXfrm>
        <a:off x="56372" y="408416"/>
        <a:ext cx="6150896" cy="1042045"/>
      </dsp:txXfrm>
    </dsp:sp>
    <dsp:sp modelId="{FE32BC37-8B0F-4AA8-86BC-7651564CF952}">
      <dsp:nvSpPr>
        <dsp:cNvPr id="0" name=""/>
        <dsp:cNvSpPr/>
      </dsp:nvSpPr>
      <dsp:spPr>
        <a:xfrm>
          <a:off x="0" y="1567314"/>
          <a:ext cx="6263640" cy="1154789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/>
            <a:t>Отсутствие треугольников – нежелание доминировать над другими. </a:t>
          </a:r>
          <a:endParaRPr lang="en-US" sz="2100" kern="1200"/>
        </a:p>
      </dsp:txBody>
      <dsp:txXfrm>
        <a:off x="56372" y="1623686"/>
        <a:ext cx="6150896" cy="1042045"/>
      </dsp:txXfrm>
    </dsp:sp>
    <dsp:sp modelId="{B0861977-9602-4C42-BB6C-07877BB8B306}">
      <dsp:nvSpPr>
        <dsp:cNvPr id="0" name=""/>
        <dsp:cNvSpPr/>
      </dsp:nvSpPr>
      <dsp:spPr>
        <a:xfrm>
          <a:off x="0" y="2782584"/>
          <a:ext cx="6263640" cy="1154789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Отсутствие кругов – слабо развита способность к сопереживании. </a:t>
          </a:r>
          <a:endParaRPr lang="en-US" sz="2100" kern="1200" dirty="0"/>
        </a:p>
      </dsp:txBody>
      <dsp:txXfrm>
        <a:off x="56372" y="2838956"/>
        <a:ext cx="6150896" cy="1042045"/>
      </dsp:txXfrm>
    </dsp:sp>
    <dsp:sp modelId="{4578ECB4-86CD-45FD-BD40-F5EAF94DFBCB}">
      <dsp:nvSpPr>
        <dsp:cNvPr id="0" name=""/>
        <dsp:cNvSpPr/>
      </dsp:nvSpPr>
      <dsp:spPr>
        <a:xfrm>
          <a:off x="0" y="3997854"/>
          <a:ext cx="6263640" cy="1154789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/>
            <a:t>Отсутствие квадратов (прямоугольников) – неконструктивное поведение.</a:t>
          </a:r>
          <a:endParaRPr lang="en-US" sz="2100" kern="1200"/>
        </a:p>
      </dsp:txBody>
      <dsp:txXfrm>
        <a:off x="56372" y="4054226"/>
        <a:ext cx="6150896" cy="10420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9503FD-1A61-4075-A41A-7EEED7002093}">
      <dsp:nvSpPr>
        <dsp:cNvPr id="0" name=""/>
        <dsp:cNvSpPr/>
      </dsp:nvSpPr>
      <dsp:spPr>
        <a:xfrm>
          <a:off x="0" y="3968"/>
          <a:ext cx="6263640" cy="17842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Треугольники – это означает склонность к организаторской деятельности, доминированию, стремление к успеху, быстрота, решительность, активность;</a:t>
          </a:r>
          <a:endParaRPr lang="en-US" sz="2500" kern="1200"/>
        </a:p>
      </dsp:txBody>
      <dsp:txXfrm>
        <a:off x="87100" y="91068"/>
        <a:ext cx="6089440" cy="1610050"/>
      </dsp:txXfrm>
    </dsp:sp>
    <dsp:sp modelId="{E00896B0-C0E4-4394-A57A-B6D61F00D00D}">
      <dsp:nvSpPr>
        <dsp:cNvPr id="0" name=""/>
        <dsp:cNvSpPr/>
      </dsp:nvSpPr>
      <dsp:spPr>
        <a:xfrm>
          <a:off x="0" y="1860218"/>
          <a:ext cx="6263640" cy="178425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Круги – человек легко устанавливает поверхностные контакты, он возбудимый, истощаемый, мягкий, чувствительный тип;</a:t>
          </a:r>
          <a:endParaRPr lang="en-US" sz="2500" kern="1200" dirty="0"/>
        </a:p>
      </dsp:txBody>
      <dsp:txXfrm>
        <a:off x="87100" y="1947318"/>
        <a:ext cx="6089440" cy="1610050"/>
      </dsp:txXfrm>
    </dsp:sp>
    <dsp:sp modelId="{C07639D9-8778-49A4-A311-FCE8BE6FA4F1}">
      <dsp:nvSpPr>
        <dsp:cNvPr id="0" name=""/>
        <dsp:cNvSpPr/>
      </dsp:nvSpPr>
      <dsp:spPr>
        <a:xfrm>
          <a:off x="0" y="3716469"/>
          <a:ext cx="6263640" cy="178425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Квадраты (прямоугольники) – интровертированный тип, последователен в принятии решений, склонен к техническим видам деятельности.</a:t>
          </a:r>
          <a:endParaRPr lang="en-US" sz="2500" kern="1200"/>
        </a:p>
      </dsp:txBody>
      <dsp:txXfrm>
        <a:off x="87100" y="3803569"/>
        <a:ext cx="6089440" cy="1610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5A0F98-F055-4758-867C-4E074594A89F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D4657-0E21-43EC-9CEE-0996A0F1B5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619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7D4657-0E21-43EC-9CEE-0996A0F1B56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176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77C3D-8D8D-4BE1-9E57-9C6978C3F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9CFA66-222C-4EC4-AF22-B05DAB109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4DAD95-1033-4C70-A7AD-90B21FE26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78F250-3798-4446-9792-2C62D42CD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38AF93-D154-4E1E-BB42-9D8910AD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394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ECE6B4-6689-4FA6-8C65-C112E5C4C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8B30813-693D-43B4-8981-9467E3AD4E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5A4BF6-BF1E-406D-B221-48D398E7A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2175FE-5521-4CB5-BDAE-591ED5A86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39CF69-1F52-4137-B8D0-B22E132E1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1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FF07577-ADF6-4B5E-991D-7274063C8E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84722C5-DCE5-4E80-A91C-F16FA2A0BA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C77911-1F4E-46F3-83A5-C6B7B2D50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2DD62D-1B81-4B67-AD6C-DB72D9547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46A1D9-D115-4BBC-8368-18CA5E843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188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03132-2F02-4BAA-B21C-D76753A21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CEBECA-816F-4591-A4CD-8AAE4B437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2122AC-8F12-4795-B712-45F54FA20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BBC3BD-3B0D-4B4C-BF3F-31CFE92D4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389CFD-3087-4986-9F09-7F8D6B178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833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9E32DD-84D2-484D-9EB5-975EC8C06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A61E7F-52F5-4DF2-A18D-0E80A8E38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F07059-29C5-44D2-BB1F-CB4B59DB7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8D143C-ECD7-4871-BD8F-09BDBDC08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B9BCAC-35F7-4420-85D3-F381E4350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77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C99A0-FDA8-47E4-A27F-92A87AA3C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258D06-A725-44FF-86A9-7F9CF3C0F7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21BAAE-D23F-4672-A6DB-C7215B094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16724E-5863-495C-8347-3A3CEDDBB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C615CA-B8F9-4824-A704-F0D6FE2A0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213058-A415-4473-B17F-50179AE41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137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41087E-8B87-4314-89F0-162F151FB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92B4A7-C6B3-42DB-A3CB-C07768960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7C3A239-EDDF-4C1C-B962-E5918EB60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EF1A59C-03F3-4517-984C-6437643F2E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1005FE-1CCB-4D66-86B9-562C8473EB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1C19BEE-8CFE-447B-9A2D-147F543C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4212D24-D298-496A-A4AB-F7EA9BD1F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F5184CC-8125-4A6B-B3FF-DD7A07A9A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883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0E747E-451C-4D24-B314-B0C94936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87E371A-756F-43F4-8B37-E8CB21BA2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D2E3844-A9ED-4B5D-A51D-116DC4906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80738FB-C29E-46FD-81BF-17FD17894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824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BBB0E1-E0AE-44E7-B9EA-F612EE4ED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56932F2-74A9-4850-8FB2-7F72B3661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20052BC-09C8-4AC8-AEB6-15D5879E1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31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4D343A-8E73-4EC8-9423-4C913E8FD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4C9FC8-EF28-417C-8132-E1BAB701E4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0CBF28E-33C0-4E79-A356-981CE49047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1DBC0A-6107-4624-9A0B-F98029ED8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F6FB167-AA2F-4379-9DB7-CE1E229B8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F1947D1-182D-4422-98E8-0AF56EEF0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799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C783D3-981D-45B6-95AF-F6A93DF95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8DA061A-33DE-4CBA-AF63-F49CFD6189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5C425B-B8D0-49D6-9035-3360D5ED84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59F0B73-3BE6-423D-A7D8-6A418F8C0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988226-6579-4E78-9B7E-477254490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DF0DEA-547E-4A52-8694-6951268D0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914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8D8E47-3347-4EFF-BD37-23EA21FDB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BCEE57-9BB4-4C16-BFF5-B135DED004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14EAA6-9D73-4465-82D6-0F6E256AF6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D21E0-E017-4E19-8DFB-E6D088DED011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4428A3-0140-40A8-97B2-261FB75DD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41CBA7-1907-43BE-808C-6EF7EFD5E5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6EE4D-8997-48BE-AF40-16EDC5E648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260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AC5782D3-6CED-43A7-BE35-09C48F809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6">
            <a:extLst>
              <a:ext uri="{FF2B5EF4-FFF2-40B4-BE49-F238E27FC236}">
                <a16:creationId xmlns:a16="http://schemas.microsoft.com/office/drawing/2014/main" id="{6721F593-ECD2-4B5B-AAE4-0866A4CDC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989586" y="1070835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7">
            <a:extLst>
              <a:ext uri="{FF2B5EF4-FFF2-40B4-BE49-F238E27FC236}">
                <a16:creationId xmlns:a16="http://schemas.microsoft.com/office/drawing/2014/main" id="{71DEE99F-D18C-4025-BA3F-CEBF5258E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988949" y="803186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Rectangle 8">
            <a:extLst>
              <a:ext uri="{FF2B5EF4-FFF2-40B4-BE49-F238E27FC236}">
                <a16:creationId xmlns:a16="http://schemas.microsoft.com/office/drawing/2014/main" id="{976FA5D9-3A7C-4FA7-9BA8-1905D703F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513372" y="804101"/>
            <a:ext cx="3880238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6DBFD-33AD-4A06-A2EB-9E8FE8AAF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5104" y="1213968"/>
            <a:ext cx="3220127" cy="171510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«</a:t>
            </a:r>
            <a:r>
              <a:rPr lang="en-US" sz="3600" dirty="0" err="1">
                <a:solidFill>
                  <a:srgbClr val="FFFFFF"/>
                </a:solidFill>
              </a:rPr>
              <a:t>Классная</a:t>
            </a:r>
            <a:r>
              <a:rPr lang="en-US" sz="3600" dirty="0">
                <a:solidFill>
                  <a:srgbClr val="FFFFFF"/>
                </a:solidFill>
              </a:rPr>
              <a:t> </a:t>
            </a:r>
            <a:r>
              <a:rPr lang="en-US" sz="3600" dirty="0" err="1">
                <a:solidFill>
                  <a:srgbClr val="FFFFFF"/>
                </a:solidFill>
              </a:rPr>
              <a:t>мама</a:t>
            </a:r>
            <a:r>
              <a:rPr lang="en-US" sz="3600" dirty="0">
                <a:solidFill>
                  <a:srgbClr val="FFFFFF"/>
                </a:solidFill>
              </a:rPr>
              <a:t>»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A25E0844-BB2A-44A3-8B3A-BB450236F6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" r="3013"/>
          <a:stretch/>
        </p:blipFill>
        <p:spPr>
          <a:xfrm>
            <a:off x="793680" y="804101"/>
            <a:ext cx="6730556" cy="5249798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3" name="Объект 12">
            <a:extLst>
              <a:ext uri="{FF2B5EF4-FFF2-40B4-BE49-F238E27FC236}">
                <a16:creationId xmlns:a16="http://schemas.microsoft.com/office/drawing/2014/main" id="{EE9838C8-4E33-4850-99B9-C9EC4C243F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97905" y="3072207"/>
            <a:ext cx="3202115" cy="2835533"/>
          </a:xfr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marL="0" marR="0" lvl="0" fontAlgn="auto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500" b="0" i="0" u="none" strike="noStrike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fontAlgn="auto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5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fontAlgn="auto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500" b="0" i="0" u="none" strike="noStrike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fontAlgn="auto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5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fontAlgn="auto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500" b="0" i="0" u="none" strike="noStrike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fontAlgn="auto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МАОУ «</a:t>
            </a: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№ 13 </a:t>
            </a: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имени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Героя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Союза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5600" i="1" u="none" strike="noStrike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fontAlgn="auto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Н. А. </a:t>
            </a: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marR="0" lvl="0" indent="0" fontAlgn="auto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Лаптева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Е. Ф.,</a:t>
            </a:r>
          </a:p>
          <a:p>
            <a:pPr marL="0" marR="0" lvl="0" indent="0" fontAlgn="auto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учитель-дефектолог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en-US" sz="5600" i="1" u="none" strike="noStrike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Шепелева</a:t>
            </a:r>
            <a:r>
              <a:rPr kumimoji="0" lang="en-US" sz="560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Н. С.</a:t>
            </a:r>
          </a:p>
          <a:p>
            <a:endParaRPr lang="en-US" sz="43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Rectangle 8">
            <a:extLst>
              <a:ext uri="{FF2B5EF4-FFF2-40B4-BE49-F238E27FC236}">
                <a16:creationId xmlns:a16="http://schemas.microsoft.com/office/drawing/2014/main" id="{4652D57C-331F-43B8-9C07-69FBA9C02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671258" y="1530154"/>
            <a:ext cx="520741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4657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03CD59-EA07-4644-BFF7-786323766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ru-RU" sz="34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количеству треугольников определяют преобладающий тип личности.</a:t>
            </a:r>
            <a:br>
              <a:rPr lang="ru-RU" sz="340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400">
              <a:solidFill>
                <a:srgbClr val="FFFFFF"/>
              </a:solidFill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FB8D8C-09AE-413E-8CBB-96A8CB197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pPr marL="742950" lvl="1" indent="-285750">
              <a:spcAft>
                <a:spcPts val="1000"/>
              </a:spcAft>
              <a:tabLst>
                <a:tab pos="914400" algn="l"/>
              </a:tabLst>
            </a:pPr>
            <a:r>
              <a:rPr lang="ru-RU" b="1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руководителя </a:t>
            </a:r>
          </a:p>
          <a:p>
            <a:pPr marL="457200" lvl="1" indent="0">
              <a:spcAft>
                <a:spcPts val="1000"/>
              </a:spcAft>
              <a:buNone/>
              <a:tabLst>
                <a:tab pos="914400" algn="l"/>
              </a:tabLst>
            </a:pPr>
            <a:r>
              <a:rPr lang="ru-RU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(количество треугольников от шести и выше).</a:t>
            </a:r>
            <a:endParaRPr lang="ru-RU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люди с высоким уровнем притязаний, стремлением к доминированию и хорошими коммуникативными способностями. У них сильная нервная система. Они разбираются в людях, умело классифицируют и перерабатывают информацию. Чем больше треугольников, тем большая степень авторитарности.</a:t>
            </a:r>
            <a:endParaRPr lang="ru-RU" sz="24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45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440BB9-EF23-45DF-8564-CDB80F4DA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FFFFFF"/>
              </a:solidFill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E82E0E-D907-447E-AC2B-A922A5266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pPr marL="742950" lvl="1" indent="-285750">
              <a:spcAft>
                <a:spcPts val="1000"/>
              </a:spcAft>
              <a:tabLst>
                <a:tab pos="914400" algn="l"/>
              </a:tabLst>
            </a:pPr>
            <a:r>
              <a:rPr lang="ru-RU" b="1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Ответственный профессионал </a:t>
            </a:r>
            <a:r>
              <a:rPr lang="ru-RU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(пять треугольников).</a:t>
            </a:r>
            <a:endParaRPr lang="ru-RU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Обладает организаторскими способностями, до мелочей продумывает свою деятельность, неконфликтен, с хорошей интуицией, проявляет высокую требовательность к себе и другим, часто работает за пределами своих возможностей, склонен к заболеваниям психосоматического характера.</a:t>
            </a:r>
            <a:endParaRPr lang="ru-RU" sz="24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EFFFF"/>
              </a:solidFill>
            </a:endParaRPr>
          </a:p>
        </p:txBody>
      </p:sp>
      <p:pic>
        <p:nvPicPr>
          <p:cNvPr id="3075" name="Picture 3" descr="C:\Users\никита\Desktop\Work_Life_Balan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88" y="986118"/>
            <a:ext cx="3639671" cy="455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0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082A32-0FE6-4495-9E49-6EC4485A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FFFFFF"/>
              </a:solidFill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AE49D8-413D-47A0-AF19-9DF2CE984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pPr marL="742950" lvl="1" indent="-285750">
              <a:spcAft>
                <a:spcPts val="1000"/>
              </a:spcAft>
              <a:tabLst>
                <a:tab pos="914400" algn="l"/>
              </a:tabLst>
            </a:pPr>
            <a:r>
              <a:rPr lang="ru-RU" b="1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Нереализованный гений</a:t>
            </a:r>
            <a:r>
              <a:rPr lang="ru-RU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(четыре треугольника).</a:t>
            </a:r>
            <a:endParaRPr lang="ru-RU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Тревожно-мнительный тип. Отличается разнообразием интересов и талантов. Возможны трудности адаптации, проявляет склонность к индивидуальной работе, нерешительность, неуверенность в себе, ранимость. Ему свойственны сомнения в своих силах и возможностях, не смотря на то, что у него получается все, за что берется.</a:t>
            </a:r>
            <a:endParaRPr lang="ru-RU" sz="24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EFFFF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65" y="997551"/>
            <a:ext cx="3759973" cy="4536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394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7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06CB97-10F2-4DF6-B65F-F911330E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FFFFFF"/>
              </a:solidFill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4AACDB-461D-48DE-AA62-99220C816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pPr marL="742950" lvl="1" indent="-285750">
              <a:spcAft>
                <a:spcPts val="1000"/>
              </a:spcAft>
              <a:tabLst>
                <a:tab pos="914400" algn="l"/>
              </a:tabLst>
            </a:pPr>
            <a:r>
              <a:rPr lang="ru-RU" b="1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ученого </a:t>
            </a:r>
            <a:r>
              <a:rPr lang="ru-RU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(три треугольника)</a:t>
            </a:r>
            <a:endParaRPr lang="ru-RU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Легко абстрагируется от реальности, рационален, объективен. Свойственна спонтанность и противоречивость поведения и деятельности. Продуктивен в условиях жесткой регламентации. Хорошо переключается с одного вида деятельности на другой. Психологическая защита по типу рационализация.</a:t>
            </a:r>
            <a:endParaRPr lang="ru-RU" sz="24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EFFFF"/>
              </a:solidFill>
            </a:endParaRPr>
          </a:p>
        </p:txBody>
      </p:sp>
      <p:pic>
        <p:nvPicPr>
          <p:cNvPr id="4099" name="Picture 3" descr="C:\Users\никита\Desktop\depositphotos_41121681-stock-photo-young-research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21" y="1011839"/>
            <a:ext cx="3887352" cy="450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60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103E26-FCB7-4479-A2F0-FCB72C3DE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FFFFFF"/>
              </a:solidFill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09E253-0F79-494C-96D3-AA906E091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pPr marL="742950" lvl="1" indent="-285750">
              <a:spcAft>
                <a:spcPts val="1000"/>
              </a:spcAft>
              <a:tabLst>
                <a:tab pos="914400" algn="l"/>
              </a:tabLst>
            </a:pPr>
            <a:r>
              <a:rPr lang="ru-RU" b="1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Интуитивный тип </a:t>
            </a:r>
            <a:r>
              <a:rPr lang="ru-RU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(два треугольника).</a:t>
            </a:r>
            <a:endParaRPr lang="ru-RU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Отличается чувствительностью и истощаемостью нервной системы. Ему свойственны стремление к приукрашиванию, эстетизации действительности, интерес к искусству и человеку. Он легко вживается в различные социальные роли и тонко чувствует все новое и необычное, отзывчив, не выносит посягательств на свою свободу.</a:t>
            </a:r>
            <a:endParaRPr lang="ru-RU" sz="24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EFFFF"/>
              </a:solidFill>
            </a:endParaRPr>
          </a:p>
        </p:txBody>
      </p:sp>
      <p:pic>
        <p:nvPicPr>
          <p:cNvPr id="1026" name="Picture 2" descr="C:\Users\никита\Desktop\scale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46" y="1021483"/>
            <a:ext cx="3670327" cy="448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73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147C68-0A94-41C6-8E44-038A318E8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FFFFFF"/>
              </a:solidFill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187D0B-004D-4D2C-9DF7-40A755108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1719618"/>
            <a:ext cx="5948831" cy="4334629"/>
          </a:xfrm>
        </p:spPr>
        <p:txBody>
          <a:bodyPr anchor="ctr">
            <a:normAutofit/>
          </a:bodyPr>
          <a:lstStyle/>
          <a:p>
            <a:pPr marL="742950" lvl="1" indent="-285750">
              <a:spcAft>
                <a:spcPts val="1000"/>
              </a:spcAft>
              <a:tabLst>
                <a:tab pos="914400" algn="l"/>
              </a:tabLst>
            </a:pPr>
            <a:r>
              <a:rPr lang="ru-RU" b="1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Художественный тип </a:t>
            </a:r>
            <a:r>
              <a:rPr lang="ru-RU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(один треугольник)</a:t>
            </a:r>
            <a:endParaRPr lang="ru-RU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1000"/>
              </a:spcAft>
              <a:buNone/>
            </a:pPr>
            <a:r>
              <a:rPr lang="ru-RU" sz="24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Изобретатель, конструктор, художник. Эмоционален и одержим оригинальными идеями. Самооценка неустойчива, демонстративность в поступках, обладает богатым воображением. Так же как интуитивный тип, часто живет по своим законам, не приемлет контроля со стороны, предпочитает самоконтроль.</a:t>
            </a:r>
            <a:endParaRPr lang="ru-RU" sz="24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EFFFF"/>
              </a:solidFill>
            </a:endParaRPr>
          </a:p>
        </p:txBody>
      </p:sp>
      <p:pic>
        <p:nvPicPr>
          <p:cNvPr id="2050" name="Picture 2" descr="C:\Users\никит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17" y="995639"/>
            <a:ext cx="3642269" cy="453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3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7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900814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633165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: Shape 13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621" y="636723"/>
            <a:ext cx="4000062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DBD53-8E8C-4B80-890E-2F0F0F27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872" y="982272"/>
            <a:ext cx="3388419" cy="456097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100" b="1" i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Дополнительные сведения по вашему рисунку</a:t>
            </a:r>
            <a:br>
              <a:rPr lang="ru-RU" sz="3100" b="1" i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100" b="1" i="1" dirty="0">
              <a:solidFill>
                <a:srgbClr val="FFFFFF"/>
              </a:solidFill>
            </a:endParaRPr>
          </a:p>
        </p:txBody>
      </p:sp>
      <p:sp>
        <p:nvSpPr>
          <p:cNvPr id="30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901782" y="1352302"/>
            <a:ext cx="6655597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D35D0A-8BA0-4A39-A055-B0325920D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1862" y="2328985"/>
            <a:ext cx="5948831" cy="3565537"/>
          </a:xfrm>
        </p:spPr>
        <p:txBody>
          <a:bodyPr anchor="ctr">
            <a:noAutofit/>
          </a:bodyPr>
          <a:lstStyle/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 РУК И НОГ – защитные реакции, отказ от контактов.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РУКИ ИЛИ НОГИ СОСТОЯТ ИЗ НЕСКОЛЬКИХ ЭЛЕМЕНТОВ – высокая двигательная активность, хорошо развитый «ручной интеллект»; склонность к занятиям спортом, танцами, рукоделием (тонкая моторика).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РУКИ ПОДНЯТЫ ВВЕРХ – агрессия.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НА ГОЛОВЕ – тревожность, скрытая агрессия.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НА ЖИВОТЕ – заботливость.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ЛИЦО – </a:t>
            </a:r>
            <a:r>
              <a:rPr lang="ru-RU" sz="1200" dirty="0" err="1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непрорисованное</a:t>
            </a: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(нет рта, глаз) – снижена потребность в общении; прорисованное – общительность, эмоциональность.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ГЛАЗА И УШИ – тревожность.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ГОЛОВА – в виде треугольника и квадрата – протестные реакции.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ШЕИ говорит чувствительности, ранимости, обидчивости.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РАСЧЛЕНЕННОЕ ТЕЛО (из нескольких фигур) ИЛИ ЕГО ОТСУТСТВИЕ – психотравмирующий фактор.</a:t>
            </a:r>
            <a:endParaRPr lang="ru-RU" sz="1200" dirty="0">
              <a:solidFill>
                <a:srgbClr val="FE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МЕЛКИЙ РИСУНОК, ОСОБЕННО РАСПОЛОЖЕННЫЙ В НИЖНЕЙ ЧАСТИ ЛИСТА – заниженная самооценка.</a:t>
            </a:r>
            <a:br>
              <a:rPr lang="ru-RU" sz="1200" dirty="0">
                <a:solidFill>
                  <a:srgbClr val="FE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1200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16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1">
            <a:extLst>
              <a:ext uri="{FF2B5EF4-FFF2-40B4-BE49-F238E27FC236}">
                <a16:creationId xmlns:a16="http://schemas.microsoft.com/office/drawing/2014/main" id="{AC5782D3-6CED-43A7-BE35-09C48F809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6721F593-ECD2-4B5B-AAE4-0866A4CDC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989586" y="1070835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71DEE99F-D18C-4025-BA3F-CEBF5258E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988949" y="803186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976FA5D9-3A7C-4FA7-9BA8-1905D703F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513372" y="804101"/>
            <a:ext cx="3880238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362C06-01CF-4A12-9389-A6E6C8595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5104" y="1213967"/>
            <a:ext cx="3220127" cy="3680762"/>
          </a:xfrm>
        </p:spPr>
        <p:txBody>
          <a:bodyPr anchor="b">
            <a:normAutofit fontScale="90000"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br>
              <a:rPr lang="ru-RU" sz="3600" b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Притча</a:t>
            </a:r>
            <a:br>
              <a:rPr lang="ru-RU" sz="3600" b="1" i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«Все в твоих руках»</a:t>
            </a:r>
            <a:br>
              <a:rPr lang="ru-RU" sz="3600" b="1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b="1" i="1" dirty="0">
              <a:solidFill>
                <a:srgbClr val="FFFFFF"/>
              </a:solidFill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4652D57C-331F-43B8-9C07-69FBA9C02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671258" y="1530154"/>
            <a:ext cx="520741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2" y="717176"/>
            <a:ext cx="7299263" cy="5459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1250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0">
            <a:extLst>
              <a:ext uri="{FF2B5EF4-FFF2-40B4-BE49-F238E27FC236}">
                <a16:creationId xmlns:a16="http://schemas.microsoft.com/office/drawing/2014/main" id="{ECD0BF72-0C4D-44AB-AA6C-FD2587C5D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5523C670-74D7-4ED8-BA51-B6FB65570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096000" y="1756600"/>
            <a:ext cx="1080325" cy="4736395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BAEEE533-7CA5-4134-A14A-8575F66C6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88570" y="1357766"/>
            <a:ext cx="687754" cy="430312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E64B7817-E956-406B-A85B-5AEF36B1F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90581" y="1135060"/>
            <a:ext cx="409371" cy="416921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 descr="C:\Users\никита\Desktop\depositphotos_72466131-stock-photo-back-to-scho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576" y="373816"/>
            <a:ext cx="6660777" cy="6279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8">
            <a:extLst>
              <a:ext uri="{FF2B5EF4-FFF2-40B4-BE49-F238E27FC236}">
                <a16:creationId xmlns:a16="http://schemas.microsoft.com/office/drawing/2014/main" id="{92FC9C1F-8CBA-4083-8724-3735C556D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8" y="1124043"/>
            <a:ext cx="6105065" cy="397812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9DAF54B-2746-4FFC-ADA1-90DD0BF2B6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9917" y="1445776"/>
            <a:ext cx="5437074" cy="2679022"/>
          </a:xfrm>
        </p:spPr>
        <p:txBody>
          <a:bodyPr anchor="b">
            <a:normAutofit/>
          </a:bodyPr>
          <a:lstStyle/>
          <a:p>
            <a:r>
              <a:rPr lang="ru-RU" sz="54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54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sz="54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4878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17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   «Салфетки»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7FECDAC-B1A5-451C-8BD8-942521DAAC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4904" y="2494450"/>
            <a:ext cx="4053545" cy="3563159"/>
          </a:xfrm>
        </p:spPr>
        <p:txBody>
          <a:bodyPr>
            <a:normAutofit/>
          </a:bodyPr>
          <a:lstStyle/>
          <a:p>
            <a:endParaRPr lang="en-US" sz="2400"/>
          </a:p>
        </p:txBody>
      </p:sp>
      <p:pic>
        <p:nvPicPr>
          <p:cNvPr id="7" name="Объект 6" descr="Изображение выглядит как морковь, человек, продукт, рука&#10;&#10;Автоматически созданное описание">
            <a:extLst>
              <a:ext uri="{FF2B5EF4-FFF2-40B4-BE49-F238E27FC236}">
                <a16:creationId xmlns:a16="http://schemas.microsoft.com/office/drawing/2014/main" id="{740A01DE-277D-43D0-8CED-49BFE8067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424" y="2288429"/>
            <a:ext cx="9325964" cy="4148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C5782D3-6CED-43A7-BE35-09C48F809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6721F593-ECD2-4B5B-AAE4-0866A4CDC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989586" y="1070835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71DEE99F-D18C-4025-BA3F-CEBF5258E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988949" y="803186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976FA5D9-3A7C-4FA7-9BA8-1905D703F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513372" y="804101"/>
            <a:ext cx="3880238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53489F-8BE5-4186-9225-E0EBF0F75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5104" y="1213968"/>
            <a:ext cx="3220127" cy="1715106"/>
          </a:xfrm>
        </p:spPr>
        <p:txBody>
          <a:bodyPr anchor="b">
            <a:normAutofit/>
          </a:bodyPr>
          <a:lstStyle/>
          <a:p>
            <a:pPr algn="ctr"/>
            <a:r>
              <a:rPr lang="ru-RU" sz="36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</a:t>
            </a:r>
          </a:p>
        </p:txBody>
      </p:sp>
      <p:pic>
        <p:nvPicPr>
          <p:cNvPr id="5" name="Объект 4" descr="Изображение выглядит как трава, земля, внешний, идет&#10;&#10;Автоматически созданное описание">
            <a:extLst>
              <a:ext uri="{FF2B5EF4-FFF2-40B4-BE49-F238E27FC236}">
                <a16:creationId xmlns:a16="http://schemas.microsoft.com/office/drawing/2014/main" id="{D8604E0C-6698-4E78-BB05-56CD61755F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7" r="-2" b="-2"/>
          <a:stretch/>
        </p:blipFill>
        <p:spPr>
          <a:xfrm>
            <a:off x="804101" y="804101"/>
            <a:ext cx="6730556" cy="5249798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0EB9D86-61AD-4E40-AF07-640091D08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5105" y="3072208"/>
            <a:ext cx="3264916" cy="2660684"/>
          </a:xfrm>
        </p:spPr>
        <p:txBody>
          <a:bodyPr anchor="t">
            <a:normAutofit/>
          </a:bodyPr>
          <a:lstStyle/>
          <a:p>
            <a:pPr algn="ctr">
              <a:buNone/>
            </a:pPr>
            <a:r>
              <a:rPr lang="ru-RU" sz="32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</a:t>
            </a:r>
          </a:p>
          <a:p>
            <a:pPr algn="ctr">
              <a:buNone/>
            </a:pPr>
            <a:r>
              <a:rPr lang="ru-RU" sz="32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</a:p>
          <a:p>
            <a:pPr algn="ctr">
              <a:buNone/>
            </a:pPr>
            <a:r>
              <a:rPr lang="ru-RU" sz="32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ученик»</a:t>
            </a:r>
            <a:endParaRPr lang="en-US" sz="3200" b="1" i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4652D57C-331F-43B8-9C07-69FBA9C02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671258" y="1530154"/>
            <a:ext cx="520741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96697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C5F77-895C-4016-89B8-43DB318CF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304800"/>
            <a:ext cx="10264697" cy="1765300"/>
          </a:xfrm>
        </p:spPr>
        <p:txBody>
          <a:bodyPr>
            <a:normAutofit/>
          </a:bodyPr>
          <a:lstStyle/>
          <a:p>
            <a:pPr algn="ctr"/>
            <a:r>
              <a:rPr lang="ru-RU" sz="1900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Ролевая игра «Портрет профессионала»</a:t>
            </a:r>
            <a:br>
              <a:rPr lang="ru-RU" sz="1900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Из предложенного списка деловых и личностных качеств человека выберите 10 важнейших необходимых педагогу. Затем отметьте те, которыми в полной мере обладаете сами.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239613"/>
              </p:ext>
            </p:extLst>
          </p:nvPr>
        </p:nvGraphicFramePr>
        <p:xfrm>
          <a:off x="1119322" y="2241177"/>
          <a:ext cx="10122419" cy="5308329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5054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0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7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4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Черты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Профессионально важные черты педагога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Черты моей личности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Тщательность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Объективность, точность восприятия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Стремление к успеху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Отказ от угроз и авторитарности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Независимость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Чувство нового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Эмоциональная устойчивость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Самостоятельность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7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Высокий уровень интеллекта и общей культуры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Деловитость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Самокритичность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Принципиальность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7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Эмпатия (способность к сопереживанию и пониманию)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Энтузиазм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Жизнерадостность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Высокий самоконтроль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72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Экспрессивность (владение речью, жестами, мимикой)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>
                          <a:effectLst/>
                        </a:rPr>
                        <a:t>Авторитетность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</a:rPr>
                        <a:t>Уважение прав и свобод личности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735046"/>
      </p:ext>
    </p:extLst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Коллаж</a:t>
            </a:r>
            <a:br>
              <a:rPr lang="ru-RU" sz="4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«Портрет  толерантного педагога»</a:t>
            </a:r>
          </a:p>
        </p:txBody>
      </p:sp>
      <p:pic>
        <p:nvPicPr>
          <p:cNvPr id="5" name="Объект 4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8B65AF87-E16C-4FCE-AA65-5BA426BE44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012" y="2378076"/>
            <a:ext cx="7222808" cy="4200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5034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Диагностический блок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005484E-D422-4C67-A44E-A2BD9D6BCD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532" y="1580606"/>
            <a:ext cx="10554788" cy="491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998069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B0A19BDA-40B6-4DE7-81A4-6B1F1E40A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45">
            <a:extLst>
              <a:ext uri="{FF2B5EF4-FFF2-40B4-BE49-F238E27FC236}">
                <a16:creationId xmlns:a16="http://schemas.microsoft.com/office/drawing/2014/main" id="{0A628AD8-1356-4BF5-8A59-3549B2C7C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46">
            <a:extLst>
              <a:ext uri="{FF2B5EF4-FFF2-40B4-BE49-F238E27FC236}">
                <a16:creationId xmlns:a16="http://schemas.microsoft.com/office/drawing/2014/main" id="{9F2E6F73-36C2-4E56-AB0C-4D6936FF5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47">
            <a:extLst>
              <a:ext uri="{FF2B5EF4-FFF2-40B4-BE49-F238E27FC236}">
                <a16:creationId xmlns:a16="http://schemas.microsoft.com/office/drawing/2014/main" id="{8AA5DD19-98A6-4E28-999C-2C074B9CBF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44">
            <a:extLst>
              <a:ext uri="{FF2B5EF4-FFF2-40B4-BE49-F238E27FC236}">
                <a16:creationId xmlns:a16="http://schemas.microsoft.com/office/drawing/2014/main" id="{5F24A71D-C0A9-49AC-B2D1-5A9EA2BD3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348538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9535B11-4A49-4A02-9CB6-3F8A601289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7033095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CD7821-0F02-42EA-A937-1A31793EA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760" y="804328"/>
            <a:ext cx="6091312" cy="1205821"/>
          </a:xfrm>
        </p:spPr>
        <p:txBody>
          <a:bodyPr>
            <a:normAutofit/>
          </a:bodyPr>
          <a:lstStyle/>
          <a:p>
            <a:r>
              <a:rPr kumimoji="0" lang="ru-RU" sz="2500" b="1" i="1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ТЕСТ «Человечки» (идеографический тест Э.Махони, модификация Г.В. Резапкиной).</a:t>
            </a:r>
            <a:r>
              <a:rPr kumimoji="0" lang="ru-RU" sz="25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endParaRPr lang="ru-RU" sz="2500">
              <a:solidFill>
                <a:srgbClr val="FEFFFF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DCFD8C1-9208-428F-A23C-51E633BB34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140" y="633852"/>
            <a:ext cx="1242539" cy="1768739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6FE4C94D-81D2-4C89-BA5E-AB69EEC1B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2189" y="2494450"/>
            <a:ext cx="5773883" cy="35631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Используя 3 геометрические фигуры (треугольник, круг, квадрат), нарисовать человечка, состоящего из 10 элементов.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/>
              <a:t>Всего - ____элементов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endParaRPr lang="ru-RU" sz="24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92C2568-33C6-4D67-AA42-788AD1D384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187" y="2529756"/>
            <a:ext cx="1288131" cy="1833639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id="{46A3E5A9-B92D-4C9A-93AE-AD0C3C7B77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290" y="4490560"/>
            <a:ext cx="1249189" cy="177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6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85296A-CF68-4DFB-9B8E-BA12CB3FA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pPr algn="ctr"/>
            <a:r>
              <a:rPr lang="ru-RU" sz="3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Интерпретация</a:t>
            </a:r>
            <a:br>
              <a:rPr lang="ru-RU" sz="3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8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теста</a:t>
            </a:r>
            <a:br>
              <a:rPr lang="ru-RU" sz="3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800" dirty="0">
              <a:solidFill>
                <a:schemeClr val="bg1"/>
              </a:solidFill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1E3A81F5-46C9-445A-AD40-6A09166532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7909845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504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20E5FC-1469-4AD9-B875-D5D4A322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0" y="620392"/>
            <a:ext cx="4405847" cy="5504688"/>
          </a:xfrm>
        </p:spPr>
        <p:txBody>
          <a:bodyPr>
            <a:normAutofit/>
          </a:bodyPr>
          <a:lstStyle/>
          <a:p>
            <a:pPr algn="ctr">
              <a:spcAft>
                <a:spcPts val="1000"/>
              </a:spcAft>
            </a:pPr>
            <a:br>
              <a:rPr lang="ru-RU" sz="47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7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 рисунке </a:t>
            </a:r>
            <a:br>
              <a:rPr lang="ru-RU" sz="47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7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7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преобладают:</a:t>
            </a:r>
            <a:br>
              <a:rPr lang="ru-RU" sz="4700" b="1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700" b="1" i="1" dirty="0">
              <a:solidFill>
                <a:schemeClr val="bg1"/>
              </a:solidFill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5F628C94-BD35-47C1-941F-360E75E15A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822404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56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</TotalTime>
  <Words>781</Words>
  <Application>Microsoft Office PowerPoint</Application>
  <PresentationFormat>Широкоэкранный</PresentationFormat>
  <Paragraphs>83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«Классная мама»</vt:lpstr>
      <vt:lpstr>Упражнение    «Салфетки»</vt:lpstr>
      <vt:lpstr>Притча </vt:lpstr>
      <vt:lpstr>Ролевая игра «Портрет профессионала» Из предложенного списка деловых и личностных качеств человека выберите 10 важнейших необходимых педагогу. Затем отметьте те, которыми в полной мере обладаете сами.</vt:lpstr>
      <vt:lpstr>Коллаж  «Портрет  толерантного педагога»</vt:lpstr>
      <vt:lpstr>Диагностический блок</vt:lpstr>
      <vt:lpstr>ТЕСТ «Человечки» (идеографический тест Э.Махони, модификация Г.В. Резапкиной). </vt:lpstr>
      <vt:lpstr>Интерпретация   теста </vt:lpstr>
      <vt:lpstr> Если в рисунке   преобладают: </vt:lpstr>
      <vt:lpstr>По количеству треугольников определяют преобладающий тип личности.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Дополнительные сведения по вашему рисунку </vt:lpstr>
      <vt:lpstr>      Притча  «Все в твоих руках» </vt:lpstr>
      <vt:lpstr>Спасибо  за 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«Классная мама»</dc:title>
  <dc:creator>Лаптев Константин Анатольевич</dc:creator>
  <cp:lastModifiedBy>User</cp:lastModifiedBy>
  <cp:revision>25</cp:revision>
  <dcterms:created xsi:type="dcterms:W3CDTF">2021-12-05T09:11:29Z</dcterms:created>
  <dcterms:modified xsi:type="dcterms:W3CDTF">2025-01-14T12:51:36Z</dcterms:modified>
</cp:coreProperties>
</file>