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a" ContentType="audio/x-ms-wma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60" r:id="rId2"/>
    <p:sldId id="261" r:id="rId3"/>
    <p:sldId id="262" r:id="rId4"/>
    <p:sldId id="263" r:id="rId5"/>
    <p:sldId id="274" r:id="rId6"/>
    <p:sldId id="264" r:id="rId7"/>
    <p:sldId id="256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FF"/>
    <a:srgbClr val="3333FF"/>
    <a:srgbClr val="CC6600"/>
    <a:srgbClr val="99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33" autoAdjust="0"/>
    <p:restoredTop sz="94660"/>
  </p:normalViewPr>
  <p:slideViewPr>
    <p:cSldViewPr>
      <p:cViewPr varScale="1">
        <p:scale>
          <a:sx n="71" d="100"/>
          <a:sy n="71" d="100"/>
        </p:scale>
        <p:origin x="60" y="5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0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18FACB-63A2-4A90-94AB-4D1CE2606209}" type="datetimeFigureOut">
              <a:rPr lang="ru-RU" smtClean="0"/>
              <a:pPr/>
              <a:t>27.10.2017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F9E7B7-766B-41F2-95FF-70592B907B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3825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9E7B7-766B-41F2-95FF-70592B907B3F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99803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27.10.2017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5.png"/><Relationship Id="rId4" Type="http://schemas.microsoft.com/office/2007/relationships/hdphoto" Target="../media/hdphoto2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wma"/><Relationship Id="rId1" Type="http://schemas.microsoft.com/office/2007/relationships/media" Target="../media/media3.wma"/><Relationship Id="rId6" Type="http://schemas.microsoft.com/office/2007/relationships/hdphoto" Target="../media/hdphoto3.wdp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im8-tub-ru.yandex.net/i?id=269271858-27-72&amp;n=21" TargetMode="External"/><Relationship Id="rId2" Type="http://schemas.openxmlformats.org/officeDocument/2006/relationships/hyperlink" Target="http://im5-tub-ru.yandex.net/i?id=183212910-12-72&amp;n=21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audiopoisk.com/track/kristina-orbakaite/mp3/gubki-bantikom/" TargetMode="External"/><Relationship Id="rId5" Type="http://schemas.openxmlformats.org/officeDocument/2006/relationships/hyperlink" Target="http://images.yandex.ru/yandsearch?text=%D1%81%D1%87%D0%B0%D1%81%D1%82%D0%BB%D0%B8%D0%B2%D0%B0%D1%8F%20%D1%81%D0%B5%D0%BC%D1%8C%D1%8F%20%D0%BA%D0%B0%D1%80%D1%82%D0%B8%D0%BD%D0%BA%D0%B8&amp;uinfo=sw-1263-sh-904-fw-1038-fh-598-pd-1" TargetMode="External"/><Relationship Id="rId4" Type="http://schemas.openxmlformats.org/officeDocument/2006/relationships/hyperlink" Target="http://iplayer.fm/q/%D0%BD%D0%B5%D0%BF%D0%BE%D1%81%D0%B5%D0%B4%D1%8B+%D0%BC%D1%8B+%D0%B6%D0%B5%D0%BB%D0%B0%D0%B5%D0%BC+%D1%81%D1%87%D0%B0%D1%81%D1%82%D1%8C%D1%8F+%D0%B2%D0%B0%D0%BC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500251"/>
            <a:ext cx="5753100" cy="3590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173831"/>
            <a:ext cx="914400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2400" b="1" cap="none" spc="50" dirty="0" smtClean="0">
              <a:ln w="11430">
                <a:solidFill>
                  <a:schemeClr val="tx1"/>
                </a:solidFill>
              </a:ln>
            </a:endParaRPr>
          </a:p>
          <a:p>
            <a:pPr algn="ctr"/>
            <a:endParaRPr lang="ru-RU" sz="2400" b="1" cap="none" spc="50" dirty="0" smtClean="0">
              <a:ln w="11430">
                <a:solidFill>
                  <a:schemeClr val="tx1"/>
                </a:solidFill>
              </a:ln>
            </a:endParaRPr>
          </a:p>
          <a:p>
            <a:pPr algn="ctr"/>
            <a:r>
              <a:rPr lang="ru-RU" sz="2400" b="1" cap="none" spc="50" dirty="0" smtClean="0">
                <a:ln w="11430">
                  <a:solidFill>
                    <a:schemeClr val="tx1"/>
                  </a:solidFill>
                </a:ln>
              </a:rPr>
              <a:t>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1268760"/>
            <a:ext cx="8208912" cy="1008112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ChevronInverted">
              <a:avLst>
                <a:gd name="adj" fmla="val 84803"/>
              </a:avLst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>
                  <a:solidFill>
                    <a:srgbClr val="C00000"/>
                  </a:solidFill>
                </a:ln>
                <a:solidFill>
                  <a:srgbClr val="FF0000"/>
                </a:solidFill>
              </a:rPr>
              <a:t>«Секреты семейного счастья»</a:t>
            </a:r>
            <a:endParaRPr lang="ru-RU" sz="4000" b="1" cap="none" spc="50" dirty="0">
              <a:ln w="11430">
                <a:solidFill>
                  <a:srgbClr val="C0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3" name="Стрелка вправо 2">
            <a:hlinkClick r:id="" action="ppaction://hlinkshowjump?jump=nextslide"/>
          </p:cNvPr>
          <p:cNvSpPr/>
          <p:nvPr/>
        </p:nvSpPr>
        <p:spPr>
          <a:xfrm>
            <a:off x="7956376" y="6043151"/>
            <a:ext cx="720080" cy="483533"/>
          </a:xfrm>
          <a:prstGeom prst="rightArrow">
            <a:avLst/>
          </a:prstGeom>
          <a:solidFill>
            <a:srgbClr val="66FF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3012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63688" y="410761"/>
            <a:ext cx="5913607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/>
            <a:r>
              <a:rPr lang="ru-RU" sz="4000" b="1" dirty="0" err="1">
                <a:ln w="11430">
                  <a:solidFill>
                    <a:srgbClr val="C00000"/>
                  </a:solidFill>
                </a:ln>
                <a:solidFill>
                  <a:srgbClr val="FF0000"/>
                </a:solidFill>
              </a:rPr>
              <a:t>Физминутка</a:t>
            </a:r>
            <a:r>
              <a:rPr lang="ru-RU" sz="4000" b="1" dirty="0">
                <a:ln w="11430">
                  <a:solidFill>
                    <a:srgbClr val="C00000"/>
                  </a:solidFill>
                </a:ln>
                <a:solidFill>
                  <a:srgbClr val="FF0000"/>
                </a:solidFill>
              </a:rPr>
              <a:t> </a:t>
            </a:r>
            <a:r>
              <a:rPr lang="ru-RU" sz="4000" b="1" dirty="0" smtClean="0">
                <a:ln w="11430">
                  <a:solidFill>
                    <a:srgbClr val="C00000"/>
                  </a:solidFill>
                </a:ln>
                <a:solidFill>
                  <a:srgbClr val="FF0000"/>
                </a:solidFill>
              </a:rPr>
              <a:t>«Кроссворд</a:t>
            </a:r>
            <a:r>
              <a:rPr lang="ru-RU" sz="4000" b="1" dirty="0">
                <a:ln w="11430">
                  <a:solidFill>
                    <a:srgbClr val="C00000"/>
                  </a:solidFill>
                </a:ln>
                <a:solidFill>
                  <a:srgbClr val="FF0000"/>
                </a:solidFill>
              </a:rPr>
              <a:t>»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5536" y="1268760"/>
            <a:ext cx="4056522" cy="416327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91891" y="1368488"/>
            <a:ext cx="4128581" cy="3963814"/>
          </a:xfrm>
          <a:prstGeom prst="rect">
            <a:avLst/>
          </a:prstGeom>
        </p:spPr>
      </p:pic>
      <p:sp>
        <p:nvSpPr>
          <p:cNvPr id="5" name="Стрелка вправо 4">
            <a:hlinkClick r:id="" action="ppaction://hlinkshowjump?jump=nextslide"/>
          </p:cNvPr>
          <p:cNvSpPr/>
          <p:nvPr/>
        </p:nvSpPr>
        <p:spPr>
          <a:xfrm>
            <a:off x="8316416" y="6257835"/>
            <a:ext cx="720080" cy="483533"/>
          </a:xfrm>
          <a:prstGeom prst="rightArrow">
            <a:avLst/>
          </a:prstGeom>
          <a:solidFill>
            <a:srgbClr val="66FF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470178" y="1700808"/>
            <a:ext cx="58701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</a:t>
            </a:r>
            <a:endParaRPr lang="ru-RU" sz="4400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96010" y="1700808"/>
            <a:ext cx="45557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</a:t>
            </a:r>
            <a:endParaRPr lang="ru-RU" sz="4400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651584" y="1700808"/>
            <a:ext cx="58701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</a:t>
            </a:r>
            <a:endParaRPr lang="ru-RU" sz="4400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86776" y="1700808"/>
            <a:ext cx="45557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</a:t>
            </a:r>
            <a:endParaRPr lang="ru-RU" sz="4400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726008" y="1844824"/>
            <a:ext cx="58701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</a:t>
            </a:r>
            <a:endParaRPr lang="ru-RU" sz="4400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313027" y="1844823"/>
            <a:ext cx="45557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</a:t>
            </a:r>
            <a:endParaRPr lang="ru-RU" sz="4400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868144" y="1844824"/>
            <a:ext cx="58701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</a:t>
            </a:r>
            <a:endParaRPr lang="ru-RU" sz="4400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455163" y="1862350"/>
            <a:ext cx="45557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</a:t>
            </a:r>
            <a:endParaRPr lang="ru-RU" sz="4400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95536" y="2965674"/>
            <a:ext cx="49885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</a:t>
            </a:r>
            <a:endParaRPr lang="ru-RU" sz="4400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062430" y="2965674"/>
            <a:ext cx="46519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</a:t>
            </a:r>
            <a:endParaRPr lang="ru-RU" sz="4400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527622" y="2965674"/>
            <a:ext cx="49885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</a:t>
            </a:r>
            <a:endParaRPr lang="ru-RU" sz="4400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196010" y="2965674"/>
            <a:ext cx="41757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</a:t>
            </a:r>
            <a:endParaRPr lang="ru-RU" sz="4400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691740" y="2965674"/>
            <a:ext cx="59503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ш</a:t>
            </a:r>
            <a:endParaRPr lang="ru-RU" sz="4400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286776" y="2965674"/>
            <a:ext cx="45557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</a:t>
            </a:r>
            <a:endParaRPr lang="ru-RU" sz="4400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996484" y="2963656"/>
            <a:ext cx="45557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</a:t>
            </a:r>
            <a:endParaRPr lang="ru-RU" sz="4400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4770089" y="2962019"/>
            <a:ext cx="49885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</a:t>
            </a:r>
            <a:endParaRPr lang="ru-RU" sz="4400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5325170" y="2962018"/>
            <a:ext cx="46519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</a:t>
            </a:r>
            <a:endParaRPr lang="ru-RU" sz="4400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5912225" y="2944559"/>
            <a:ext cx="49885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</a:t>
            </a:r>
            <a:endParaRPr lang="ru-RU" sz="4400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6455163" y="2962017"/>
            <a:ext cx="45557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</a:t>
            </a:r>
            <a:endParaRPr lang="ru-RU" sz="4400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6996119" y="2965674"/>
            <a:ext cx="59503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ш</a:t>
            </a:r>
            <a:endParaRPr lang="ru-RU" sz="4400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7591155" y="2965674"/>
            <a:ext cx="45557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</a:t>
            </a:r>
            <a:endParaRPr lang="ru-RU" sz="4400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8088629" y="2962016"/>
            <a:ext cx="45557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</a:t>
            </a:r>
            <a:endParaRPr lang="ru-RU" sz="4400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1538041" y="4574009"/>
            <a:ext cx="47801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</a:t>
            </a:r>
            <a:endParaRPr lang="ru-RU" sz="4400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2172628" y="4574009"/>
            <a:ext cx="46519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</a:t>
            </a:r>
            <a:endParaRPr lang="ru-RU" sz="4400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2750250" y="4561985"/>
            <a:ext cx="47801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</a:t>
            </a:r>
            <a:endParaRPr lang="ru-RU" sz="4400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3286776" y="4574657"/>
            <a:ext cx="45557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</a:t>
            </a:r>
            <a:endParaRPr lang="ru-RU" sz="4400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2088660" y="3501008"/>
            <a:ext cx="59503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ш</a:t>
            </a:r>
            <a:endParaRPr lang="ru-RU" sz="4400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2143333" y="4005064"/>
            <a:ext cx="45557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</a:t>
            </a:r>
            <a:endParaRPr lang="ru-RU" sz="4400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4770089" y="4599915"/>
            <a:ext cx="47801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</a:t>
            </a:r>
            <a:endParaRPr lang="ru-RU" sz="4400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5354349" y="4557023"/>
            <a:ext cx="46519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</a:t>
            </a:r>
            <a:endParaRPr lang="ru-RU" sz="4400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5912225" y="4599914"/>
            <a:ext cx="47801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</a:t>
            </a:r>
            <a:endParaRPr lang="ru-RU" sz="4400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6455163" y="4599913"/>
            <a:ext cx="45557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</a:t>
            </a:r>
            <a:endParaRPr lang="ru-RU" sz="4400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2180781" y="1075382"/>
            <a:ext cx="48603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</a:t>
            </a:r>
            <a:endParaRPr lang="ru-RU" sz="4400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2122658" y="2380158"/>
            <a:ext cx="46999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</a:t>
            </a:r>
            <a:endParaRPr lang="ru-RU" sz="4400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6411080" y="3482764"/>
            <a:ext cx="59503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ш</a:t>
            </a:r>
            <a:endParaRPr lang="ru-RU" sz="4400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6455163" y="4005064"/>
            <a:ext cx="45557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</a:t>
            </a:r>
            <a:endParaRPr lang="ru-RU" sz="4400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3" name="Прямоугольник 72"/>
          <p:cNvSpPr/>
          <p:nvPr/>
        </p:nvSpPr>
        <p:spPr>
          <a:xfrm>
            <a:off x="6455163" y="1268760"/>
            <a:ext cx="48603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</a:t>
            </a:r>
            <a:endParaRPr lang="ru-RU" sz="4400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6411080" y="2446178"/>
            <a:ext cx="48603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</a:t>
            </a:r>
            <a:endParaRPr lang="ru-RU" sz="4400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8689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1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55" grpId="0"/>
      <p:bldP spid="56" grpId="0"/>
      <p:bldP spid="57" grpId="0"/>
      <p:bldP spid="58" grpId="0"/>
      <p:bldP spid="59" grpId="0"/>
      <p:bldP spid="61" grpId="0"/>
      <p:bldP spid="70" grpId="0"/>
      <p:bldP spid="71" grpId="0"/>
      <p:bldP spid="73" grpId="0"/>
      <p:bldP spid="7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трелка вправо 2">
            <a:hlinkClick r:id="" action="ppaction://hlinkshowjump?jump=nextslide"/>
          </p:cNvPr>
          <p:cNvSpPr/>
          <p:nvPr/>
        </p:nvSpPr>
        <p:spPr>
          <a:xfrm>
            <a:off x="8316416" y="6257835"/>
            <a:ext cx="720080" cy="483533"/>
          </a:xfrm>
          <a:prstGeom prst="rightArrow">
            <a:avLst/>
          </a:prstGeom>
          <a:solidFill>
            <a:srgbClr val="66FF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220072" y="1196752"/>
            <a:ext cx="32576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Нельзя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 семье без уважения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Куда пропало уваженье?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На целый день – не на мгновенье.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 семье все ссорятся, кричат,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Все что-то доказать хотят.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Оно скандала испугалось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И жить на улице осталось.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Боится в дом оно вернуться,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слезах боится захлебнуться.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19172" y="281553"/>
            <a:ext cx="835728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>
                  <a:solidFill>
                    <a:srgbClr val="C00000"/>
                  </a:solidFill>
                </a:ln>
                <a:solidFill>
                  <a:srgbClr val="FF0000"/>
                </a:solidFill>
              </a:rPr>
              <a:t>«Нельзя в семье без уважения»</a:t>
            </a:r>
            <a:endParaRPr lang="ru-RU" sz="4000" b="1" cap="none" spc="50" dirty="0">
              <a:ln w="11430">
                <a:solidFill>
                  <a:srgbClr val="C0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1268760"/>
            <a:ext cx="820593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Оно не любит драки, ссоры.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Обиды, крики и раздоры.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Попросим мы у всех прощенья –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Нельзя в семье без уваженья.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Тогда оно домой вернется,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И мама снова улыбнется.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На кухню бабушка пойдет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И вкусный торт нам испечет.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Дед с нами в шашки поиграет,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А папа с нами погуляет,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Вернется уваженье в дом,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И снова мир наступит в нем.</a:t>
            </a:r>
          </a:p>
        </p:txBody>
      </p:sp>
    </p:spTree>
    <p:extLst>
      <p:ext uri="{BB962C8B-B14F-4D97-AF65-F5344CB8AC3E}">
        <p14:creationId xmlns:p14="http://schemas.microsoft.com/office/powerpoint/2010/main" val="3628490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трелка вправо 3">
            <a:hlinkClick r:id="" action="ppaction://hlinkshowjump?jump=nextslide"/>
          </p:cNvPr>
          <p:cNvSpPr/>
          <p:nvPr/>
        </p:nvSpPr>
        <p:spPr>
          <a:xfrm>
            <a:off x="8263281" y="6388082"/>
            <a:ext cx="720080" cy="404664"/>
          </a:xfrm>
          <a:prstGeom prst="rightArrow">
            <a:avLst/>
          </a:prstGeom>
          <a:solidFill>
            <a:srgbClr val="66FF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51792"/>
            <a:ext cx="835728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>
                  <a:solidFill>
                    <a:srgbClr val="C00000"/>
                  </a:solidFill>
                </a:ln>
                <a:solidFill>
                  <a:srgbClr val="FF0000"/>
                </a:solidFill>
              </a:rPr>
              <a:t>«Правила этикета»</a:t>
            </a:r>
            <a:endParaRPr lang="ru-RU" sz="4000" b="1" cap="none" spc="50" dirty="0">
              <a:ln w="11430">
                <a:solidFill>
                  <a:srgbClr val="C0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73023" y="3013195"/>
            <a:ext cx="7344818" cy="346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Нельзя бездельничать, когда старшие трудятся. </a:t>
            </a:r>
          </a:p>
          <a:p>
            <a:pPr algn="just">
              <a:lnSpc>
                <a:spcPct val="150000"/>
              </a:lnSpc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Нельзя смеяться над старостью и старыми людьми;</a:t>
            </a:r>
          </a:p>
          <a:p>
            <a:pPr algn="just">
              <a:lnSpc>
                <a:spcPct val="150000"/>
              </a:lnSpc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о старости надо говорить только с уважением.</a:t>
            </a:r>
          </a:p>
          <a:p>
            <a:pPr algn="just">
              <a:lnSpc>
                <a:spcPct val="150000"/>
              </a:lnSpc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Нельзя вступать в пререкания с уважаемыми и взрослыми людьми, особенно со стариками.</a:t>
            </a:r>
          </a:p>
          <a:p>
            <a:pPr algn="just">
              <a:lnSpc>
                <a:spcPct val="150000"/>
              </a:lnSpc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Нельзя делать то, что осуждают старшие – это очень важно для укрепления уважения старших. </a:t>
            </a:r>
          </a:p>
          <a:p>
            <a:pPr algn="just">
              <a:lnSpc>
                <a:spcPct val="150000"/>
              </a:lnSpc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Нельзя оставлять старшего родного человека в одиночестве, если у него нет никого, кроме тебя.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27583" y="836712"/>
            <a:ext cx="7435698" cy="2264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Нельзя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собираться в дорогу, не спросив разрешения и совета у старших.</a:t>
            </a:r>
          </a:p>
          <a:p>
            <a:pPr algn="just">
              <a:lnSpc>
                <a:spcPct val="150000"/>
              </a:lnSpc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Нельзя садиться обедать, не пригласив старшего. </a:t>
            </a:r>
          </a:p>
          <a:p>
            <a:pPr algn="just">
              <a:lnSpc>
                <a:spcPct val="150000"/>
              </a:lnSpc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Нельзя сидеть, когда стоит взрослый, особенно пожилой человек. </a:t>
            </a:r>
          </a:p>
          <a:p>
            <a:pPr algn="just">
              <a:lnSpc>
                <a:spcPct val="150000"/>
              </a:lnSpc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Нельзя ожидать, пока с тобой поздоровается старший, ты должен первым поприветствовать его, встречаясь, а расставаясь – пожелать доброго здоровья.</a:t>
            </a:r>
          </a:p>
        </p:txBody>
      </p:sp>
    </p:spTree>
    <p:extLst>
      <p:ext uri="{BB962C8B-B14F-4D97-AF65-F5344CB8AC3E}">
        <p14:creationId xmlns:p14="http://schemas.microsoft.com/office/powerpoint/2010/main" val="3933492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8481"/>
            <a:ext cx="9166503" cy="66874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4437112"/>
            <a:ext cx="4191420" cy="900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835696" y="4545534"/>
            <a:ext cx="586570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>
                  <a:solidFill>
                    <a:srgbClr val="C00000"/>
                  </a:solidFill>
                </a:ln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взаимопонимание</a:t>
            </a:r>
            <a:endParaRPr lang="ru-RU" sz="5400" b="1" cap="none" spc="0" dirty="0">
              <a:ln w="11430">
                <a:solidFill>
                  <a:srgbClr val="C00000"/>
                </a:solidFill>
              </a:ln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1700" y="1650050"/>
            <a:ext cx="3726934" cy="33571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2312589" y="5157192"/>
            <a:ext cx="49119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>
                  <a:solidFill>
                    <a:srgbClr val="C00000"/>
                  </a:solidFill>
                </a:ln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взаимопомощь</a:t>
            </a:r>
            <a:endParaRPr lang="ru-RU" sz="5400" b="1" cap="none" spc="0" dirty="0">
              <a:ln w="11430">
                <a:solidFill>
                  <a:srgbClr val="C00000"/>
                </a:solidFill>
              </a:ln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6584" y="254637"/>
            <a:ext cx="3949859" cy="279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2080699" y="5799051"/>
            <a:ext cx="53757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>
                  <a:solidFill>
                    <a:srgbClr val="C00000"/>
                  </a:solidFill>
                </a:ln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взаимоуважение</a:t>
            </a:r>
            <a:endParaRPr lang="ru-RU" sz="5400" b="1" cap="none" spc="0" dirty="0">
              <a:ln w="11430">
                <a:solidFill>
                  <a:srgbClr val="C00000"/>
                </a:solidFill>
              </a:ln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Стрелка вправо 9">
            <a:hlinkClick r:id="" action="ppaction://hlinkshowjump?jump=nextslide"/>
          </p:cNvPr>
          <p:cNvSpPr/>
          <p:nvPr/>
        </p:nvSpPr>
        <p:spPr>
          <a:xfrm>
            <a:off x="8316416" y="6260716"/>
            <a:ext cx="720080" cy="483533"/>
          </a:xfrm>
          <a:prstGeom prst="rightArrow">
            <a:avLst/>
          </a:prstGeom>
          <a:solidFill>
            <a:srgbClr val="66FF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1429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2" grpId="0"/>
      <p:bldP spid="12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07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23928" y="445004"/>
            <a:ext cx="1172693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/>
            <a:r>
              <a:rPr lang="ru-RU" sz="4000" b="1" dirty="0" smtClean="0">
                <a:ln w="11430">
                  <a:solidFill>
                    <a:srgbClr val="C00000"/>
                  </a:solidFill>
                </a:ln>
                <a:solidFill>
                  <a:srgbClr val="FF0000"/>
                </a:solidFill>
              </a:rPr>
              <a:t>Итог</a:t>
            </a:r>
            <a:endParaRPr lang="ru-RU" sz="4000" b="1" dirty="0">
              <a:ln w="11430">
                <a:solidFill>
                  <a:srgbClr val="C0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05818" y="1152890"/>
            <a:ext cx="8630678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b="1" dirty="0">
                <a:ln w="11430">
                  <a:solidFill>
                    <a:schemeClr val="tx1"/>
                  </a:solidFill>
                </a:ln>
                <a:latin typeface="Times New Roman" pitchFamily="18" charset="0"/>
                <a:cs typeface="Times New Roman" pitchFamily="18" charset="0"/>
              </a:rPr>
              <a:t>Давайте, ребята, вспомним, что необходимо для счастливой семьи?</a:t>
            </a:r>
          </a:p>
        </p:txBody>
      </p:sp>
      <p:pic>
        <p:nvPicPr>
          <p:cNvPr id="6" name="мы желаем счастья вам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GlowEdges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1018" y="5570817"/>
            <a:ext cx="609600" cy="609600"/>
          </a:xfrm>
          <a:prstGeom prst="rect">
            <a:avLst/>
          </a:prstGeom>
        </p:spPr>
      </p:pic>
      <p:sp>
        <p:nvSpPr>
          <p:cNvPr id="4" name="Управляющая кнопка: домой 3">
            <a:hlinkClick r:id="" action="ppaction://hlinkshowjump?jump=firstslide" highlightClick="1"/>
          </p:cNvPr>
          <p:cNvSpPr/>
          <p:nvPr/>
        </p:nvSpPr>
        <p:spPr>
          <a:xfrm>
            <a:off x="8316416" y="6242610"/>
            <a:ext cx="576064" cy="47616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0733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47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92755" y="341853"/>
            <a:ext cx="27150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ln w="11430">
                  <a:solidFill>
                    <a:srgbClr val="C00000"/>
                  </a:solidFill>
                </a:ln>
                <a:solidFill>
                  <a:srgbClr val="FF0000"/>
                </a:solidFill>
              </a:rPr>
              <a:t>Интернет-ресурсы:</a:t>
            </a:r>
            <a:endParaRPr lang="ru-RU" sz="2400" b="1" dirty="0">
              <a:ln w="11430">
                <a:solidFill>
                  <a:srgbClr val="C0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06754" y="816929"/>
            <a:ext cx="7997694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u="sng" dirty="0" smtClean="0"/>
              <a:t>Картинки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b="1" dirty="0" smtClean="0"/>
              <a:t> «Семья»</a:t>
            </a:r>
          </a:p>
          <a:p>
            <a:r>
              <a:rPr lang="en-US" dirty="0" smtClean="0">
                <a:hlinkClick r:id="rId2"/>
              </a:rPr>
              <a:t>http</a:t>
            </a:r>
            <a:r>
              <a:rPr lang="en-US" dirty="0">
                <a:hlinkClick r:id="rId2"/>
              </a:rPr>
              <a:t>://</a:t>
            </a:r>
            <a:r>
              <a:rPr lang="en-US" dirty="0" smtClean="0">
                <a:hlinkClick r:id="rId2"/>
              </a:rPr>
              <a:t>im5-tub-ru.yandex.net/i?id=183212910-12-72&amp;n=21</a:t>
            </a:r>
            <a:endParaRPr lang="ru-RU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ru-RU" b="1" dirty="0" smtClean="0"/>
              <a:t>«Дом на поляне»</a:t>
            </a:r>
          </a:p>
          <a:p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im8-tub-ru.yandex.net/i?id=269271858-27-72&amp;n=21</a:t>
            </a:r>
            <a:endParaRPr lang="ru-RU" dirty="0" smtClean="0"/>
          </a:p>
          <a:p>
            <a:endParaRPr lang="ru-RU" dirty="0" smtClean="0"/>
          </a:p>
          <a:p>
            <a:r>
              <a:rPr lang="ru-RU" b="1" dirty="0" smtClean="0"/>
              <a:t>Песня «Мы желаем счастья вам» (в исполнении группы «Непоседы»)</a:t>
            </a:r>
          </a:p>
          <a:p>
            <a:r>
              <a:rPr lang="en-US" dirty="0" smtClean="0">
                <a:hlinkClick r:id="rId4"/>
              </a:rPr>
              <a:t>http</a:t>
            </a:r>
            <a:r>
              <a:rPr lang="en-US" dirty="0">
                <a:hlinkClick r:id="rId4"/>
              </a:rPr>
              <a:t>://iplayer.fm/q/%D0%BD%D0%B5%D0%BF%D0%BE%D1%81%D0%B5%D0%B4%D1%8B+%D0%BC%D1%8B+%D0%B6%D0%B5%D0%BB%D0%B0%D0%B5%D0%BC+%D1%81%D1%87%D0%B0%D1%81%D1%82%D1%8C%D1%8F+%D0%B2%D0%B0%D0%BC</a:t>
            </a:r>
            <a:r>
              <a:rPr lang="en-US" dirty="0" smtClean="0">
                <a:hlinkClick r:id="rId4"/>
              </a:rPr>
              <a:t>/#</a:t>
            </a:r>
            <a:endParaRPr lang="ru-RU" dirty="0" smtClean="0"/>
          </a:p>
          <a:p>
            <a:r>
              <a:rPr lang="ru-RU" b="1" dirty="0" smtClean="0"/>
              <a:t>Для слайд-шоу использованы: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b="1" dirty="0" smtClean="0"/>
              <a:t> фото  с сайта:</a:t>
            </a:r>
          </a:p>
          <a:p>
            <a:r>
              <a:rPr lang="en-US" dirty="0">
                <a:hlinkClick r:id="rId5"/>
              </a:rPr>
              <a:t>http://images.yandex.ru/yandsearch?text=%</a:t>
            </a:r>
            <a:r>
              <a:rPr lang="en-US" dirty="0" smtClean="0">
                <a:hlinkClick r:id="rId5"/>
              </a:rPr>
              <a:t>D1%81%D1%87%D0%B0%D1%81%D1%82%D0%BB%D0%B8%D0%B2%D0%B0%D1%8F%20%D1%81%D0%B5%D0%BC%D1%8C%D1%8F%20%D0%BA%D0%B0%D1%80%D1%82%D0%B8%D0%BD%D0%BA%D0%B8&amp;uinfo=sw-1263-sh-904-fw-1038-fh-598-pd-1</a:t>
            </a:r>
            <a:endParaRPr lang="ru-RU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ru-RU" b="1" dirty="0" smtClean="0"/>
              <a:t>Песня «Губки -бантиком, бровки-домиком» (в исполнении </a:t>
            </a:r>
            <a:r>
              <a:rPr lang="ru-RU" b="1" dirty="0" err="1" smtClean="0"/>
              <a:t>К.Орбакайте</a:t>
            </a:r>
            <a:r>
              <a:rPr lang="ru-RU" b="1" dirty="0" smtClean="0"/>
              <a:t>)</a:t>
            </a:r>
          </a:p>
          <a:p>
            <a:r>
              <a:rPr lang="en-US" dirty="0">
                <a:hlinkClick r:id="rId6"/>
              </a:rPr>
              <a:t>http://www.audiopoisk.com/track/kristina-orbakaite/mp3/gubki-bantikom</a:t>
            </a:r>
            <a:r>
              <a:rPr lang="en-US" dirty="0" smtClean="0">
                <a:hlinkClick r:id="rId6"/>
              </a:rPr>
              <a:t>/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6422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9172" y="635496"/>
            <a:ext cx="835728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>
                  <a:solidFill>
                    <a:srgbClr val="C00000"/>
                  </a:solidFill>
                </a:ln>
                <a:solidFill>
                  <a:srgbClr val="FF0000"/>
                </a:solidFill>
              </a:rPr>
              <a:t>«Зашифрованное слово»</a:t>
            </a:r>
            <a:endParaRPr lang="ru-RU" sz="4000" b="1" cap="none" spc="50" dirty="0">
              <a:ln w="11430">
                <a:solidFill>
                  <a:srgbClr val="C00000"/>
                </a:solidFill>
              </a:ln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048" y="3041223"/>
            <a:ext cx="7379368" cy="61978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19172" y="1324129"/>
            <a:ext cx="85013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Чтобы прочитать зашифрованное слово, надо вычеркнуть  на кирпичном ряду повторяющиеся буквы.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62717" y="4380153"/>
            <a:ext cx="5517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FF0000"/>
                </a:solidFill>
              </a:rPr>
              <a:t>С</a:t>
            </a:r>
            <a:endParaRPr lang="ru-RU" sz="5400" b="1" cap="none" spc="0" dirty="0">
              <a:ln w="11430"/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771800" y="4364727"/>
            <a:ext cx="5229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FF0000"/>
                </a:solidFill>
              </a:rPr>
              <a:t>Е</a:t>
            </a:r>
            <a:endParaRPr lang="ru-RU" sz="5400" b="1" cap="none" spc="0" dirty="0">
              <a:ln w="11430"/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102513" y="4364727"/>
            <a:ext cx="7906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FF0000"/>
                </a:solidFill>
              </a:rPr>
              <a:t>М</a:t>
            </a:r>
            <a:endParaRPr lang="ru-RU" sz="5400" b="1" cap="none" spc="0" dirty="0">
              <a:ln w="11430"/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644105" y="4376612"/>
            <a:ext cx="5677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FF0000"/>
                </a:solidFill>
              </a:rPr>
              <a:t>Ь</a:t>
            </a:r>
            <a:endParaRPr lang="ru-RU" sz="5400" b="1" cap="none" spc="0" dirty="0">
              <a:ln w="11430"/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221068" y="4364727"/>
            <a:ext cx="5822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FF0000"/>
                </a:solidFill>
              </a:rPr>
              <a:t>Я</a:t>
            </a:r>
            <a:endParaRPr lang="ru-RU" sz="5400" b="1" cap="none" spc="0" dirty="0">
              <a:ln w="11430"/>
              <a:solidFill>
                <a:srgbClr val="FF0000"/>
              </a:solidFill>
            </a:endParaRPr>
          </a:p>
        </p:txBody>
      </p:sp>
      <p:sp>
        <p:nvSpPr>
          <p:cNvPr id="11" name="Стрелка вправо 10">
            <a:hlinkClick r:id="" action="ppaction://hlinkshowjump?jump=nextslide"/>
          </p:cNvPr>
          <p:cNvSpPr/>
          <p:nvPr/>
        </p:nvSpPr>
        <p:spPr>
          <a:xfrm>
            <a:off x="7956376" y="5936548"/>
            <a:ext cx="720080" cy="483533"/>
          </a:xfrm>
          <a:prstGeom prst="rightArrow">
            <a:avLst/>
          </a:prstGeom>
          <a:solidFill>
            <a:srgbClr val="66FF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52345" y="5288057"/>
            <a:ext cx="2859543" cy="1068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600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 tmFilter="0, 0; .2, .5; .8, .5; 1, 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250" autoRev="1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548680"/>
            <a:ext cx="8334128" cy="255454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>
                  <a:solidFill>
                    <a:srgbClr val="C00000"/>
                  </a:solidFill>
                </a:ln>
                <a:solidFill>
                  <a:srgbClr val="FF0000"/>
                </a:solidFill>
              </a:rPr>
              <a:t>Василий  Александрович </a:t>
            </a:r>
            <a:r>
              <a:rPr lang="ru-RU" sz="4000" b="1" dirty="0">
                <a:ln w="11430">
                  <a:solidFill>
                    <a:srgbClr val="C00000"/>
                  </a:solidFill>
                </a:ln>
                <a:solidFill>
                  <a:srgbClr val="FF0000"/>
                </a:solidFill>
              </a:rPr>
              <a:t>Сухомлинский написал</a:t>
            </a:r>
            <a:r>
              <a:rPr lang="ru-RU" sz="4000" b="1" dirty="0" smtClean="0">
                <a:ln w="11430">
                  <a:solidFill>
                    <a:srgbClr val="C00000"/>
                  </a:solidFill>
                </a:ln>
                <a:solidFill>
                  <a:srgbClr val="FF0000"/>
                </a:solidFill>
              </a:rPr>
              <a:t>:</a:t>
            </a:r>
          </a:p>
          <a:p>
            <a:pPr algn="ctr"/>
            <a:r>
              <a:rPr lang="ru-RU" sz="4000" b="1" dirty="0" smtClean="0">
                <a:ln w="11430">
                  <a:solidFill>
                    <a:srgbClr val="C00000"/>
                  </a:solidFill>
                </a:ln>
                <a:solidFill>
                  <a:srgbClr val="FF0000"/>
                </a:solidFill>
              </a:rPr>
              <a:t> </a:t>
            </a:r>
            <a:r>
              <a:rPr lang="ru-RU" sz="4000" b="1" dirty="0">
                <a:ln w="11430">
                  <a:solidFill>
                    <a:srgbClr val="3333FF"/>
                  </a:solidFill>
                </a:ln>
                <a:solidFill>
                  <a:srgbClr val="0070C0"/>
                </a:solidFill>
              </a:rPr>
              <a:t>«Семья – это та среда, где человек должен учиться творить добро</a:t>
            </a:r>
            <a:r>
              <a:rPr lang="ru-RU" sz="4000" b="1" dirty="0" smtClean="0">
                <a:ln w="11430">
                  <a:solidFill>
                    <a:srgbClr val="3333FF"/>
                  </a:solidFill>
                </a:ln>
                <a:solidFill>
                  <a:srgbClr val="0070C0"/>
                </a:solidFill>
              </a:rPr>
              <a:t>» </a:t>
            </a:r>
            <a:endParaRPr lang="ru-RU" sz="4000" b="1" dirty="0">
              <a:ln w="11430">
                <a:solidFill>
                  <a:srgbClr val="3333FF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4" name="Стрелка вправо 3">
            <a:hlinkClick r:id="" action="ppaction://hlinkshowjump?jump=nextslide"/>
          </p:cNvPr>
          <p:cNvSpPr/>
          <p:nvPr/>
        </p:nvSpPr>
        <p:spPr>
          <a:xfrm>
            <a:off x="7956376" y="6016068"/>
            <a:ext cx="720080" cy="483533"/>
          </a:xfrm>
          <a:prstGeom prst="rightArrow">
            <a:avLst/>
          </a:prstGeom>
          <a:solidFill>
            <a:srgbClr val="66FF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О СЕМЬЕ СЛАЙД_ШОУ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555775" y="3280553"/>
            <a:ext cx="3647353" cy="273551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99231" y="3128310"/>
            <a:ext cx="3960440" cy="3039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269337"/>
      </p:ext>
    </p:extLst>
  </p:cSld>
  <p:clrMapOvr>
    <a:masterClrMapping/>
  </p:clrMapOvr>
  <p:timing>
    <p:tnLst>
      <p:par>
        <p:cTn id="1" dur="indefinite" restart="never" nodeType="tmRoot">
          <p:childTnLst>
            <p:video fullScrn="1">
              <p:cMediaNode vol="80000">
                <p:cTn id="2" fill="remove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4193" y="422480"/>
            <a:ext cx="676875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Дом,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как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известно всем давно, —</a:t>
            </a:r>
            <a:br>
              <a:rPr lang="ru-RU" sz="2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Это не стены, не окно,</a:t>
            </a:r>
            <a:br>
              <a:rPr lang="ru-RU" sz="2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Это не стулья со столом:</a:t>
            </a:r>
            <a:br>
              <a:rPr lang="ru-RU" sz="2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Это не дом.</a:t>
            </a:r>
            <a:br>
              <a:rPr lang="ru-RU" sz="2800" b="1" dirty="0">
                <a:latin typeface="Times New Roman" pitchFamily="18" charset="0"/>
                <a:cs typeface="Times New Roman" pitchFamily="18" charset="0"/>
              </a:rPr>
            </a:b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197044" y="3126322"/>
            <a:ext cx="2627784" cy="21420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Стрелка вправо 3">
            <a:hlinkClick r:id="" action="ppaction://hlinkshowjump?jump=nextslide"/>
          </p:cNvPr>
          <p:cNvSpPr/>
          <p:nvPr/>
        </p:nvSpPr>
        <p:spPr>
          <a:xfrm>
            <a:off x="7956376" y="5989363"/>
            <a:ext cx="720080" cy="483533"/>
          </a:xfrm>
          <a:prstGeom prst="rightArrow">
            <a:avLst/>
          </a:prstGeom>
          <a:solidFill>
            <a:srgbClr val="66FF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281553"/>
            <a:ext cx="835728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>
                  <a:solidFill>
                    <a:srgbClr val="C00000"/>
                  </a:solidFill>
                </a:ln>
                <a:solidFill>
                  <a:srgbClr val="FF0000"/>
                </a:solidFill>
              </a:rPr>
              <a:t>«Что такое дом»</a:t>
            </a:r>
            <a:endParaRPr lang="ru-RU" sz="4000" b="1" cap="none" spc="50" dirty="0">
              <a:ln w="11430">
                <a:solidFill>
                  <a:srgbClr val="C0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04193" y="4653970"/>
            <a:ext cx="633670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Дом — это то, куда готов</a:t>
            </a:r>
            <a:br>
              <a:rPr lang="ru-RU" sz="2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Ты возвращаться вновь и вновь,</a:t>
            </a:r>
            <a:br>
              <a:rPr lang="ru-RU" sz="2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Яростным, добрым, нежным и злым,</a:t>
            </a:r>
            <a:br>
              <a:rPr lang="ru-RU" sz="2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Еле живым.</a:t>
            </a:r>
            <a:br>
              <a:rPr lang="ru-RU" sz="2800" b="1" dirty="0">
                <a:latin typeface="Times New Roman" pitchFamily="18" charset="0"/>
                <a:cs typeface="Times New Roman" pitchFamily="18" charset="0"/>
              </a:rPr>
            </a:b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04193" y="2780928"/>
            <a:ext cx="662473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Дом — это там, где вас поймут,</a:t>
            </a:r>
            <a:br>
              <a:rPr lang="ru-RU" sz="2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Там, где надеются и ждут,</a:t>
            </a:r>
            <a:br>
              <a:rPr lang="ru-RU" sz="2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Где ты забудешь о плохом, —</a:t>
            </a:r>
            <a:br>
              <a:rPr lang="ru-RU" sz="2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Это твой дом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0531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38164" y="230143"/>
            <a:ext cx="8784976" cy="66278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Стрелка вправо 4">
            <a:hlinkClick r:id="" action="ppaction://hlinkshowjump?jump=nextslide"/>
          </p:cNvPr>
          <p:cNvSpPr/>
          <p:nvPr/>
        </p:nvSpPr>
        <p:spPr>
          <a:xfrm>
            <a:off x="8284332" y="6132700"/>
            <a:ext cx="720080" cy="483533"/>
          </a:xfrm>
          <a:prstGeom prst="rightArrow">
            <a:avLst/>
          </a:prstGeom>
          <a:solidFill>
            <a:srgbClr val="66FF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5833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12735" y="188640"/>
            <a:ext cx="8424936" cy="132343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>
                  <a:solidFill>
                    <a:srgbClr val="C00000"/>
                  </a:solidFill>
                </a:ln>
                <a:solidFill>
                  <a:srgbClr val="FF0000"/>
                </a:solidFill>
              </a:rPr>
              <a:t>Задание №1</a:t>
            </a:r>
          </a:p>
          <a:p>
            <a:pPr algn="ctr"/>
            <a:r>
              <a:rPr lang="ru-RU" sz="4000" b="1" dirty="0" smtClean="0">
                <a:ln w="11430">
                  <a:solidFill>
                    <a:srgbClr val="C00000"/>
                  </a:solidFill>
                </a:ln>
                <a:solidFill>
                  <a:srgbClr val="FF0000"/>
                </a:solidFill>
              </a:rPr>
              <a:t>«Закладка фундамента»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46870" y="1355284"/>
            <a:ext cx="8448693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ru-RU" sz="2400" b="1" cap="none" spc="0" dirty="0" smtClean="0">
                <a:ln w="11430">
                  <a:solidFill>
                    <a:schemeClr val="tx1"/>
                  </a:solidFill>
                </a:ln>
                <a:latin typeface="Times New Roman" pitchFamily="18" charset="0"/>
                <a:cs typeface="Times New Roman" pitchFamily="18" charset="0"/>
              </a:rPr>
              <a:t>Почему </a:t>
            </a:r>
            <a:r>
              <a:rPr lang="ru-RU" sz="2400" b="1" cap="none" spc="0" dirty="0">
                <a:ln w="11430">
                  <a:solidFill>
                    <a:schemeClr val="tx1"/>
                  </a:solidFill>
                </a:ln>
                <a:latin typeface="Times New Roman" pitchFamily="18" charset="0"/>
                <a:cs typeface="Times New Roman" pitchFamily="18" charset="0"/>
              </a:rPr>
              <a:t>мальчик поссорился с родителями и сбежал из дома? </a:t>
            </a:r>
            <a:endParaRPr lang="ru-RU" sz="2400" b="1" cap="none" spc="0" dirty="0" smtClean="0">
              <a:ln w="11430">
                <a:solidFill>
                  <a:schemeClr val="tx1"/>
                </a:solidFill>
              </a:ln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b="1" cap="none" spc="0" dirty="0" smtClean="0">
                <a:ln w="11430">
                  <a:solidFill>
                    <a:schemeClr val="tx1"/>
                  </a:solidFill>
                </a:ln>
                <a:latin typeface="Times New Roman" pitchFamily="18" charset="0"/>
                <a:cs typeface="Times New Roman" pitchFamily="18" charset="0"/>
              </a:rPr>
              <a:t>Как </a:t>
            </a:r>
            <a:r>
              <a:rPr lang="ru-RU" sz="2400" b="1" cap="none" spc="0" dirty="0">
                <a:ln w="11430">
                  <a:solidFill>
                    <a:schemeClr val="tx1"/>
                  </a:solidFill>
                </a:ln>
                <a:latin typeface="Times New Roman" pitchFamily="18" charset="0"/>
                <a:cs typeface="Times New Roman" pitchFamily="18" charset="0"/>
              </a:rPr>
              <a:t>вы думаете, почему в семье Дяди Федора произошла </a:t>
            </a:r>
            <a:r>
              <a:rPr lang="ru-RU" sz="2400" b="1" cap="none" spc="0" dirty="0" smtClean="0">
                <a:ln w="11430">
                  <a:solidFill>
                    <a:schemeClr val="tx1"/>
                  </a:solidFill>
                </a:ln>
                <a:latin typeface="Times New Roman" pitchFamily="18" charset="0"/>
                <a:cs typeface="Times New Roman" pitchFamily="18" charset="0"/>
              </a:rPr>
              <a:t>такая  ссора </a:t>
            </a:r>
            <a:r>
              <a:rPr lang="ru-RU" sz="2400" b="1" cap="none" spc="0" dirty="0">
                <a:ln w="11430">
                  <a:solidFill>
                    <a:schemeClr val="tx1"/>
                  </a:solidFill>
                </a:ln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2400" b="1" cap="none" spc="0" dirty="0" smtClean="0">
                <a:ln w="11430">
                  <a:solidFill>
                    <a:schemeClr val="tx1"/>
                  </a:solidFill>
                </a:ln>
                <a:latin typeface="Times New Roman" pitchFamily="18" charset="0"/>
                <a:cs typeface="Times New Roman" pitchFamily="18" charset="0"/>
              </a:rPr>
              <a:t>мамой?</a:t>
            </a:r>
            <a:endParaRPr lang="ru-RU" sz="2400" b="1" cap="none" spc="0" dirty="0">
              <a:ln w="11430">
                <a:solidFill>
                  <a:schemeClr val="tx1"/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трелка вправо 4">
            <a:hlinkClick r:id="" action="ppaction://hlinkshowjump?jump=nextslide"/>
          </p:cNvPr>
          <p:cNvSpPr/>
          <p:nvPr/>
        </p:nvSpPr>
        <p:spPr>
          <a:xfrm>
            <a:off x="7956376" y="5971234"/>
            <a:ext cx="720080" cy="483533"/>
          </a:xfrm>
          <a:prstGeom prst="rightArrow">
            <a:avLst/>
          </a:prstGeom>
          <a:solidFill>
            <a:srgbClr val="66FF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ДЯДЯ ФЕДОР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750494" y="3068960"/>
            <a:ext cx="3641443" cy="273108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26752" y="2960710"/>
            <a:ext cx="3888927" cy="2947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064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remove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532482"/>
            <a:ext cx="9166503" cy="66874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4437112"/>
            <a:ext cx="4191420" cy="900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835696" y="5157192"/>
            <a:ext cx="586570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>
                  <a:solidFill>
                    <a:srgbClr val="C00000"/>
                  </a:solidFill>
                </a:ln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взаимопонимание</a:t>
            </a:r>
            <a:endParaRPr lang="ru-RU" sz="5400" b="1" cap="none" spc="0" dirty="0">
              <a:ln w="11430">
                <a:solidFill>
                  <a:srgbClr val="C00000"/>
                </a:solidFill>
              </a:ln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Стрелка вправо 4">
            <a:hlinkClick r:id="" action="ppaction://hlinkshowjump?jump=nextslide"/>
          </p:cNvPr>
          <p:cNvSpPr/>
          <p:nvPr/>
        </p:nvSpPr>
        <p:spPr>
          <a:xfrm>
            <a:off x="8316416" y="6616233"/>
            <a:ext cx="720080" cy="483533"/>
          </a:xfrm>
          <a:prstGeom prst="rightArrow">
            <a:avLst/>
          </a:prstGeom>
          <a:solidFill>
            <a:srgbClr val="66FF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0305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2" grpId="1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8" y="260648"/>
            <a:ext cx="7538922" cy="1938992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>
                  <a:solidFill>
                    <a:srgbClr val="C00000"/>
                  </a:solidFill>
                </a:ln>
                <a:solidFill>
                  <a:srgbClr val="FF0000"/>
                </a:solidFill>
              </a:rPr>
              <a:t>2 задание </a:t>
            </a:r>
            <a:endParaRPr lang="ru-RU" sz="4000" b="1" dirty="0" smtClean="0">
              <a:ln w="11430">
                <a:solidFill>
                  <a:srgbClr val="C00000"/>
                </a:solidFill>
              </a:ln>
              <a:solidFill>
                <a:srgbClr val="FF0000"/>
              </a:solidFill>
            </a:endParaRPr>
          </a:p>
          <a:p>
            <a:pPr algn="ctr"/>
            <a:r>
              <a:rPr lang="ru-RU" sz="4000" b="1" dirty="0" smtClean="0">
                <a:ln w="11430">
                  <a:solidFill>
                    <a:srgbClr val="C00000"/>
                  </a:solidFill>
                </a:ln>
                <a:solidFill>
                  <a:srgbClr val="FF0000"/>
                </a:solidFill>
              </a:rPr>
              <a:t>«</a:t>
            </a:r>
            <a:r>
              <a:rPr lang="ru-RU" sz="4000" b="1" dirty="0">
                <a:ln w="11430">
                  <a:solidFill>
                    <a:srgbClr val="C00000"/>
                  </a:solidFill>
                </a:ln>
                <a:solidFill>
                  <a:srgbClr val="FF0000"/>
                </a:solidFill>
              </a:rPr>
              <a:t>Стройка основной части дома</a:t>
            </a:r>
            <a:r>
              <a:rPr lang="ru-RU" sz="4000" b="1" dirty="0" smtClean="0">
                <a:ln w="11430">
                  <a:solidFill>
                    <a:srgbClr val="C00000"/>
                  </a:solidFill>
                </a:ln>
                <a:solidFill>
                  <a:srgbClr val="FF0000"/>
                </a:solidFill>
              </a:rPr>
              <a:t>» </a:t>
            </a:r>
          </a:p>
          <a:p>
            <a:pPr algn="ctr"/>
            <a:r>
              <a:rPr lang="ru-RU" sz="4000" b="1" dirty="0" smtClean="0">
                <a:ln w="11430">
                  <a:solidFill>
                    <a:srgbClr val="C00000"/>
                  </a:solidFill>
                </a:ln>
                <a:solidFill>
                  <a:srgbClr val="FF0000"/>
                </a:solidFill>
              </a:rPr>
              <a:t>(работа в группах) </a:t>
            </a:r>
            <a:endParaRPr lang="ru-RU" sz="4000" b="1" dirty="0">
              <a:ln w="11430">
                <a:solidFill>
                  <a:srgbClr val="C00000"/>
                </a:solidFill>
              </a:ln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6401" y="2678243"/>
            <a:ext cx="3600109" cy="279137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8" y="2678243"/>
            <a:ext cx="3624717" cy="276833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Стрелка вправо 4">
            <a:hlinkClick r:id="" action="ppaction://hlinkshowjump?jump=nextslide"/>
          </p:cNvPr>
          <p:cNvSpPr/>
          <p:nvPr/>
        </p:nvSpPr>
        <p:spPr>
          <a:xfrm>
            <a:off x="7894684" y="5882726"/>
            <a:ext cx="720080" cy="483533"/>
          </a:xfrm>
          <a:prstGeom prst="rightArrow">
            <a:avLst/>
          </a:prstGeom>
          <a:solidFill>
            <a:srgbClr val="66FF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3379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8481"/>
            <a:ext cx="9166503" cy="66874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4437112"/>
            <a:ext cx="4191420" cy="900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835696" y="4982791"/>
            <a:ext cx="586570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>
                  <a:solidFill>
                    <a:srgbClr val="C00000"/>
                  </a:solidFill>
                </a:ln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взаимопонимание</a:t>
            </a:r>
            <a:endParaRPr lang="ru-RU" sz="5400" b="1" cap="none" spc="0" dirty="0">
              <a:ln w="11430">
                <a:solidFill>
                  <a:srgbClr val="C00000"/>
                </a:solidFill>
              </a:ln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1700" y="1650050"/>
            <a:ext cx="3726934" cy="33571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2312588" y="5661248"/>
            <a:ext cx="49119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>
                  <a:solidFill>
                    <a:srgbClr val="C00000"/>
                  </a:solidFill>
                </a:ln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взаимопомощь</a:t>
            </a:r>
            <a:endParaRPr lang="ru-RU" sz="5400" b="1" cap="none" spc="0" dirty="0">
              <a:ln w="11430">
                <a:solidFill>
                  <a:srgbClr val="C00000"/>
                </a:solidFill>
              </a:ln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Стрелка вправо 9">
            <a:hlinkClick r:id="" action="ppaction://hlinkshowjump?jump=nextslide"/>
          </p:cNvPr>
          <p:cNvSpPr/>
          <p:nvPr/>
        </p:nvSpPr>
        <p:spPr>
          <a:xfrm>
            <a:off x="8316416" y="6257835"/>
            <a:ext cx="720080" cy="483533"/>
          </a:xfrm>
          <a:prstGeom prst="rightArrow">
            <a:avLst/>
          </a:prstGeom>
          <a:solidFill>
            <a:srgbClr val="66FF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2996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9" grpId="1" build="allAtOnce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392</TotalTime>
  <Words>452</Words>
  <Application>Microsoft Office PowerPoint</Application>
  <PresentationFormat>Экран (4:3)</PresentationFormat>
  <Paragraphs>124</Paragraphs>
  <Slides>15</Slides>
  <Notes>1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алена</dc:creator>
  <cp:lastModifiedBy>Кузнецова СН</cp:lastModifiedBy>
  <cp:revision>47</cp:revision>
  <dcterms:created xsi:type="dcterms:W3CDTF">2013-05-17T16:02:00Z</dcterms:created>
  <dcterms:modified xsi:type="dcterms:W3CDTF">2017-10-27T00:27:32Z</dcterms:modified>
</cp:coreProperties>
</file>