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8" r:id="rId4"/>
    <p:sldId id="269" r:id="rId5"/>
    <p:sldId id="259" r:id="rId6"/>
    <p:sldId id="260" r:id="rId7"/>
    <p:sldId id="261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2941A2-2C72-4A7A-AB40-867AB5F874C9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729E74-6E46-4B4A-BA9F-8494B003FE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354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29E74-6E46-4B4A-BA9F-8494B003FED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29E74-6E46-4B4A-BA9F-8494B003FED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844824"/>
            <a:ext cx="85324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 системы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психолого-педагогического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сопровождения обучающихся, испытывающих трудности в освоении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основных образовательных программ 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332656"/>
            <a:ext cx="29523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67544" y="-336832"/>
            <a:ext cx="8208912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В обучении детей, испытывающих трудности в освоении основных образовательных программ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продуктивен такой путь - от знания причины ошибки к ее устранению.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Создание системы совместной работы учителя-логопеда, педагога-психолога, учителей, родителей и самого ребенка позволит лучше понять структуру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нарушений в речевом и психическом развитии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облегчит поиск оптимальных путей коррекционного воздействия.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ÐÐ°ÑÑÐ¸Ð½ÐºÐ¸ Ð¿Ð¾ Ð·Ð°Ð¿ÑÐ¾ÑÑ ÐºÐ°ÑÑÐ¸Ð½ÐºÐ¸ Ð¾Ð±ÑÐµÐµ Ð½ÐµÐ´Ð¾ÑÐ°Ð·Ð²Ð¸ÑÐ¸Ðµ ÑÐµÑ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420888"/>
            <a:ext cx="4493007" cy="3457509"/>
          </a:xfrm>
          <a:prstGeom prst="rect">
            <a:avLst/>
          </a:prstGeom>
          <a:noFill/>
          <a:ln w="76200"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3" name="TextBox 2"/>
          <p:cNvSpPr txBox="1"/>
          <p:nvPr/>
        </p:nvSpPr>
        <p:spPr>
          <a:xfrm>
            <a:off x="2699792" y="764704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15288" y="620688"/>
            <a:ext cx="75171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bliqueTopRight"/>
              <a:lightRig rig="threePt" dir="t"/>
            </a:scene3d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</a:t>
            </a:r>
            <a:r>
              <a:rPr lang="ru-RU" sz="5400" b="1" cap="none" spc="0" dirty="0" smtClean="0">
                <a:ln w="190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n w="1905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ru-RU" sz="5400" b="1" cap="none" spc="0" dirty="0" smtClean="0">
                <a:ln w="190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n w="1905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</a:t>
            </a:r>
            <a:r>
              <a:rPr lang="ru-RU" sz="5400" b="1" cap="none" spc="0" dirty="0" smtClean="0">
                <a:ln w="190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5400" b="1" cap="none" spc="0" dirty="0">
              <a:ln w="190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8"/>
            <a:ext cx="835292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Дети с трудностями в обучении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 дети, испытывающие в силу различных биологических и социальных причин стойкие затруднения в освоении образовательных программ при отсутствии выраженных нарушений интеллекта, отклонений в развитии слуха, зрения, речи, двигательной сферы. Они имеют негрубые (слабо выраженные) отклонения в функциях центральной нервной системы, оказывающие негативное влияние на школьную и социальную адаптацию ребенка.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636912"/>
            <a:ext cx="820891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645024"/>
            <a:ext cx="813690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483768" y="2564904"/>
            <a:ext cx="4320480" cy="72008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Классификация трудностей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3131840" y="3356992"/>
            <a:ext cx="14401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580112" y="3356992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948264" y="3140968"/>
            <a:ext cx="57606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Скругленный прямоугольник 24"/>
          <p:cNvSpPr/>
          <p:nvPr/>
        </p:nvSpPr>
        <p:spPr>
          <a:xfrm>
            <a:off x="1907704" y="4077072"/>
            <a:ext cx="2304256" cy="27809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Трудности в формировании когнитивного компонента навыков письма, чтения, вычислительных умений.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 flipH="1">
            <a:off x="4499992" y="4149080"/>
            <a:ext cx="2232248" cy="27089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Недостатки формирования  регуляторного компонента навыков письма, чтения, вычислительных умений.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948264" y="3861048"/>
            <a:ext cx="1872208" cy="2808312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Особенности темперамента обучающихся, отражающего своеобразие природной организации их нервной системы.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flipH="1">
            <a:off x="1619672" y="3140968"/>
            <a:ext cx="72008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кругленный прямоугольник 20"/>
          <p:cNvSpPr/>
          <p:nvPr/>
        </p:nvSpPr>
        <p:spPr>
          <a:xfrm>
            <a:off x="179512" y="3861048"/>
            <a:ext cx="1584176" cy="252028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Недостатки  формирования двигательных навыков письма и чтения.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95536" y="188640"/>
            <a:ext cx="83529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492187"/>
            <a:ext cx="4464496" cy="336581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548680"/>
            <a:ext cx="8136904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Поэтому в настоящее время все более актуальной темой является создание (проектирование) системы психолого-педагогического сопровождения обучающихся, испытывающих трудности в обучении.</a:t>
            </a:r>
          </a:p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Психолого-педагогическое сопровождение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это целостная, комплексная, системно-организованная деятельность, в процессе которой создаются социально-психологические и педагогические условия для успешного обучения и развития каждого ребенка в школьной среде. Прежде всего – это тесное взаимодействие всех участников образовательного процесса: учителей, педагога-психолога, учителя-логопеда и родителей.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6" name="AutoShape 38"/>
          <p:cNvSpPr>
            <a:spLocks noChangeShapeType="1"/>
          </p:cNvSpPr>
          <p:nvPr/>
        </p:nvSpPr>
        <p:spPr bwMode="auto">
          <a:xfrm>
            <a:off x="4211960" y="1412776"/>
            <a:ext cx="369887" cy="0"/>
          </a:xfrm>
          <a:prstGeom prst="straightConnector1">
            <a:avLst/>
          </a:prstGeom>
          <a:noFill/>
          <a:ln w="57150">
            <a:solidFill>
              <a:srgbClr val="00206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85" name="AutoShape 37"/>
          <p:cNvSpPr>
            <a:spLocks noChangeShapeType="1"/>
          </p:cNvSpPr>
          <p:nvPr/>
        </p:nvSpPr>
        <p:spPr bwMode="auto">
          <a:xfrm flipH="1">
            <a:off x="6372200" y="1412776"/>
            <a:ext cx="236538" cy="0"/>
          </a:xfrm>
          <a:prstGeom prst="straightConnector1">
            <a:avLst/>
          </a:prstGeom>
          <a:noFill/>
          <a:ln w="57150">
            <a:solidFill>
              <a:srgbClr val="00206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84" name="AutoShape 36"/>
          <p:cNvSpPr>
            <a:spLocks noChangeShapeType="1"/>
          </p:cNvSpPr>
          <p:nvPr/>
        </p:nvSpPr>
        <p:spPr bwMode="auto">
          <a:xfrm>
            <a:off x="1691680" y="1412776"/>
            <a:ext cx="328612" cy="0"/>
          </a:xfrm>
          <a:prstGeom prst="straightConnector1">
            <a:avLst/>
          </a:prstGeom>
          <a:noFill/>
          <a:ln w="57150">
            <a:solidFill>
              <a:srgbClr val="00206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83" name="Rectangle 35"/>
          <p:cNvSpPr>
            <a:spLocks noChangeArrowheads="1"/>
          </p:cNvSpPr>
          <p:nvPr/>
        </p:nvSpPr>
        <p:spPr bwMode="auto">
          <a:xfrm>
            <a:off x="3131840" y="3933056"/>
            <a:ext cx="2952328" cy="792088"/>
          </a:xfrm>
          <a:prstGeom prst="rect">
            <a:avLst/>
          </a:prstGeom>
          <a:solidFill>
            <a:srgbClr val="FFFFFF"/>
          </a:solidFill>
          <a:ln w="38100">
            <a:solidFill>
              <a:srgbClr val="0070C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Интегрированные занятия,</a:t>
            </a:r>
            <a:r>
              <a:rPr kumimoji="0" lang="ru-RU" altLang="zh-CN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мастер-классы, проект.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деят-ть</a:t>
            </a: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т.д. 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82" name="Rectangle 34"/>
          <p:cNvSpPr>
            <a:spLocks noChangeArrowheads="1"/>
          </p:cNvSpPr>
          <p:nvPr/>
        </p:nvSpPr>
        <p:spPr bwMode="auto">
          <a:xfrm>
            <a:off x="2843808" y="1772816"/>
            <a:ext cx="3096344" cy="1008112"/>
          </a:xfrm>
          <a:prstGeom prst="rect">
            <a:avLst/>
          </a:prstGeom>
          <a:solidFill>
            <a:srgbClr val="FFFFFF"/>
          </a:solidFill>
          <a:ln w="38100">
            <a:solidFill>
              <a:srgbClr val="0070C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Диагностика (определение уровня речевого и психического развития ребёнка)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81" name="AutoShape 33"/>
          <p:cNvSpPr>
            <a:spLocks noChangeArrowheads="1"/>
          </p:cNvSpPr>
          <p:nvPr/>
        </p:nvSpPr>
        <p:spPr bwMode="auto">
          <a:xfrm>
            <a:off x="2267744" y="1772816"/>
            <a:ext cx="431800" cy="606425"/>
          </a:xfrm>
          <a:prstGeom prst="curvedRightArrow">
            <a:avLst>
              <a:gd name="adj1" fmla="val 28088"/>
              <a:gd name="adj2" fmla="val 56176"/>
              <a:gd name="adj3" fmla="val 33333"/>
            </a:avLst>
          </a:prstGeom>
          <a:solidFill>
            <a:srgbClr val="FFFFFF"/>
          </a:solidFill>
          <a:ln w="57150">
            <a:solidFill>
              <a:srgbClr val="0020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80" name="AutoShape 32"/>
          <p:cNvSpPr>
            <a:spLocks noChangeArrowheads="1"/>
          </p:cNvSpPr>
          <p:nvPr/>
        </p:nvSpPr>
        <p:spPr bwMode="auto">
          <a:xfrm flipH="1">
            <a:off x="6084168" y="1844824"/>
            <a:ext cx="523875" cy="606425"/>
          </a:xfrm>
          <a:prstGeom prst="curvedRightArrow">
            <a:avLst>
              <a:gd name="adj1" fmla="val 23152"/>
              <a:gd name="adj2" fmla="val 46303"/>
              <a:gd name="adj3" fmla="val 33333"/>
            </a:avLst>
          </a:prstGeom>
          <a:solidFill>
            <a:srgbClr val="FFFFFF"/>
          </a:solidFill>
          <a:ln w="57150">
            <a:solidFill>
              <a:srgbClr val="0020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79" name="Rectangle 31"/>
          <p:cNvSpPr>
            <a:spLocks noChangeArrowheads="1"/>
          </p:cNvSpPr>
          <p:nvPr/>
        </p:nvSpPr>
        <p:spPr bwMode="auto">
          <a:xfrm>
            <a:off x="4644008" y="3212976"/>
            <a:ext cx="1831975" cy="534988"/>
          </a:xfrm>
          <a:prstGeom prst="rect">
            <a:avLst/>
          </a:prstGeom>
          <a:solidFill>
            <a:srgbClr val="FFFFFF"/>
          </a:solidFill>
          <a:ln w="38100">
            <a:solidFill>
              <a:srgbClr val="0070C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Психокоррекционные</a:t>
            </a: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занятия 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8" name="Rectangle 30"/>
          <p:cNvSpPr>
            <a:spLocks noChangeArrowheads="1"/>
          </p:cNvSpPr>
          <p:nvPr/>
        </p:nvSpPr>
        <p:spPr bwMode="auto">
          <a:xfrm>
            <a:off x="2699792" y="3212976"/>
            <a:ext cx="1728192" cy="534988"/>
          </a:xfrm>
          <a:prstGeom prst="rect">
            <a:avLst/>
          </a:prstGeom>
          <a:solidFill>
            <a:srgbClr val="FFFFFF"/>
          </a:solidFill>
          <a:ln w="38100">
            <a:solidFill>
              <a:srgbClr val="0070C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Логопедические занятия 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7" name="AutoShape 29"/>
          <p:cNvSpPr>
            <a:spLocks noChangeShapeType="1"/>
          </p:cNvSpPr>
          <p:nvPr/>
        </p:nvSpPr>
        <p:spPr bwMode="auto">
          <a:xfrm>
            <a:off x="5364088" y="2852936"/>
            <a:ext cx="9525" cy="349250"/>
          </a:xfrm>
          <a:prstGeom prst="straightConnector1">
            <a:avLst/>
          </a:prstGeom>
          <a:noFill/>
          <a:ln w="76200">
            <a:solidFill>
              <a:srgbClr val="002060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76" name="AutoShape 28"/>
          <p:cNvSpPr>
            <a:spLocks noChangeShapeType="1"/>
          </p:cNvSpPr>
          <p:nvPr/>
        </p:nvSpPr>
        <p:spPr bwMode="auto">
          <a:xfrm flipH="1">
            <a:off x="3635896" y="2852936"/>
            <a:ext cx="9525" cy="349250"/>
          </a:xfrm>
          <a:prstGeom prst="straightConnector1">
            <a:avLst/>
          </a:prstGeom>
          <a:noFill/>
          <a:ln w="76200">
            <a:solidFill>
              <a:srgbClr val="002060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75" name="AutoShape 27"/>
          <p:cNvSpPr>
            <a:spLocks noChangeArrowheads="1"/>
          </p:cNvSpPr>
          <p:nvPr/>
        </p:nvSpPr>
        <p:spPr bwMode="auto">
          <a:xfrm flipH="1">
            <a:off x="6228184" y="3861048"/>
            <a:ext cx="523875" cy="606425"/>
          </a:xfrm>
          <a:prstGeom prst="curvedRightArrow">
            <a:avLst>
              <a:gd name="adj1" fmla="val 23152"/>
              <a:gd name="adj2" fmla="val 46303"/>
              <a:gd name="adj3" fmla="val 33333"/>
            </a:avLst>
          </a:prstGeom>
          <a:solidFill>
            <a:srgbClr val="FFFFFF"/>
          </a:solidFill>
          <a:ln w="57150">
            <a:solidFill>
              <a:srgbClr val="0020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74" name="AutoShape 26"/>
          <p:cNvSpPr>
            <a:spLocks noChangeArrowheads="1"/>
          </p:cNvSpPr>
          <p:nvPr/>
        </p:nvSpPr>
        <p:spPr bwMode="auto">
          <a:xfrm>
            <a:off x="2555776" y="3861048"/>
            <a:ext cx="431800" cy="606425"/>
          </a:xfrm>
          <a:prstGeom prst="curvedRightArrow">
            <a:avLst>
              <a:gd name="adj1" fmla="val 28088"/>
              <a:gd name="adj2" fmla="val 56176"/>
              <a:gd name="adj3" fmla="val 33333"/>
            </a:avLst>
          </a:prstGeom>
          <a:solidFill>
            <a:srgbClr val="FFFFFF"/>
          </a:solidFill>
          <a:ln w="57150">
            <a:solidFill>
              <a:srgbClr val="0020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467544" y="0"/>
            <a:ext cx="8424936" cy="692697"/>
          </a:xfrm>
          <a:prstGeom prst="rect">
            <a:avLst/>
          </a:prstGeom>
          <a:solidFill>
            <a:srgbClr val="FFFFFF"/>
          </a:solidFill>
          <a:ln w="38100">
            <a:solidFill>
              <a:srgbClr val="0070C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Система комплексной помощи обучающимся, испытывающим трудности в освоении ООП </a:t>
            </a: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2123728" y="1196752"/>
            <a:ext cx="2088232" cy="381000"/>
          </a:xfrm>
          <a:prstGeom prst="rect">
            <a:avLst/>
          </a:prstGeom>
          <a:solidFill>
            <a:srgbClr val="FFFFFF"/>
          </a:solidFill>
          <a:ln w="38100">
            <a:solidFill>
              <a:srgbClr val="0070C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Учитель-логопед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3" name="AutoShape 15"/>
          <p:cNvSpPr>
            <a:spLocks noChangeShapeType="1"/>
          </p:cNvSpPr>
          <p:nvPr/>
        </p:nvSpPr>
        <p:spPr bwMode="auto">
          <a:xfrm flipH="1">
            <a:off x="1187624" y="692696"/>
            <a:ext cx="661988" cy="454025"/>
          </a:xfrm>
          <a:prstGeom prst="straightConnector1">
            <a:avLst/>
          </a:prstGeom>
          <a:noFill/>
          <a:ln w="76200">
            <a:solidFill>
              <a:srgbClr val="00206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2" name="AutoShape 14"/>
          <p:cNvSpPr>
            <a:spLocks noChangeShapeType="1"/>
          </p:cNvSpPr>
          <p:nvPr/>
        </p:nvSpPr>
        <p:spPr bwMode="auto">
          <a:xfrm>
            <a:off x="6804248" y="692696"/>
            <a:ext cx="620712" cy="431800"/>
          </a:xfrm>
          <a:prstGeom prst="straightConnector1">
            <a:avLst/>
          </a:prstGeom>
          <a:noFill/>
          <a:ln w="76200">
            <a:solidFill>
              <a:srgbClr val="00206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323528" y="1196752"/>
            <a:ext cx="1368152" cy="360039"/>
          </a:xfrm>
          <a:prstGeom prst="rect">
            <a:avLst/>
          </a:prstGeom>
          <a:solidFill>
            <a:srgbClr val="FFFFFF"/>
          </a:solidFill>
          <a:ln w="38100">
            <a:solidFill>
              <a:srgbClr val="0070C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Учителя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6660232" y="1196752"/>
            <a:ext cx="2304256" cy="576064"/>
          </a:xfrm>
          <a:prstGeom prst="rect">
            <a:avLst/>
          </a:prstGeom>
          <a:solidFill>
            <a:srgbClr val="FFFFFF"/>
          </a:solidFill>
          <a:ln w="38100">
            <a:solidFill>
              <a:srgbClr val="0070C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Родители (законные представители)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AutoShape 11"/>
          <p:cNvSpPr>
            <a:spLocks noChangeShapeType="1"/>
          </p:cNvSpPr>
          <p:nvPr/>
        </p:nvSpPr>
        <p:spPr bwMode="auto">
          <a:xfrm>
            <a:off x="5364088" y="692696"/>
            <a:ext cx="0" cy="425450"/>
          </a:xfrm>
          <a:prstGeom prst="straightConnector1">
            <a:avLst/>
          </a:prstGeom>
          <a:noFill/>
          <a:ln w="76200">
            <a:solidFill>
              <a:srgbClr val="002060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4499992" y="1196752"/>
            <a:ext cx="1872208" cy="381000"/>
          </a:xfrm>
          <a:prstGeom prst="rect">
            <a:avLst/>
          </a:prstGeom>
          <a:solidFill>
            <a:srgbClr val="FFFFFF"/>
          </a:solidFill>
          <a:ln w="38100">
            <a:solidFill>
              <a:srgbClr val="0070C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Педагог-психолог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AutoShape 8"/>
          <p:cNvSpPr>
            <a:spLocks noChangeShapeType="1"/>
          </p:cNvSpPr>
          <p:nvPr/>
        </p:nvSpPr>
        <p:spPr bwMode="auto">
          <a:xfrm flipH="1">
            <a:off x="7740352" y="1772816"/>
            <a:ext cx="9525" cy="638175"/>
          </a:xfrm>
          <a:prstGeom prst="straightConnector1">
            <a:avLst/>
          </a:prstGeom>
          <a:noFill/>
          <a:ln w="76200">
            <a:solidFill>
              <a:srgbClr val="002060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179512" y="4509120"/>
            <a:ext cx="1944216" cy="1800200"/>
          </a:xfrm>
          <a:prstGeom prst="rect">
            <a:avLst/>
          </a:prstGeom>
          <a:solidFill>
            <a:srgbClr val="FFFFFF"/>
          </a:solidFill>
          <a:ln w="38100">
            <a:solidFill>
              <a:srgbClr val="0070C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Посещение консультаций логопеда, психолога по вопросам </a:t>
            </a:r>
            <a:r>
              <a:rPr kumimoji="0" lang="ru-RU" altLang="zh-CN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кор.-раз</a:t>
            </a: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altLang="zh-CN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обучения, участие </a:t>
            </a:r>
            <a:r>
              <a:rPr lang="ru-RU" altLang="zh-CN" sz="1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lang="ru-RU" altLang="zh-CN" sz="16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ППк</a:t>
            </a:r>
            <a:r>
              <a:rPr kumimoji="0" lang="ru-RU" altLang="zh-CN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7092280" y="4581128"/>
            <a:ext cx="1872208" cy="1728192"/>
          </a:xfrm>
          <a:prstGeom prst="rect">
            <a:avLst/>
          </a:prstGeom>
          <a:solidFill>
            <a:srgbClr val="FFFFFF"/>
          </a:solidFill>
          <a:ln w="38100">
            <a:solidFill>
              <a:srgbClr val="0070C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Посещение собраний, консультаций учителей, </a:t>
            </a:r>
            <a:r>
              <a:rPr lang="ru-RU" altLang="zh-CN" sz="1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психолога, логопеда, участие в </a:t>
            </a:r>
            <a:r>
              <a:rPr lang="ru-RU" altLang="zh-CN" sz="16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ППк</a:t>
            </a:r>
            <a:r>
              <a:rPr lang="ru-RU" altLang="zh-CN" sz="1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267744" y="6021288"/>
            <a:ext cx="4680520" cy="836712"/>
          </a:xfrm>
          <a:prstGeom prst="rect">
            <a:avLst/>
          </a:prstGeom>
          <a:solidFill>
            <a:srgbClr val="FFFFFF"/>
          </a:solidFill>
          <a:ln w="38100">
            <a:solidFill>
              <a:srgbClr val="0070C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Анализ динамики на </a:t>
            </a:r>
            <a:r>
              <a:rPr kumimoji="0" lang="ru-RU" altLang="zh-CN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ППк</a:t>
            </a: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(решение о прекращении,</a:t>
            </a:r>
            <a:r>
              <a:rPr kumimoji="0" lang="ru-RU" altLang="zh-CN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продолжении</a:t>
            </a:r>
            <a:r>
              <a:rPr kumimoji="0" lang="ru-RU" altLang="zh-CN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altLang="zh-CN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</a:t>
            </a: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.-развив. обучения или направление на ГПМПК)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6876256" y="2420888"/>
            <a:ext cx="2088232" cy="1800200"/>
          </a:xfrm>
          <a:prstGeom prst="rect">
            <a:avLst/>
          </a:prstGeom>
          <a:solidFill>
            <a:srgbClr val="FFFFFF"/>
          </a:solidFill>
          <a:ln w="38100">
            <a:solidFill>
              <a:srgbClr val="0070C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Ознакомление с речевыми и </a:t>
            </a:r>
            <a:r>
              <a:rPr kumimoji="0" lang="ru-RU" altLang="zh-CN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психокоррекционными</a:t>
            </a: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картами ребёнка, выработка единой стратегии </a:t>
            </a:r>
            <a:r>
              <a:rPr kumimoji="0" lang="ru-RU" altLang="zh-CN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коррекц.-</a:t>
            </a:r>
            <a:r>
              <a:rPr lang="ru-RU" altLang="zh-CN" sz="16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</a:t>
            </a: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altLang="zh-CN" sz="1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обучения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79512" y="2060848"/>
            <a:ext cx="2016224" cy="2016224"/>
          </a:xfrm>
          <a:prstGeom prst="rect">
            <a:avLst/>
          </a:prstGeom>
          <a:solidFill>
            <a:srgbClr val="FFFFFF"/>
          </a:solidFill>
          <a:ln w="38100">
            <a:solidFill>
              <a:srgbClr val="0070C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Обучение ребёнка по ООП (</a:t>
            </a:r>
            <a:r>
              <a:rPr kumimoji="0" lang="ru-RU" altLang="zh-CN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методич</a:t>
            </a: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altLang="zh-CN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altLang="zh-CN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рек-ции</a:t>
            </a: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логопеда, психолога с учётом инд.возм</a:t>
            </a:r>
            <a:r>
              <a:rPr lang="ru-RU" altLang="zh-CN" sz="1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ожностей</a:t>
            </a: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меньший</a:t>
            </a:r>
            <a:r>
              <a:rPr kumimoji="0" lang="ru-RU" altLang="zh-CN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объем заданий, единый план работы и др.</a:t>
            </a: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339752" y="4941168"/>
            <a:ext cx="4464496" cy="801688"/>
          </a:xfrm>
          <a:prstGeom prst="rect">
            <a:avLst/>
          </a:prstGeom>
          <a:solidFill>
            <a:srgbClr val="FFFFFF"/>
          </a:solidFill>
          <a:ln w="38100">
            <a:solidFill>
              <a:srgbClr val="0070C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Проведение консультаций, собраний</a:t>
            </a:r>
            <a:r>
              <a:rPr kumimoji="0" lang="ru-RU" altLang="zh-CN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вопросам психического и речевого развития детей, участие в </a:t>
            </a:r>
            <a:r>
              <a:rPr kumimoji="0" lang="ru-RU" altLang="zh-CN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ППк</a:t>
            </a: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AutoShape 11"/>
          <p:cNvSpPr>
            <a:spLocks noChangeShapeType="1"/>
          </p:cNvSpPr>
          <p:nvPr/>
        </p:nvSpPr>
        <p:spPr bwMode="auto">
          <a:xfrm>
            <a:off x="3419872" y="692696"/>
            <a:ext cx="0" cy="425450"/>
          </a:xfrm>
          <a:prstGeom prst="straightConnector1">
            <a:avLst/>
          </a:prstGeom>
          <a:noFill/>
          <a:ln w="76200">
            <a:solidFill>
              <a:srgbClr val="002060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" name="AutoShape 33"/>
          <p:cNvSpPr>
            <a:spLocks noChangeArrowheads="1"/>
          </p:cNvSpPr>
          <p:nvPr/>
        </p:nvSpPr>
        <p:spPr bwMode="auto">
          <a:xfrm>
            <a:off x="611560" y="6381328"/>
            <a:ext cx="1296144" cy="476672"/>
          </a:xfrm>
          <a:prstGeom prst="curvedRightArrow">
            <a:avLst>
              <a:gd name="adj1" fmla="val 28088"/>
              <a:gd name="adj2" fmla="val 50000"/>
              <a:gd name="adj3" fmla="val 33333"/>
            </a:avLst>
          </a:prstGeom>
          <a:solidFill>
            <a:srgbClr val="FFFFFF"/>
          </a:solidFill>
          <a:ln w="57150">
            <a:solidFill>
              <a:srgbClr val="0020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" name="AutoShape 32"/>
          <p:cNvSpPr>
            <a:spLocks noChangeArrowheads="1"/>
          </p:cNvSpPr>
          <p:nvPr/>
        </p:nvSpPr>
        <p:spPr bwMode="auto">
          <a:xfrm flipH="1">
            <a:off x="7452320" y="6381328"/>
            <a:ext cx="1296145" cy="476672"/>
          </a:xfrm>
          <a:prstGeom prst="curvedRightArrow">
            <a:avLst>
              <a:gd name="adj1" fmla="val 23152"/>
              <a:gd name="adj2" fmla="val 46303"/>
              <a:gd name="adj3" fmla="val 33333"/>
            </a:avLst>
          </a:prstGeom>
          <a:solidFill>
            <a:srgbClr val="FFFFFF"/>
          </a:solidFill>
          <a:ln w="57150">
            <a:solidFill>
              <a:srgbClr val="0020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" name="AutoShape 11"/>
          <p:cNvSpPr>
            <a:spLocks noChangeShapeType="1"/>
          </p:cNvSpPr>
          <p:nvPr/>
        </p:nvSpPr>
        <p:spPr bwMode="auto">
          <a:xfrm>
            <a:off x="1043608" y="4077072"/>
            <a:ext cx="0" cy="425450"/>
          </a:xfrm>
          <a:prstGeom prst="straightConnector1">
            <a:avLst/>
          </a:prstGeom>
          <a:noFill/>
          <a:ln w="76200">
            <a:solidFill>
              <a:srgbClr val="002060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3" name="Стрелка вниз 52"/>
          <p:cNvSpPr/>
          <p:nvPr/>
        </p:nvSpPr>
        <p:spPr>
          <a:xfrm flipH="1">
            <a:off x="4572000" y="4725144"/>
            <a:ext cx="72008" cy="216024"/>
          </a:xfrm>
          <a:prstGeom prst="dow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AutoShape 28"/>
          <p:cNvSpPr>
            <a:spLocks noChangeShapeType="1"/>
          </p:cNvSpPr>
          <p:nvPr/>
        </p:nvSpPr>
        <p:spPr bwMode="auto">
          <a:xfrm flipH="1">
            <a:off x="7812360" y="4221088"/>
            <a:ext cx="9525" cy="349250"/>
          </a:xfrm>
          <a:prstGeom prst="straightConnector1">
            <a:avLst/>
          </a:prstGeom>
          <a:noFill/>
          <a:ln w="76200">
            <a:solidFill>
              <a:srgbClr val="002060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5" name="Стрелка вниз 54"/>
          <p:cNvSpPr/>
          <p:nvPr/>
        </p:nvSpPr>
        <p:spPr>
          <a:xfrm flipH="1">
            <a:off x="4644008" y="5805264"/>
            <a:ext cx="72008" cy="216024"/>
          </a:xfrm>
          <a:prstGeom prst="dow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AutoShape 11"/>
          <p:cNvSpPr>
            <a:spLocks noChangeShapeType="1"/>
          </p:cNvSpPr>
          <p:nvPr/>
        </p:nvSpPr>
        <p:spPr bwMode="auto">
          <a:xfrm>
            <a:off x="1043608" y="1628800"/>
            <a:ext cx="0" cy="425450"/>
          </a:xfrm>
          <a:prstGeom prst="straightConnector1">
            <a:avLst/>
          </a:prstGeom>
          <a:noFill/>
          <a:ln w="76200">
            <a:solidFill>
              <a:srgbClr val="002060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67544" y="173721"/>
            <a:ext cx="835292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заимодействие педагога-психолога и учителя-логопеда по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направлениям: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oup 23"/>
          <p:cNvGrpSpPr>
            <a:grpSpLocks noChangeAspect="1"/>
          </p:cNvGrpSpPr>
          <p:nvPr/>
        </p:nvGrpSpPr>
        <p:grpSpPr bwMode="auto">
          <a:xfrm>
            <a:off x="236114" y="1484784"/>
            <a:ext cx="8579274" cy="3861917"/>
            <a:chOff x="2637" y="4219"/>
            <a:chExt cx="6421" cy="3811"/>
          </a:xfrm>
        </p:grpSpPr>
        <p:sp>
          <p:nvSpPr>
            <p:cNvPr id="6" name="Oval 25"/>
            <p:cNvSpPr>
              <a:spLocks noChangeArrowheads="1"/>
            </p:cNvSpPr>
            <p:nvPr/>
          </p:nvSpPr>
          <p:spPr bwMode="auto">
            <a:xfrm>
              <a:off x="2637" y="4219"/>
              <a:ext cx="1553" cy="83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3366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Учитель-логопед</a:t>
              </a:r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Oval 26"/>
            <p:cNvSpPr>
              <a:spLocks noChangeArrowheads="1"/>
            </p:cNvSpPr>
            <p:nvPr/>
          </p:nvSpPr>
          <p:spPr bwMode="auto">
            <a:xfrm>
              <a:off x="2637" y="6131"/>
              <a:ext cx="1467" cy="83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3366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Педагог-психолог</a:t>
              </a:r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AutoShape 27"/>
            <p:cNvSpPr>
              <a:spLocks noChangeArrowheads="1"/>
            </p:cNvSpPr>
            <p:nvPr/>
          </p:nvSpPr>
          <p:spPr bwMode="auto">
            <a:xfrm rot="5400000">
              <a:off x="2983" y="5220"/>
              <a:ext cx="1056" cy="76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2168 w 21600"/>
                <a:gd name="T13" fmla="*/ 12339 h 21600"/>
                <a:gd name="T14" fmla="*/ 19432 w 21600"/>
                <a:gd name="T15" fmla="*/ 1852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00" y="0"/>
                  </a:moveTo>
                  <a:lnTo>
                    <a:pt x="6480" y="6171"/>
                  </a:lnTo>
                  <a:lnTo>
                    <a:pt x="8640" y="6171"/>
                  </a:lnTo>
                  <a:lnTo>
                    <a:pt x="8640" y="12343"/>
                  </a:lnTo>
                  <a:lnTo>
                    <a:pt x="4320" y="12343"/>
                  </a:lnTo>
                  <a:lnTo>
                    <a:pt x="4320" y="9257"/>
                  </a:lnTo>
                  <a:lnTo>
                    <a:pt x="0" y="15429"/>
                  </a:lnTo>
                  <a:lnTo>
                    <a:pt x="4320" y="21600"/>
                  </a:lnTo>
                  <a:lnTo>
                    <a:pt x="4320" y="18514"/>
                  </a:lnTo>
                  <a:lnTo>
                    <a:pt x="17280" y="18514"/>
                  </a:lnTo>
                  <a:lnTo>
                    <a:pt x="17280" y="21600"/>
                  </a:lnTo>
                  <a:lnTo>
                    <a:pt x="21600" y="15429"/>
                  </a:lnTo>
                  <a:lnTo>
                    <a:pt x="17280" y="9257"/>
                  </a:lnTo>
                  <a:lnTo>
                    <a:pt x="17280" y="12343"/>
                  </a:lnTo>
                  <a:lnTo>
                    <a:pt x="12960" y="12343"/>
                  </a:lnTo>
                  <a:lnTo>
                    <a:pt x="12960" y="6171"/>
                  </a:lnTo>
                  <a:lnTo>
                    <a:pt x="15120" y="6171"/>
                  </a:lnTo>
                  <a:lnTo>
                    <a:pt x="10800" y="0"/>
                  </a:ln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9933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AutoShape 28"/>
            <p:cNvSpPr>
              <a:spLocks noChangeArrowheads="1"/>
            </p:cNvSpPr>
            <p:nvPr/>
          </p:nvSpPr>
          <p:spPr bwMode="auto">
            <a:xfrm>
              <a:off x="3975" y="5214"/>
              <a:ext cx="1512" cy="975"/>
            </a:xfrm>
            <a:prstGeom prst="foldedCorner">
              <a:avLst>
                <a:gd name="adj" fmla="val 12500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8200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1200" b="1" dirty="0">
                <a:solidFill>
                  <a:srgbClr val="000000"/>
                </a:solidFill>
              </a:endParaRPr>
            </a:p>
            <a:p>
              <a:pPr algn="ctr"/>
              <a:r>
                <a:rPr lang="ru-RU" b="1" dirty="0">
                  <a:latin typeface="Times New Roman" pitchFamily="18" charset="0"/>
                </a:rPr>
                <a:t>Диагностическое</a:t>
              </a:r>
            </a:p>
          </p:txBody>
        </p:sp>
        <p:sp>
          <p:nvSpPr>
            <p:cNvPr id="10" name="AutoShape 29"/>
            <p:cNvSpPr>
              <a:spLocks noChangeArrowheads="1"/>
            </p:cNvSpPr>
            <p:nvPr/>
          </p:nvSpPr>
          <p:spPr bwMode="auto">
            <a:xfrm>
              <a:off x="5828" y="5214"/>
              <a:ext cx="1554" cy="975"/>
            </a:xfrm>
            <a:prstGeom prst="foldedCorner">
              <a:avLst>
                <a:gd name="adj" fmla="val 12500"/>
              </a:avLst>
            </a:prstGeom>
            <a:gradFill rotWithShape="1">
              <a:gsLst>
                <a:gs pos="0">
                  <a:srgbClr val="339966"/>
                </a:gs>
                <a:gs pos="100000">
                  <a:srgbClr val="CCFFCC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 sz="1600" b="1" dirty="0">
                <a:solidFill>
                  <a:srgbClr val="000000"/>
                </a:solidFill>
              </a:endParaRPr>
            </a:p>
            <a:p>
              <a:pPr algn="ctr"/>
              <a:r>
                <a:rPr lang="ru-RU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Коррекционно-развивающее</a:t>
              </a:r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AutoShape 30"/>
            <p:cNvSpPr>
              <a:spLocks noChangeArrowheads="1"/>
            </p:cNvSpPr>
            <p:nvPr/>
          </p:nvSpPr>
          <p:spPr bwMode="auto">
            <a:xfrm>
              <a:off x="4963" y="4796"/>
              <a:ext cx="1553" cy="279"/>
            </a:xfrm>
            <a:prstGeom prst="curvedDownArrow">
              <a:avLst>
                <a:gd name="adj1" fmla="val 111326"/>
                <a:gd name="adj2" fmla="val 222652"/>
                <a:gd name="adj3" fmla="val 33333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339966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AutoShape 33"/>
            <p:cNvSpPr>
              <a:spLocks noChangeArrowheads="1"/>
            </p:cNvSpPr>
            <p:nvPr/>
          </p:nvSpPr>
          <p:spPr bwMode="auto">
            <a:xfrm>
              <a:off x="7081" y="4796"/>
              <a:ext cx="1271" cy="279"/>
            </a:xfrm>
            <a:prstGeom prst="curvedDownArrow">
              <a:avLst>
                <a:gd name="adj1" fmla="val 91111"/>
                <a:gd name="adj2" fmla="val 182222"/>
                <a:gd name="adj3" fmla="val 33333"/>
              </a:avLst>
            </a:prstGeom>
            <a:gradFill rotWithShape="1">
              <a:gsLst>
                <a:gs pos="0">
                  <a:srgbClr val="339966"/>
                </a:gs>
                <a:gs pos="100000">
                  <a:srgbClr val="FF9900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Rectangle 36"/>
            <p:cNvSpPr>
              <a:spLocks noChangeArrowheads="1"/>
            </p:cNvSpPr>
            <p:nvPr/>
          </p:nvSpPr>
          <p:spPr bwMode="auto">
            <a:xfrm>
              <a:off x="4788" y="6777"/>
              <a:ext cx="3389" cy="995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50000">
                  <a:srgbClr val="FFFFFF"/>
                </a:gs>
                <a:gs pos="100000">
                  <a:srgbClr val="FF6600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ru-RU" sz="1400" b="1" dirty="0">
                <a:solidFill>
                  <a:srgbClr val="000000"/>
                </a:solidFill>
              </a:endParaRPr>
            </a:p>
            <a:p>
              <a:pPr algn="ctr"/>
              <a:r>
                <a:rPr lang="ru-RU" b="1" dirty="0">
                  <a:latin typeface="Times New Roman" pitchFamily="18" charset="0"/>
                  <a:cs typeface="Times New Roman" pitchFamily="18" charset="0"/>
                </a:rPr>
                <a:t>Консультирование, просвещение педагогов и родителей</a:t>
              </a:r>
            </a:p>
            <a:p>
              <a:endParaRPr lang="ru-RU" dirty="0"/>
            </a:p>
          </p:txBody>
        </p:sp>
        <p:sp>
          <p:nvSpPr>
            <p:cNvPr id="14" name="AutoShape 37"/>
            <p:cNvSpPr>
              <a:spLocks noChangeArrowheads="1"/>
            </p:cNvSpPr>
            <p:nvPr/>
          </p:nvSpPr>
          <p:spPr bwMode="auto">
            <a:xfrm>
              <a:off x="7646" y="5205"/>
              <a:ext cx="1412" cy="975"/>
            </a:xfrm>
            <a:prstGeom prst="foldedCorner">
              <a:avLst>
                <a:gd name="adj" fmla="val 12500"/>
              </a:avLst>
            </a:prstGeom>
            <a:gradFill rotWithShape="1">
              <a:gsLst>
                <a:gs pos="0">
                  <a:srgbClr val="FFCC99"/>
                </a:gs>
                <a:gs pos="100000">
                  <a:srgbClr val="FF99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b="1" dirty="0">
                  <a:latin typeface="Times New Roman" pitchFamily="18" charset="0"/>
                </a:rPr>
                <a:t>Аналитическое (мониторинг результатов)</a:t>
              </a:r>
            </a:p>
          </p:txBody>
        </p:sp>
        <p:sp>
          <p:nvSpPr>
            <p:cNvPr id="15" name="AutoShape 30"/>
            <p:cNvSpPr>
              <a:spLocks noChangeArrowheads="1"/>
            </p:cNvSpPr>
            <p:nvPr/>
          </p:nvSpPr>
          <p:spPr bwMode="auto">
            <a:xfrm rot="1436446" flipV="1">
              <a:off x="3322" y="7632"/>
              <a:ext cx="1607" cy="398"/>
            </a:xfrm>
            <a:prstGeom prst="curvedDownArrow">
              <a:avLst>
                <a:gd name="adj1" fmla="val 111317"/>
                <a:gd name="adj2" fmla="val 222652"/>
                <a:gd name="adj3" fmla="val 33333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339966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195736" y="476672"/>
            <a:ext cx="57297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Диагностическое направление</a:t>
            </a:r>
          </a:p>
          <a:p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4" name="Group 80"/>
          <p:cNvGrpSpPr>
            <a:grpSpLocks noChangeAspect="1"/>
          </p:cNvGrpSpPr>
          <p:nvPr/>
        </p:nvGrpSpPr>
        <p:grpSpPr bwMode="auto">
          <a:xfrm>
            <a:off x="365125" y="980728"/>
            <a:ext cx="8564563" cy="4968553"/>
            <a:chOff x="1714" y="6243"/>
            <a:chExt cx="8498" cy="4012"/>
          </a:xfrm>
        </p:grpSpPr>
        <p:sp>
          <p:nvSpPr>
            <p:cNvPr id="15" name="AutoShape 82"/>
            <p:cNvSpPr>
              <a:spLocks noChangeArrowheads="1"/>
            </p:cNvSpPr>
            <p:nvPr/>
          </p:nvSpPr>
          <p:spPr bwMode="auto">
            <a:xfrm rot="-5400000">
              <a:off x="816" y="7141"/>
              <a:ext cx="3066" cy="1270"/>
            </a:xfrm>
            <a:prstGeom prst="cube">
              <a:avLst>
                <a:gd name="adj" fmla="val 25000"/>
              </a:avLst>
            </a:prstGeom>
            <a:gradFill rotWithShape="1">
              <a:gsLst>
                <a:gs pos="0">
                  <a:srgbClr val="3366FF"/>
                </a:gs>
                <a:gs pos="50000">
                  <a:srgbClr val="FFFFFF"/>
                </a:gs>
                <a:gs pos="100000">
                  <a:srgbClr val="3366FF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ru-RU" b="1" dirty="0"/>
            </a:p>
            <a:p>
              <a:pPr algn="ctr"/>
              <a:r>
                <a:rPr lang="ru-RU" b="1" dirty="0">
                  <a:latin typeface="Times New Roman" pitchFamily="18" charset="0"/>
                  <a:cs typeface="Times New Roman" pitchFamily="18" charset="0"/>
                </a:rPr>
                <a:t>ДИАГНОСТИКА</a:t>
              </a:r>
            </a:p>
          </p:txBody>
        </p:sp>
        <p:sp>
          <p:nvSpPr>
            <p:cNvPr id="16" name="AutoShape 83"/>
            <p:cNvSpPr>
              <a:spLocks noChangeArrowheads="1"/>
            </p:cNvSpPr>
            <p:nvPr/>
          </p:nvSpPr>
          <p:spPr bwMode="auto">
            <a:xfrm>
              <a:off x="3408" y="7358"/>
              <a:ext cx="1694" cy="1775"/>
            </a:xfrm>
            <a:prstGeom prst="flowChartProcess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FFFFFF"/>
                </a:gs>
              </a:gsLst>
              <a:path path="rect">
                <a:fillToRect r="100000" b="10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ru-RU" sz="1400" b="1" dirty="0">
                <a:solidFill>
                  <a:srgbClr val="800000"/>
                </a:solidFill>
              </a:endParaRPr>
            </a:p>
            <a:p>
              <a:pPr algn="ctr"/>
              <a:r>
                <a:rPr lang="ru-RU" b="1" dirty="0">
                  <a:latin typeface="Times New Roman" pitchFamily="18" charset="0"/>
                  <a:cs typeface="Times New Roman" pitchFamily="18" charset="0"/>
                </a:rPr>
                <a:t>Определение уровня речевого и психического развития ребенка</a:t>
              </a:r>
            </a:p>
          </p:txBody>
        </p:sp>
        <p:sp>
          <p:nvSpPr>
            <p:cNvPr id="17" name="AutoShape 84"/>
            <p:cNvSpPr>
              <a:spLocks noChangeArrowheads="1"/>
            </p:cNvSpPr>
            <p:nvPr/>
          </p:nvSpPr>
          <p:spPr bwMode="auto">
            <a:xfrm>
              <a:off x="2985" y="7776"/>
              <a:ext cx="423" cy="5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0 w 21600"/>
                <a:gd name="T13" fmla="*/ 5391 h 21600"/>
                <a:gd name="T14" fmla="*/ 18894 w 21600"/>
                <a:gd name="T15" fmla="*/ 162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8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Rectangle 85"/>
            <p:cNvSpPr>
              <a:spLocks noChangeArrowheads="1"/>
            </p:cNvSpPr>
            <p:nvPr/>
          </p:nvSpPr>
          <p:spPr bwMode="auto">
            <a:xfrm>
              <a:off x="5244" y="7358"/>
              <a:ext cx="1552" cy="1775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FFFFFF"/>
                </a:gs>
              </a:gsLst>
              <a:path path="rect">
                <a:fillToRect l="100000" b="10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ru-RU" sz="1400" b="1" dirty="0">
                <a:solidFill>
                  <a:srgbClr val="800000"/>
                </a:solidFill>
              </a:endParaRPr>
            </a:p>
            <a:p>
              <a:pPr algn="ctr"/>
              <a:r>
                <a:rPr lang="ru-RU" b="1" dirty="0">
                  <a:latin typeface="Times New Roman" pitchFamily="18" charset="0"/>
                  <a:cs typeface="Times New Roman" pitchFamily="18" charset="0"/>
                </a:rPr>
                <a:t>Выделение факторов риска, на основе полученных результатов</a:t>
              </a:r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Rectangle 86"/>
            <p:cNvSpPr>
              <a:spLocks noChangeArrowheads="1"/>
            </p:cNvSpPr>
            <p:nvPr/>
          </p:nvSpPr>
          <p:spPr bwMode="auto">
            <a:xfrm>
              <a:off x="6888" y="8539"/>
              <a:ext cx="1500" cy="1716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FFFFFF"/>
                </a:gs>
              </a:gsLst>
              <a:path path="rect">
                <a:fillToRect t="100000" r="10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ru-RU" sz="1400" b="1" dirty="0">
                <a:solidFill>
                  <a:srgbClr val="800000"/>
                </a:solidFill>
              </a:endParaRPr>
            </a:p>
            <a:p>
              <a:pPr algn="ctr"/>
              <a:r>
                <a:rPr lang="ru-RU" b="1" dirty="0">
                  <a:latin typeface="Times New Roman" pitchFamily="18" charset="0"/>
                  <a:cs typeface="Times New Roman" pitchFamily="18" charset="0"/>
                </a:rPr>
                <a:t>Составление </a:t>
              </a: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общей карты </a:t>
              </a:r>
              <a:r>
                <a:rPr lang="ru-RU" b="1" dirty="0">
                  <a:latin typeface="Times New Roman" pitchFamily="18" charset="0"/>
                  <a:cs typeface="Times New Roman" pitchFamily="18" charset="0"/>
                </a:rPr>
                <a:t>развития ребенка</a:t>
              </a:r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Rectangle 87"/>
            <p:cNvSpPr>
              <a:spLocks noChangeArrowheads="1"/>
            </p:cNvSpPr>
            <p:nvPr/>
          </p:nvSpPr>
          <p:spPr bwMode="auto">
            <a:xfrm>
              <a:off x="8590" y="8539"/>
              <a:ext cx="1622" cy="1716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ru-RU" sz="1200" b="1" dirty="0">
                <a:solidFill>
                  <a:srgbClr val="800000"/>
                </a:solidFill>
              </a:endParaRPr>
            </a:p>
            <a:p>
              <a:pPr algn="ctr"/>
              <a:r>
                <a:rPr lang="ru-RU" b="1" dirty="0">
                  <a:latin typeface="Times New Roman" pitchFamily="18" charset="0"/>
                  <a:cs typeface="Times New Roman" pitchFamily="18" charset="0"/>
                </a:rPr>
                <a:t>Оценка </a:t>
              </a: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результативности </a:t>
              </a:r>
              <a:r>
                <a:rPr lang="ru-RU" b="1" dirty="0">
                  <a:latin typeface="Times New Roman" pitchFamily="18" charset="0"/>
                  <a:cs typeface="Times New Roman" pitchFamily="18" charset="0"/>
                </a:rPr>
                <a:t>коррекционной работы </a:t>
              </a:r>
            </a:p>
            <a:p>
              <a:pPr algn="ctr"/>
              <a:r>
                <a:rPr lang="ru-RU" b="1" dirty="0">
                  <a:latin typeface="Times New Roman" pitchFamily="18" charset="0"/>
                  <a:cs typeface="Times New Roman" pitchFamily="18" charset="0"/>
                </a:rPr>
                <a:t>с детьми</a:t>
              </a:r>
            </a:p>
          </p:txBody>
        </p:sp>
        <p:sp>
          <p:nvSpPr>
            <p:cNvPr id="21" name="AutoShape 88"/>
            <p:cNvSpPr>
              <a:spLocks noChangeArrowheads="1"/>
            </p:cNvSpPr>
            <p:nvPr/>
          </p:nvSpPr>
          <p:spPr bwMode="auto">
            <a:xfrm>
              <a:off x="4538" y="6940"/>
              <a:ext cx="1271" cy="337"/>
            </a:xfrm>
            <a:prstGeom prst="curvedDownArrow">
              <a:avLst>
                <a:gd name="adj1" fmla="val 75430"/>
                <a:gd name="adj2" fmla="val 150861"/>
                <a:gd name="adj3" fmla="val 33333"/>
              </a:avLst>
            </a:prstGeom>
            <a:gradFill rotWithShape="1">
              <a:gsLst>
                <a:gs pos="0">
                  <a:srgbClr val="3366FF"/>
                </a:gs>
                <a:gs pos="50000">
                  <a:srgbClr val="FFFFFF"/>
                </a:gs>
                <a:gs pos="100000">
                  <a:srgbClr val="3366FF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AutoShape 89"/>
            <p:cNvSpPr>
              <a:spLocks noChangeArrowheads="1"/>
            </p:cNvSpPr>
            <p:nvPr/>
          </p:nvSpPr>
          <p:spPr bwMode="auto">
            <a:xfrm>
              <a:off x="6232" y="6940"/>
              <a:ext cx="1271" cy="337"/>
            </a:xfrm>
            <a:prstGeom prst="curvedDownArrow">
              <a:avLst>
                <a:gd name="adj1" fmla="val 75430"/>
                <a:gd name="adj2" fmla="val 150861"/>
                <a:gd name="adj3" fmla="val 33333"/>
              </a:avLst>
            </a:prstGeom>
            <a:gradFill rotWithShape="1">
              <a:gsLst>
                <a:gs pos="0">
                  <a:srgbClr val="3366FF"/>
                </a:gs>
                <a:gs pos="50000">
                  <a:srgbClr val="FFFFFF"/>
                </a:gs>
                <a:gs pos="100000">
                  <a:srgbClr val="3366FF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AutoShape 90"/>
            <p:cNvSpPr>
              <a:spLocks noChangeArrowheads="1"/>
            </p:cNvSpPr>
            <p:nvPr/>
          </p:nvSpPr>
          <p:spPr bwMode="auto">
            <a:xfrm>
              <a:off x="8068" y="6940"/>
              <a:ext cx="1270" cy="337"/>
            </a:xfrm>
            <a:prstGeom prst="curvedDownArrow">
              <a:avLst>
                <a:gd name="adj1" fmla="val 75371"/>
                <a:gd name="adj2" fmla="val 150742"/>
                <a:gd name="adj3" fmla="val 33333"/>
              </a:avLst>
            </a:prstGeom>
            <a:gradFill rotWithShape="1">
              <a:gsLst>
                <a:gs pos="0">
                  <a:srgbClr val="3366FF"/>
                </a:gs>
                <a:gs pos="50000">
                  <a:srgbClr val="FFFFFF"/>
                </a:gs>
                <a:gs pos="100000">
                  <a:srgbClr val="3366FF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Rectangle 87"/>
            <p:cNvSpPr>
              <a:spLocks noChangeArrowheads="1"/>
            </p:cNvSpPr>
            <p:nvPr/>
          </p:nvSpPr>
          <p:spPr bwMode="auto">
            <a:xfrm>
              <a:off x="6960" y="7334"/>
              <a:ext cx="3119" cy="786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ru-RU" sz="1200" b="1" dirty="0">
                <a:solidFill>
                  <a:srgbClr val="800000"/>
                </a:solidFill>
              </a:endParaRPr>
            </a:p>
            <a:p>
              <a:pPr algn="ctr"/>
              <a:r>
                <a:rPr lang="ru-RU" b="1" dirty="0">
                  <a:latin typeface="Times New Roman" pitchFamily="18" charset="0"/>
                  <a:cs typeface="Times New Roman" pitchFamily="18" charset="0"/>
                </a:rPr>
                <a:t>Анализ полученных результатов</a:t>
              </a:r>
            </a:p>
          </p:txBody>
        </p:sp>
        <p:sp>
          <p:nvSpPr>
            <p:cNvPr id="25" name="AutoShape 89"/>
            <p:cNvSpPr>
              <a:spLocks noChangeArrowheads="1"/>
            </p:cNvSpPr>
            <p:nvPr/>
          </p:nvSpPr>
          <p:spPr bwMode="auto">
            <a:xfrm>
              <a:off x="8675" y="8144"/>
              <a:ext cx="1215" cy="396"/>
            </a:xfrm>
            <a:prstGeom prst="curvedDownArrow">
              <a:avLst>
                <a:gd name="adj1" fmla="val 75426"/>
                <a:gd name="adj2" fmla="val 150866"/>
                <a:gd name="adj3" fmla="val 33333"/>
              </a:avLst>
            </a:prstGeom>
            <a:gradFill rotWithShape="1">
              <a:gsLst>
                <a:gs pos="0">
                  <a:srgbClr val="3366FF"/>
                </a:gs>
                <a:gs pos="50000">
                  <a:srgbClr val="FFFFFF"/>
                </a:gs>
                <a:gs pos="100000">
                  <a:srgbClr val="3366FF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AutoShape 89"/>
            <p:cNvSpPr>
              <a:spLocks noChangeArrowheads="1"/>
            </p:cNvSpPr>
            <p:nvPr/>
          </p:nvSpPr>
          <p:spPr bwMode="auto">
            <a:xfrm>
              <a:off x="7278" y="8144"/>
              <a:ext cx="1063" cy="396"/>
            </a:xfrm>
            <a:prstGeom prst="curvedDownArrow">
              <a:avLst>
                <a:gd name="adj1" fmla="val 75430"/>
                <a:gd name="adj2" fmla="val 150860"/>
                <a:gd name="adj3" fmla="val 33333"/>
              </a:avLst>
            </a:prstGeom>
            <a:gradFill rotWithShape="1">
              <a:gsLst>
                <a:gs pos="0">
                  <a:srgbClr val="3366FF"/>
                </a:gs>
                <a:gs pos="50000">
                  <a:srgbClr val="FFFFFF"/>
                </a:gs>
                <a:gs pos="100000">
                  <a:srgbClr val="3366FF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20688"/>
            <a:ext cx="799288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Коррекционно-развивающее направление</a:t>
            </a:r>
          </a:p>
          <a:p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Занятия с учителем-логопедом с обучающимися, зачисленными в логопедический пункт по результатам диагностики.</a:t>
            </a:r>
          </a:p>
          <a:p>
            <a:pPr marL="457200" indent="-457200" algn="just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Занятия с педагогом-психологом.</a:t>
            </a:r>
          </a:p>
          <a:p>
            <a:pPr marL="457200" indent="-457200" algn="just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Совместные интегрированные занятия, мастер-классы учителя-логопеда и педагога-психолога.</a:t>
            </a:r>
          </a:p>
          <a:p>
            <a:pPr marL="457200" indent="-457200" algn="just">
              <a:buAutoNum type="arabicPeriod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Взаимопосещение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уроков учителей начальных классов, педагога-психолога, учителя-логопеда и выработка единых требований к обучающимся, испытывающим трудности в обучении.</a:t>
            </a:r>
          </a:p>
          <a:p>
            <a:pPr marL="457200" indent="-457200" algn="just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Внеурочные коррекционно-развивающие занятия.</a:t>
            </a:r>
          </a:p>
          <a:p>
            <a:pPr marL="457200" indent="-457200" algn="just">
              <a:buAutoNum type="arabicPeriod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332656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Консультативное направление 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29"/>
          <p:cNvGrpSpPr>
            <a:grpSpLocks noChangeAspect="1"/>
          </p:cNvGrpSpPr>
          <p:nvPr/>
        </p:nvGrpSpPr>
        <p:grpSpPr bwMode="auto">
          <a:xfrm>
            <a:off x="1" y="0"/>
            <a:ext cx="4716016" cy="6167166"/>
            <a:chOff x="1644" y="4831"/>
            <a:chExt cx="4499" cy="6269"/>
          </a:xfrm>
        </p:grpSpPr>
        <p:sp>
          <p:nvSpPr>
            <p:cNvPr id="4" name="AutoShape 30"/>
            <p:cNvSpPr>
              <a:spLocks noChangeAspect="1" noChangeArrowheads="1"/>
            </p:cNvSpPr>
            <p:nvPr/>
          </p:nvSpPr>
          <p:spPr bwMode="auto">
            <a:xfrm>
              <a:off x="1644" y="4831"/>
              <a:ext cx="3812" cy="5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Oval 31"/>
            <p:cNvSpPr>
              <a:spLocks noChangeArrowheads="1"/>
            </p:cNvSpPr>
            <p:nvPr/>
          </p:nvSpPr>
          <p:spPr bwMode="auto">
            <a:xfrm>
              <a:off x="2420" y="6243"/>
              <a:ext cx="1553" cy="1115"/>
            </a:xfrm>
            <a:prstGeom prst="ellipse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1400" b="1" dirty="0"/>
            </a:p>
            <a:p>
              <a:pPr algn="ctr"/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Учитель-логопед</a:t>
              </a:r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Oval 32"/>
            <p:cNvSpPr>
              <a:spLocks noChangeArrowheads="1"/>
            </p:cNvSpPr>
            <p:nvPr/>
          </p:nvSpPr>
          <p:spPr bwMode="auto">
            <a:xfrm>
              <a:off x="4255" y="6243"/>
              <a:ext cx="1695" cy="1116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66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1200" dirty="0"/>
            </a:p>
            <a:p>
              <a:pPr algn="ctr"/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Педагог-психолог</a:t>
              </a:r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AutoShape 33"/>
            <p:cNvSpPr>
              <a:spLocks noChangeArrowheads="1"/>
            </p:cNvSpPr>
            <p:nvPr/>
          </p:nvSpPr>
          <p:spPr bwMode="auto">
            <a:xfrm>
              <a:off x="3550" y="5890"/>
              <a:ext cx="1553" cy="279"/>
            </a:xfrm>
            <a:prstGeom prst="curvedDownArrow">
              <a:avLst>
                <a:gd name="adj1" fmla="val 111326"/>
                <a:gd name="adj2" fmla="val 222652"/>
                <a:gd name="adj3" fmla="val 33333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AutoShape 34"/>
            <p:cNvSpPr>
              <a:spLocks noChangeArrowheads="1"/>
            </p:cNvSpPr>
            <p:nvPr/>
          </p:nvSpPr>
          <p:spPr bwMode="auto">
            <a:xfrm rot="10550771">
              <a:off x="3408" y="7358"/>
              <a:ext cx="1554" cy="279"/>
            </a:xfrm>
            <a:prstGeom prst="curvedDownArrow">
              <a:avLst>
                <a:gd name="adj1" fmla="val 111398"/>
                <a:gd name="adj2" fmla="val 222796"/>
                <a:gd name="adj3" fmla="val 33333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AutoShape 35"/>
            <p:cNvSpPr>
              <a:spLocks noChangeArrowheads="1"/>
            </p:cNvSpPr>
            <p:nvPr/>
          </p:nvSpPr>
          <p:spPr bwMode="auto">
            <a:xfrm>
              <a:off x="1901" y="8521"/>
              <a:ext cx="1800" cy="696"/>
            </a:xfrm>
            <a:prstGeom prst="flowChartAlternateProcess">
              <a:avLst/>
            </a:prstGeom>
            <a:gradFill rotWithShape="1">
              <a:gsLst>
                <a:gs pos="0">
                  <a:srgbClr val="005E76"/>
                </a:gs>
                <a:gs pos="50000">
                  <a:srgbClr val="00CCFF"/>
                </a:gs>
                <a:gs pos="100000">
                  <a:srgbClr val="005E76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b="1" dirty="0">
                  <a:latin typeface="Times New Roman" pitchFamily="18" charset="0"/>
                  <a:cs typeface="Times New Roman" pitchFamily="18" charset="0"/>
                </a:rPr>
                <a:t>Разработка рекомендаций</a:t>
              </a:r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AutoShape 36"/>
            <p:cNvSpPr>
              <a:spLocks noChangeArrowheads="1"/>
            </p:cNvSpPr>
            <p:nvPr/>
          </p:nvSpPr>
          <p:spPr bwMode="auto">
            <a:xfrm>
              <a:off x="3829" y="8900"/>
              <a:ext cx="2314" cy="2200"/>
            </a:xfrm>
            <a:prstGeom prst="flowChartAlternateProcess">
              <a:avLst/>
            </a:prstGeom>
            <a:gradFill rotWithShape="1">
              <a:gsLst>
                <a:gs pos="0">
                  <a:srgbClr val="76475E"/>
                </a:gs>
                <a:gs pos="50000">
                  <a:srgbClr val="FF99CC"/>
                </a:gs>
                <a:gs pos="100000">
                  <a:srgbClr val="76475E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b="1" dirty="0">
                  <a:latin typeface="Times New Roman" pitchFamily="18" charset="0"/>
                  <a:cs typeface="Times New Roman" pitchFamily="18" charset="0"/>
                </a:rPr>
                <a:t>Проведение </a:t>
              </a: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консультаций, занятий, собраний по </a:t>
              </a:r>
              <a:r>
                <a:rPr lang="ru-RU" b="1" dirty="0">
                  <a:latin typeface="Times New Roman" pitchFamily="18" charset="0"/>
                  <a:cs typeface="Times New Roman" pitchFamily="18" charset="0"/>
                </a:rPr>
                <a:t>вопросам психического и речевого развития детей </a:t>
              </a:r>
            </a:p>
            <a:p>
              <a:pPr algn="ctr"/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Line 37"/>
            <p:cNvSpPr>
              <a:spLocks noChangeShapeType="1"/>
            </p:cNvSpPr>
            <p:nvPr/>
          </p:nvSpPr>
          <p:spPr bwMode="auto">
            <a:xfrm flipH="1">
              <a:off x="3408" y="7637"/>
              <a:ext cx="706" cy="8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Line 38"/>
            <p:cNvSpPr>
              <a:spLocks noChangeShapeType="1"/>
            </p:cNvSpPr>
            <p:nvPr/>
          </p:nvSpPr>
          <p:spPr bwMode="auto">
            <a:xfrm>
              <a:off x="4255" y="7637"/>
              <a:ext cx="602" cy="12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148065" y="1124744"/>
            <a:ext cx="381642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Семинар «Трудности адаптации первоклассников»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Консультация «Пальчиковые игры»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Занятие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Род. собрание«Выполнение домашних заданий - эффективный способ коррекционно-развивающей помощи»</a:t>
            </a:r>
          </a:p>
          <a:p>
            <a:pPr marL="342900" indent="-342900">
              <a:buAutoNum type="arabicPeriod"/>
            </a:pP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16216" y="4725144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Стенды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20072" y="5085184"/>
            <a:ext cx="39239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«Уголок учителя-логопеда и педагога-психолога»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«В помощь родителям и педагогам».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188640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Аналитическое направление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39552" y="746832"/>
            <a:ext cx="835292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озволяет нам отследить эффективность коррекционно-развивающей работы, т.е. выделить все отрицательные и положительные стороны этой работы, отследить динамику в развитии ребенка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испытывающего трудности в обучении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75656" y="2276872"/>
            <a:ext cx="2376264" cy="792088"/>
          </a:xfrm>
          <a:prstGeom prst="roundRect">
            <a:avLst>
              <a:gd name="adj" fmla="val 20452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Учитель-логопед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20072" y="2276872"/>
            <a:ext cx="2592288" cy="79208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Педагог-психолог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27584" y="3573016"/>
            <a:ext cx="3384376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Оценка результативности коррекционной работы с детьми; определение коррекционно-образовательных перспектив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92080" y="3573016"/>
            <a:ext cx="3456384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Решение о прекращении (или продолжении) коррекционной работы с ребенком; корректировка индивидуальных и групповых программ.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2483768" y="3068960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 flipH="1">
            <a:off x="6084168" y="5157192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 flipH="1">
            <a:off x="3275856" y="5661248"/>
            <a:ext cx="324035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Планы совместной коррекционно-развивающей работы на следующий год,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трелка вниз 25"/>
          <p:cNvSpPr/>
          <p:nvPr/>
        </p:nvSpPr>
        <p:spPr>
          <a:xfrm>
            <a:off x="3491880" y="5157192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>
            <a:off x="6300192" y="3068960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772</TotalTime>
  <Words>649</Words>
  <Application>Microsoft Office PowerPoint</Application>
  <PresentationFormat>Экран (4:3)</PresentationFormat>
  <Paragraphs>99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Welcome</dc:creator>
  <cp:lastModifiedBy>Welcome</cp:lastModifiedBy>
  <cp:revision>22</cp:revision>
  <dcterms:created xsi:type="dcterms:W3CDTF">2019-05-14T16:08:28Z</dcterms:created>
  <dcterms:modified xsi:type="dcterms:W3CDTF">2021-11-17T14:57:57Z</dcterms:modified>
</cp:coreProperties>
</file>