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3" r:id="rId3"/>
    <p:sldId id="264" r:id="rId4"/>
    <p:sldId id="257" r:id="rId5"/>
    <p:sldId id="258" r:id="rId6"/>
    <p:sldId id="262" r:id="rId7"/>
    <p:sldId id="259" r:id="rId8"/>
    <p:sldId id="261" r:id="rId9"/>
    <p:sldId id="260" r:id="rId10"/>
    <p:sldId id="268" r:id="rId11"/>
    <p:sldId id="269" r:id="rId12"/>
    <p:sldId id="265" r:id="rId13"/>
    <p:sldId id="266" r:id="rId14"/>
    <p:sldId id="270" r:id="rId15"/>
    <p:sldId id="271" r:id="rId16"/>
    <p:sldId id="272" r:id="rId17"/>
    <p:sldId id="267" r:id="rId18"/>
    <p:sldId id="276" r:id="rId19"/>
    <p:sldId id="273" r:id="rId20"/>
    <p:sldId id="274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5" autoAdjust="0"/>
    <p:restoredTop sz="94660"/>
  </p:normalViewPr>
  <p:slideViewPr>
    <p:cSldViewPr snapToGrid="0">
      <p:cViewPr varScale="1">
        <p:scale>
          <a:sx n="47" d="100"/>
          <a:sy n="47" d="100"/>
        </p:scale>
        <p:origin x="726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1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65183" y="2356834"/>
            <a:ext cx="7070502" cy="1596980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Департамент</a:t>
            </a:r>
            <a:r>
              <a:rPr lang="ru-RU" sz="2000" spc="-35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образования</a:t>
            </a:r>
            <a:r>
              <a:rPr lang="ru-RU" sz="2000" spc="-4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и</a:t>
            </a:r>
            <a:r>
              <a:rPr lang="ru-RU" sz="2000" spc="-35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науки</a:t>
            </a:r>
            <a:r>
              <a:rPr lang="ru-RU" sz="2000" spc="-15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Брянской</a:t>
            </a:r>
            <a:r>
              <a:rPr lang="ru-RU" sz="2000" spc="-6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области </a:t>
            </a:r>
            <a:r>
              <a:rPr lang="ru-RU" sz="2000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 smtClean="0">
                <a:latin typeface="Calibri"/>
                <a:ea typeface="Calibri"/>
                <a:cs typeface="Times New Roman"/>
              </a:rPr>
            </a:b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МАОУ «</a:t>
            </a:r>
            <a:r>
              <a:rPr lang="ru-RU" sz="2000" dirty="0" err="1" smtClean="0">
                <a:latin typeface="Times New Roman"/>
                <a:ea typeface="Calibri"/>
                <a:cs typeface="Times New Roman"/>
              </a:rPr>
              <a:t>Дятьковская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городская гимназия» </a:t>
            </a:r>
            <a:r>
              <a:rPr lang="ru-RU" sz="2000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 smtClean="0">
                <a:latin typeface="Calibri"/>
                <a:ea typeface="Calibri"/>
                <a:cs typeface="Times New Roman"/>
              </a:rPr>
            </a:br>
            <a:r>
              <a:rPr lang="ru-RU" sz="2000" dirty="0" smtClean="0">
                <a:latin typeface="Times New Roman"/>
                <a:ea typeface="Calibri"/>
              </a:rPr>
              <a:t>Дятьковского района Брянской области</a:t>
            </a:r>
            <a:br>
              <a:rPr lang="ru-RU" sz="2000" dirty="0" smtClean="0">
                <a:latin typeface="Times New Roman"/>
                <a:ea typeface="Calibri"/>
              </a:rPr>
            </a:br>
            <a:r>
              <a:rPr lang="ru-RU" sz="2000" dirty="0" smtClean="0">
                <a:latin typeface="Times New Roman"/>
                <a:ea typeface="Calibri"/>
              </a:rPr>
              <a:t/>
            </a:r>
            <a:br>
              <a:rPr lang="ru-RU" sz="2000" dirty="0" smtClean="0">
                <a:latin typeface="Times New Roman"/>
                <a:ea typeface="Calibri"/>
              </a:rPr>
            </a:b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b="1" dirty="0" smtClean="0">
                <a:latin typeface="Times New Roman"/>
                <a:ea typeface="Calibri"/>
                <a:cs typeface="Times New Roman"/>
              </a:rPr>
            </a:br>
            <a:r>
              <a:rPr lang="ru-RU" sz="2700" b="1" dirty="0" smtClean="0">
                <a:latin typeface="Times New Roman"/>
                <a:ea typeface="Calibri"/>
                <a:cs typeface="Times New Roman"/>
              </a:rPr>
              <a:t>Исследовательская работа</a:t>
            </a:r>
            <a:br>
              <a:rPr lang="ru-RU" sz="2700" b="1" dirty="0" smtClean="0">
                <a:latin typeface="Times New Roman"/>
                <a:ea typeface="Calibri"/>
                <a:cs typeface="Times New Roman"/>
              </a:rPr>
            </a:br>
            <a:r>
              <a:rPr lang="ru-RU" sz="2700" b="1" dirty="0" smtClean="0">
                <a:latin typeface="Times New Roman"/>
                <a:ea typeface="Calibri"/>
                <a:cs typeface="Times New Roman"/>
              </a:rPr>
              <a:t>Тема работы: «Игрушки </a:t>
            </a:r>
            <a:r>
              <a:rPr lang="ru-RU" sz="2700" b="1" dirty="0" err="1" smtClean="0">
                <a:latin typeface="Times New Roman"/>
                <a:ea typeface="Calibri"/>
                <a:cs typeface="Times New Roman"/>
              </a:rPr>
              <a:t>амигуруми</a:t>
            </a:r>
            <a:r>
              <a:rPr lang="ru-RU" sz="2700" b="1" dirty="0" smtClean="0">
                <a:latin typeface="Times New Roman"/>
                <a:ea typeface="Calibri"/>
                <a:cs typeface="Times New Roman"/>
              </a:rPr>
              <a:t>»</a:t>
            </a:r>
            <a:r>
              <a:rPr lang="ru-RU" sz="2700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sz="2700" dirty="0" smtClean="0">
                <a:latin typeface="Calibri"/>
                <a:ea typeface="Calibri"/>
                <a:cs typeface="Times New Roman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1800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 smtClean="0">
                <a:latin typeface="Calibri"/>
                <a:ea typeface="Calibri"/>
                <a:cs typeface="Times New Roman"/>
              </a:rPr>
            </a:b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Номинация : «Художественно-эстетическая»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42444" y="4294834"/>
            <a:ext cx="8680361" cy="1918953"/>
          </a:xfrm>
        </p:spPr>
        <p:txBody>
          <a:bodyPr>
            <a:noAutofit/>
          </a:bodyPr>
          <a:lstStyle/>
          <a:p>
            <a:pPr marL="457200">
              <a:spcBef>
                <a:spcPts val="0"/>
              </a:spcBef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                                             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Выполнила: </a:t>
            </a:r>
            <a:r>
              <a:rPr lang="ru-RU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Колянова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Вероника Евгеньевна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</a:t>
            </a:r>
            <a:endParaRPr lang="ru-RU" dirty="0" smtClean="0">
              <a:latin typeface="Calibri"/>
              <a:ea typeface="Calibri"/>
              <a:cs typeface="Times New Roman"/>
            </a:endParaRPr>
          </a:p>
          <a:p>
            <a:pPr marL="457200">
              <a:spcBef>
                <a:spcPts val="0"/>
              </a:spcBef>
            </a:pPr>
            <a:r>
              <a:rPr lang="ru-RU" dirty="0">
                <a:latin typeface="Calibri"/>
                <a:ea typeface="Calibri"/>
                <a:cs typeface="Times New Roman"/>
              </a:rPr>
              <a:t>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                                                         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                 </a:t>
            </a:r>
            <a:r>
              <a:rPr lang="ru-RU" dirty="0" smtClean="0">
                <a:latin typeface="Times New Roman"/>
                <a:ea typeface="Calibri"/>
              </a:rPr>
              <a:t>ученица </a:t>
            </a:r>
            <a:r>
              <a:rPr lang="ru-RU" dirty="0">
                <a:latin typeface="Times New Roman"/>
                <a:ea typeface="Calibri"/>
              </a:rPr>
              <a:t>4а класса 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457200" lvl="0">
              <a:spcBef>
                <a:spcPts val="0"/>
              </a:spcBef>
              <a:buClr>
                <a:srgbClr val="A53010"/>
              </a:buClr>
            </a:pPr>
            <a:r>
              <a:rPr lang="ru-RU" dirty="0">
                <a:latin typeface="Times New Roman"/>
                <a:ea typeface="Calibri"/>
                <a:cs typeface="Times New Roman"/>
              </a:rPr>
              <a:t>                                         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          </a:t>
            </a:r>
            <a:endParaRPr lang="ru-RU" dirty="0">
              <a:latin typeface="Times New Roman"/>
              <a:ea typeface="Calibri"/>
              <a:cs typeface="Times New Roman"/>
            </a:endParaRPr>
          </a:p>
          <a:p>
            <a:pPr marL="457200" lvl="0">
              <a:spcBef>
                <a:spcPts val="0"/>
              </a:spcBef>
              <a:buClr>
                <a:srgbClr val="A53010"/>
              </a:buClr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                                                   Руководитель</a:t>
            </a:r>
            <a:r>
              <a:rPr lang="ru-RU" dirty="0">
                <a:latin typeface="Times New Roman"/>
                <a:ea typeface="Calibri"/>
                <a:cs typeface="Times New Roman"/>
              </a:rPr>
              <a:t>: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Новикова Маргарита Ивановна</a:t>
            </a:r>
            <a:r>
              <a:rPr lang="ru-RU" dirty="0">
                <a:solidFill>
                  <a:prstClr val="black">
                    <a:lumMod val="65000"/>
                    <a:lumOff val="35000"/>
                  </a:prstClr>
                </a:solidFill>
                <a:latin typeface="Times New Roman"/>
                <a:ea typeface="Calibri"/>
                <a:cs typeface="Times New Roman"/>
              </a:rPr>
              <a:t>, </a:t>
            </a:r>
            <a:endParaRPr lang="ru-RU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Calibri"/>
              <a:cs typeface="Times New Roman"/>
            </a:endParaRPr>
          </a:p>
          <a:p>
            <a:pPr marL="457200">
              <a:spcBef>
                <a:spcPts val="0"/>
              </a:spcBef>
            </a:pPr>
            <a:r>
              <a:rPr lang="ru-RU" dirty="0" smtClean="0">
                <a:latin typeface="Times New Roman"/>
                <a:ea typeface="Calibri"/>
              </a:rPr>
              <a:t>                                                                      учитель </a:t>
            </a:r>
            <a:r>
              <a:rPr lang="ru-RU" dirty="0">
                <a:latin typeface="Times New Roman"/>
                <a:ea typeface="Calibri"/>
              </a:rPr>
              <a:t>начальных классов 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9" name="Picture 3" descr="C:\Users\Det_Mazai\Desktop\ДГГ проект на конкурс Юные исследователи- будущее науки Колянова Вероника\20241114_1927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7" r="14507"/>
          <a:stretch/>
        </p:blipFill>
        <p:spPr bwMode="auto">
          <a:xfrm>
            <a:off x="1828799" y="1352282"/>
            <a:ext cx="3464417" cy="380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546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57578"/>
            <a:ext cx="8911687" cy="1030310"/>
          </a:xfrm>
        </p:spPr>
        <p:txBody>
          <a:bodyPr/>
          <a:lstStyle/>
          <a:p>
            <a:r>
              <a:rPr lang="ru-RU" b="1" dirty="0" smtClean="0">
                <a:latin typeface="Times New Roman"/>
                <a:ea typeface="Calibri"/>
              </a:rPr>
              <a:t>             </a:t>
            </a:r>
            <a:r>
              <a:rPr lang="ru-RU" sz="4800" b="1" i="1" dirty="0" smtClean="0">
                <a:solidFill>
                  <a:schemeClr val="tx1"/>
                </a:solidFill>
                <a:latin typeface="Times New Roman"/>
                <a:ea typeface="Calibri"/>
              </a:rPr>
              <a:t>Требования </a:t>
            </a:r>
            <a:r>
              <a:rPr lang="ru-RU" sz="4800" b="1" i="1" dirty="0">
                <a:solidFill>
                  <a:schemeClr val="tx1"/>
                </a:solidFill>
                <a:latin typeface="Times New Roman"/>
                <a:ea typeface="Calibri"/>
              </a:rPr>
              <a:t>к изделию</a:t>
            </a:r>
            <a:endParaRPr lang="ru-RU" sz="4800" i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558344"/>
            <a:ext cx="3360827" cy="468791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/>
                <a:ea typeface="Calibri"/>
              </a:rPr>
              <a:t>Игрушка должна быть яркой и красивой, качественно </a:t>
            </a:r>
            <a:r>
              <a:rPr lang="ru-RU" sz="2400" dirty="0" smtClean="0">
                <a:latin typeface="Times New Roman"/>
                <a:ea typeface="Calibri"/>
              </a:rPr>
              <a:t>изготовлена.</a:t>
            </a:r>
          </a:p>
          <a:p>
            <a:r>
              <a:rPr lang="ru-RU" sz="2400" dirty="0">
                <a:latin typeface="Times New Roman"/>
                <a:ea typeface="Calibri"/>
              </a:rPr>
              <a:t>Себестоимость изделия должна быть </a:t>
            </a:r>
            <a:r>
              <a:rPr lang="ru-RU" sz="2400" dirty="0" smtClean="0">
                <a:latin typeface="Times New Roman"/>
                <a:ea typeface="Calibri"/>
              </a:rPr>
              <a:t>невелика.</a:t>
            </a:r>
          </a:p>
          <a:p>
            <a:r>
              <a:rPr lang="ru-RU" sz="2400" dirty="0">
                <a:latin typeface="Times New Roman"/>
                <a:ea typeface="Calibri"/>
              </a:rPr>
              <a:t>Изделие должно быть экологически чистым и безвредным </a:t>
            </a:r>
            <a:r>
              <a:rPr lang="ru-RU" sz="2400" dirty="0" smtClean="0">
                <a:latin typeface="Times New Roman"/>
                <a:ea typeface="Calibri"/>
              </a:rPr>
              <a:t>.</a:t>
            </a:r>
            <a:endParaRPr lang="ru-RU" sz="2400" dirty="0"/>
          </a:p>
        </p:txBody>
      </p:sp>
      <p:pic>
        <p:nvPicPr>
          <p:cNvPr id="4" name="Рисунок 3" descr="C:\Users\User\Downloads\173208352234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860" y="1558344"/>
            <a:ext cx="5563672" cy="4842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329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2136" y="180305"/>
            <a:ext cx="9044748" cy="1648495"/>
          </a:xfrm>
        </p:spPr>
        <p:txBody>
          <a:bodyPr>
            <a:noAutofit/>
          </a:bodyPr>
          <a:lstStyle/>
          <a:p>
            <a:r>
              <a:rPr lang="ru-RU" sz="4800" b="1" i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Выбор оборудования, инструментов, материалов</a:t>
            </a:r>
            <a:r>
              <a:rPr lang="ru-RU" sz="48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8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ea typeface="Calibri"/>
                <a:cs typeface="Times New Roman"/>
              </a:rPr>
            </a:br>
            <a:endParaRPr lang="ru-RU" sz="48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89212" y="2133600"/>
            <a:ext cx="4558563" cy="377762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/>
                <a:ea typeface="Calibri"/>
              </a:rPr>
              <a:t>крючок № 2, 2,5 и </a:t>
            </a:r>
            <a:r>
              <a:rPr lang="ru-RU" sz="2400" dirty="0" smtClean="0">
                <a:latin typeface="Times New Roman"/>
                <a:ea typeface="Calibri"/>
              </a:rPr>
              <a:t>3,0</a:t>
            </a:r>
          </a:p>
          <a:p>
            <a:r>
              <a:rPr lang="ru-RU" sz="2400" dirty="0" smtClean="0">
                <a:latin typeface="Times New Roman"/>
                <a:ea typeface="Calibri"/>
              </a:rPr>
              <a:t>Ножницы</a:t>
            </a:r>
          </a:p>
          <a:p>
            <a:r>
              <a:rPr lang="ru-RU" sz="2400" dirty="0">
                <a:latin typeface="Times New Roman"/>
                <a:ea typeface="Calibri"/>
              </a:rPr>
              <a:t>толстая игла с широким </a:t>
            </a:r>
            <a:r>
              <a:rPr lang="ru-RU" sz="2400" dirty="0" smtClean="0">
                <a:latin typeface="Times New Roman"/>
                <a:ea typeface="Calibri"/>
              </a:rPr>
              <a:t>ушком</a:t>
            </a:r>
          </a:p>
          <a:p>
            <a:r>
              <a:rPr lang="ru-RU" sz="2400" dirty="0">
                <a:latin typeface="Times New Roman"/>
                <a:ea typeface="Calibri"/>
              </a:rPr>
              <a:t>пряжу разного цвета </a:t>
            </a:r>
            <a:endParaRPr lang="ru-RU" sz="2400" dirty="0" smtClean="0">
              <a:latin typeface="Times New Roman"/>
              <a:ea typeface="Calibri"/>
            </a:endParaRPr>
          </a:p>
          <a:p>
            <a:r>
              <a:rPr lang="ru-RU" sz="2400" dirty="0">
                <a:latin typeface="Times New Roman"/>
                <a:ea typeface="Calibri"/>
              </a:rPr>
              <a:t>набивной материал (синтепон</a:t>
            </a:r>
            <a:r>
              <a:rPr lang="ru-RU" sz="2400" dirty="0" smtClean="0">
                <a:latin typeface="Times New Roman"/>
                <a:ea typeface="Calibri"/>
              </a:rPr>
              <a:t>)</a:t>
            </a:r>
          </a:p>
          <a:p>
            <a:r>
              <a:rPr lang="ru-RU" sz="2400" dirty="0">
                <a:latin typeface="Times New Roman"/>
                <a:ea typeface="Calibri"/>
              </a:rPr>
              <a:t>фурнитура</a:t>
            </a:r>
            <a:endParaRPr lang="ru-RU" sz="2400" dirty="0"/>
          </a:p>
        </p:txBody>
      </p:sp>
      <p:pic>
        <p:nvPicPr>
          <p:cNvPr id="7" name="Рисунок 6" descr="C:\Desktop\20-11-2024_09-33-35\173208439694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0806" y="1828800"/>
            <a:ext cx="4520484" cy="4185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661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57577"/>
            <a:ext cx="8911687" cy="1068947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  <a:latin typeface="Times New Roman"/>
                <a:ea typeface="Calibri"/>
              </a:rPr>
              <a:t>   </a:t>
            </a:r>
            <a:r>
              <a:rPr lang="ru-RU" sz="4800" b="1" i="1" dirty="0" smtClean="0">
                <a:solidFill>
                  <a:schemeClr val="tx1"/>
                </a:solidFill>
                <a:latin typeface="Times New Roman"/>
                <a:ea typeface="Calibri"/>
              </a:rPr>
              <a:t>Приёмы </a:t>
            </a:r>
            <a:r>
              <a:rPr lang="ru-RU" sz="4800" b="1" i="1" dirty="0">
                <a:solidFill>
                  <a:schemeClr val="tx1"/>
                </a:solidFill>
                <a:latin typeface="Times New Roman"/>
                <a:ea typeface="Calibri"/>
              </a:rPr>
              <a:t>безопасного труда</a:t>
            </a:r>
            <a:endParaRPr lang="ru-RU" sz="4800" i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077" y="4224270"/>
            <a:ext cx="3850782" cy="2175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076" y="1519707"/>
            <a:ext cx="3850783" cy="2563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862" y="1983346"/>
            <a:ext cx="5125791" cy="4005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603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8649" y="244700"/>
            <a:ext cx="10187188" cy="1043187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5300" b="1" i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 Технология изготовления </a:t>
            </a:r>
            <a:r>
              <a:rPr lang="ru-RU" sz="5300" b="1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игрушки </a:t>
            </a:r>
            <a:r>
              <a:rPr lang="ru-RU" sz="2800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2800" dirty="0">
                <a:latin typeface="Calibri"/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744" y="1300766"/>
            <a:ext cx="8680359" cy="5074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530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65044"/>
            <a:ext cx="8911687" cy="742121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Последовательность изготовления игрушки </a:t>
            </a:r>
            <a:r>
              <a:rPr lang="ru-RU" sz="2800" dirty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5" name="Рисунок 10" descr="17320843968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351" y="1044676"/>
            <a:ext cx="1736340" cy="1844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Рисунок 12" descr="17320843968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6831" y="1044677"/>
            <a:ext cx="1952719" cy="184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Рисунок 15" descr="173208439678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043" y="3350794"/>
            <a:ext cx="1908312" cy="185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5781675" y="213939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alt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alt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Объект 18" descr="C:\Desktop\20-11-2024_09-33-35\1732084396891.jpg"/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36035" y="1010808"/>
            <a:ext cx="2040835" cy="1878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C:\Desktop\20-11-2024_09-33-35\173208439687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09391" y="1044677"/>
            <a:ext cx="1859032" cy="1844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C:\Desktop\20-11-2024_09-33-35\173208439684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63479" y="1044677"/>
            <a:ext cx="1842052" cy="1844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C:\Desktop\20-11-2024_09-33-35\1732084396808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13183" y="3126041"/>
            <a:ext cx="2054087" cy="1887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C:\Desktop\20-11-2024_09-33-35\1732084396795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26221" y="4499338"/>
            <a:ext cx="1859032" cy="1781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C:\Desktop\20-11-2024_09-33-35\1732084396773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17465" y="4743977"/>
            <a:ext cx="1880480" cy="1747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C:\Desktop\20-11-2024_09-33-35\1732084396763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728456" y="3387431"/>
            <a:ext cx="1857601" cy="179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C:\Users\User\Downloads\1732083522345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5719" y="4275837"/>
            <a:ext cx="2453866" cy="185992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extBox 17"/>
          <p:cNvSpPr txBox="1"/>
          <p:nvPr/>
        </p:nvSpPr>
        <p:spPr>
          <a:xfrm>
            <a:off x="3487701" y="2491409"/>
            <a:ext cx="275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481637" y="2491409"/>
            <a:ext cx="286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64490" y="4743977"/>
            <a:ext cx="355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9</a:t>
            </a:r>
            <a:endParaRPr lang="ru-RU" b="1" dirty="0"/>
          </a:p>
        </p:txBody>
      </p:sp>
      <p:sp>
        <p:nvSpPr>
          <p:cNvPr id="29" name="TextBox 28"/>
          <p:cNvSpPr txBox="1"/>
          <p:nvPr/>
        </p:nvSpPr>
        <p:spPr>
          <a:xfrm flipH="1">
            <a:off x="9409043" y="2491409"/>
            <a:ext cx="323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30" name="TextBox 29"/>
          <p:cNvSpPr txBox="1"/>
          <p:nvPr/>
        </p:nvSpPr>
        <p:spPr>
          <a:xfrm rot="10800000" flipH="1" flipV="1">
            <a:off x="11145078" y="2535522"/>
            <a:ext cx="68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 5</a:t>
            </a:r>
            <a:endParaRPr lang="ru-RU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1245704" y="3219482"/>
            <a:ext cx="490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6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829338" y="4544354"/>
            <a:ext cx="490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7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81675" y="3350794"/>
            <a:ext cx="4715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8</a:t>
            </a:r>
            <a:endParaRPr lang="ru-RU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7364490" y="2491409"/>
            <a:ext cx="441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37" name="TextBox 36"/>
          <p:cNvSpPr txBox="1"/>
          <p:nvPr/>
        </p:nvSpPr>
        <p:spPr>
          <a:xfrm rot="10800000" flipV="1">
            <a:off x="9170502" y="3160511"/>
            <a:ext cx="445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 </a:t>
            </a:r>
            <a:r>
              <a:rPr lang="ru-RU" b="1" dirty="0" smtClean="0"/>
              <a:t> 10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11521729" y="5694174"/>
            <a:ext cx="54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11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19668" y="2889319"/>
            <a:ext cx="82020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олова                           ноги                  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пузичко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туловище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1736033" y="6245151"/>
            <a:ext cx="10333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хвост                                                     гребни          динозаврик готов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34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31820"/>
            <a:ext cx="8911687" cy="862884"/>
          </a:xfrm>
        </p:spPr>
        <p:txBody>
          <a:bodyPr/>
          <a:lstStyle/>
          <a:p>
            <a:r>
              <a:rPr lang="ru-RU" b="1" i="1" dirty="0" smtClean="0">
                <a:solidFill>
                  <a:schemeClr val="tx1"/>
                </a:solidFill>
                <a:latin typeface="Times New Roman"/>
                <a:ea typeface="Calibri"/>
              </a:rPr>
              <a:t>    ЭКОЛОГИЧЕСКОЕ </a:t>
            </a:r>
            <a:r>
              <a:rPr lang="ru-RU" b="1" i="1" dirty="0">
                <a:solidFill>
                  <a:schemeClr val="tx1"/>
                </a:solidFill>
                <a:latin typeface="Times New Roman"/>
                <a:ea typeface="Calibri"/>
              </a:rPr>
              <a:t>ОБОСНОВАНИЕ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59876" y="1223493"/>
            <a:ext cx="7344736" cy="5370490"/>
          </a:xfrm>
        </p:spPr>
        <p:txBody>
          <a:bodyPr>
            <a:noAutofit/>
          </a:bodyPr>
          <a:lstStyle/>
          <a:p>
            <a:pPr indent="450215" algn="just"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Вязание крючком – экологически-чистое производство:</a:t>
            </a:r>
          </a:p>
          <a:p>
            <a:pPr indent="450215"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нет выбросов загрязняющих веществ в атмосферу, почву, водоемы;</a:t>
            </a:r>
          </a:p>
          <a:p>
            <a:pPr indent="450215"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при работе с материалом не выделяются вредные вещества для организма человека; </a:t>
            </a:r>
          </a:p>
          <a:p>
            <a:pPr indent="450215"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рациональное использование природных ресурсов: отходы ниток появились только при обрезании «хвостиков» длиной 2-3 см.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http://robinzon.tv/images/news/5e4b12ac124400d08cca9b42ac3ae7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9292" y="1390919"/>
            <a:ext cx="3065837" cy="2691684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53657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98783"/>
            <a:ext cx="8911687" cy="874643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/>
                <a:ea typeface="Calibri"/>
              </a:rPr>
              <a:t>   </a:t>
            </a:r>
            <a:r>
              <a:rPr lang="ru-RU" b="1" i="1" dirty="0" smtClean="0">
                <a:solidFill>
                  <a:schemeClr val="tx1"/>
                </a:solidFill>
                <a:latin typeface="Times New Roman"/>
                <a:ea typeface="Calibri"/>
              </a:rPr>
              <a:t>ЭКОНОМИЧЕСКОЕ </a:t>
            </a:r>
            <a:r>
              <a:rPr lang="ru-RU" b="1" i="1" dirty="0">
                <a:solidFill>
                  <a:schemeClr val="tx1"/>
                </a:solidFill>
                <a:latin typeface="Times New Roman"/>
                <a:ea typeface="Calibri"/>
              </a:rPr>
              <a:t>ОБОСНОВАНИЕ</a:t>
            </a:r>
            <a:endParaRPr lang="ru-RU" i="1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4698586"/>
              </p:ext>
            </p:extLst>
          </p:nvPr>
        </p:nvGraphicFramePr>
        <p:xfrm>
          <a:off x="2464904" y="1291209"/>
          <a:ext cx="8242852" cy="3626503"/>
        </p:xfrm>
        <a:graphic>
          <a:graphicData uri="http://schemas.openxmlformats.org/drawingml/2006/table">
            <a:tbl>
              <a:tblPr firstRow="1" firstCol="1" bandRow="1"/>
              <a:tblGrid>
                <a:gridCol w="3034748"/>
                <a:gridCol w="1338469"/>
                <a:gridCol w="2279375"/>
                <a:gridCol w="1590260"/>
              </a:tblGrid>
              <a:tr h="8026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Использованные материалы и инструменты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Цена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Стоимость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Крючки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Имелись в наличии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0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Пряжа оранжевого  цвета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 руб.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3 мотка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135 руб.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5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Пряжа красного  цвета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 руб.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1 моток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 руб.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8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Синтепон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Имелся в наличии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3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Фурнитура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 руб.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штуки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 руб.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3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200 руб.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094163" y="18430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58959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58959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58959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58959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58959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8959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8959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8959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8959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95975" algn="r"/>
              </a:tabLst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http://shkolazhizni.ru/img/content/i118/118781_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33183" y="4467832"/>
            <a:ext cx="3045215" cy="2028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2962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03032"/>
            <a:ext cx="8911687" cy="903344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5300" b="1" i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Анкетирование</a:t>
            </a:r>
            <a:r>
              <a:rPr lang="ru-RU" sz="28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170" y="1146220"/>
            <a:ext cx="7894748" cy="5215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598" y="1006375"/>
            <a:ext cx="2047740" cy="52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266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41669"/>
            <a:ext cx="8911687" cy="759852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Мастер класс по изготовлению браслетов </a:t>
            </a:r>
            <a:endParaRPr lang="ru-RU" sz="2800" i="1" dirty="0">
              <a:solidFill>
                <a:schemeClr val="tx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Объект 3" descr="C:\Users\User\AppData\Local\Microsoft\Windows\Temporary Internet Files\Content.Word\IMG_20241115_12050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513" y="1093188"/>
            <a:ext cx="2374826" cy="3150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AppData\Local\Microsoft\Windows\Temporary Internet Files\Content.Word\IMG_20241115_13201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798" y="3577950"/>
            <a:ext cx="2665926" cy="2931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AppData\Local\Microsoft\Windows\Temporary Internet Files\Content.Word\IMG_20241115_12044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073" y="1093188"/>
            <a:ext cx="2494116" cy="293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AppData\Local\Microsoft\Windows\Temporary Internet Files\Content.Word\IMG_20241115_12144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830" y="3474919"/>
            <a:ext cx="2283554" cy="293152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978793" y="1305342"/>
            <a:ext cx="337426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Приглашаю в мир чудес</a:t>
            </a:r>
            <a:b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Где шумит высокий лес.</a:t>
            </a:r>
            <a:b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том лесу стоит дворец,</a:t>
            </a:r>
            <a:b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Во дворце открыт ларец.</a:t>
            </a:r>
            <a:b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нем вещицы дорогие,</a:t>
            </a:r>
            <a:b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 на взгляд, совсем простые:</a:t>
            </a:r>
            <a:b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Спицы, ножницы, крючки,</a:t>
            </a:r>
            <a:b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Нитки, ткани и клубки.</a:t>
            </a:r>
            <a:b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Стоит спицы в руки взять,</a:t>
            </a:r>
            <a:b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Сразу</a:t>
            </a:r>
            <a:r>
              <a:rPr kumimoji="0" lang="en-US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хочется вязать.</a:t>
            </a:r>
            <a:b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Вяжем варежки и кофты,</a:t>
            </a:r>
            <a:b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Шапки, шарфики, носки.</a:t>
            </a:r>
            <a:b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 крючок такой проворный</a:t>
            </a:r>
            <a:b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Свяжет все вам для души!</a:t>
            </a:r>
            <a:b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8234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23520"/>
            <a:ext cx="8911687" cy="1681480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                            </a:t>
            </a:r>
            <a:r>
              <a:rPr lang="ru-RU" sz="4800" b="1" i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Реклама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42" name="Picture 2" descr="C:\Users\Det_Mazai\Desktop\ДГГ проект на конкурс Юные исследователи- будущее науки Колянова Вероника\20241031_18594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648" y="794196"/>
            <a:ext cx="3786389" cy="434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70040" y="794197"/>
            <a:ext cx="563079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Фантазии полёт и рук творенье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 восторгом я держу в своих руках… </a:t>
            </a:r>
            <a:r>
              <a:rPr lang="ru-RU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 знает, к счастью, красота старенья, л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юбовь к прекрасному живёт в веках!</a:t>
            </a:r>
            <a:endParaRPr lang="ru-RU" sz="3200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10243" name="Picture 3" descr="C:\Users\Det_Mazai\Desktop\ДГГ проект на конкурс Юные исследователи- будущее науки Колянова Вероника\20241128_1356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704" y="3961722"/>
            <a:ext cx="2601531" cy="2666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Det_Mazai\Desktop\ДГГ проект на конкурс Юные исследователи- будущее науки Колянова Вероника\20241128_1400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238" y="3961721"/>
            <a:ext cx="2962617" cy="2666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5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28789"/>
            <a:ext cx="7980629" cy="991673"/>
          </a:xfrm>
        </p:spPr>
        <p:txBody>
          <a:bodyPr>
            <a:no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4800" b="1" i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Актуальность</a:t>
            </a:r>
            <a:r>
              <a:rPr lang="ru-RU" sz="4800" b="1" i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800" b="1" i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</a:br>
            <a:endParaRPr lang="ru-RU" sz="4800" b="1" i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1" y="1365161"/>
            <a:ext cx="4365381" cy="2534331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Вязание крючком позволяет изготовить любой подарок – от милой салфетки до эксклюзивной вещи. </a:t>
            </a:r>
            <a:endParaRPr lang="ru-RU" sz="2400" dirty="0"/>
          </a:p>
        </p:txBody>
      </p:sp>
      <p:pic>
        <p:nvPicPr>
          <p:cNvPr id="5122" name="Picture 2" descr="C:\Users\Det_Mazai\Desktop\ДГГ проект на конкурс Юные исследователи- будущее науки Колянова Вероника\20241128_1353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594" y="1617257"/>
            <a:ext cx="4185633" cy="456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img0.liveinternet.ru/images/attach/c/5/88/905/88905280_large_2.jpg"/>
          <p:cNvPicPr>
            <a:picLocks noChangeAspect="1" noChangeArrowheads="1"/>
          </p:cNvPicPr>
          <p:nvPr/>
        </p:nvPicPr>
        <p:blipFill>
          <a:blip r:embed="rId3"/>
          <a:srcRect b="4672"/>
          <a:stretch>
            <a:fillRect/>
          </a:stretch>
        </p:blipFill>
        <p:spPr bwMode="auto">
          <a:xfrm>
            <a:off x="1687132" y="3245477"/>
            <a:ext cx="5460643" cy="3387144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40120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93184"/>
            <a:ext cx="8911687" cy="978794"/>
          </a:xfrm>
        </p:spPr>
        <p:txBody>
          <a:bodyPr/>
          <a:lstStyle/>
          <a:p>
            <a:r>
              <a:rPr lang="ru-RU" sz="4800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4800" b="1" i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        </a:t>
            </a:r>
            <a:r>
              <a:rPr lang="ru-RU" sz="4800" b="1" i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Спасибо за внимание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 descr="C:\Users\User\Downloads\1732020399214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1"/>
          <a:stretch/>
        </p:blipFill>
        <p:spPr bwMode="auto">
          <a:xfrm rot="20975104">
            <a:off x="721217" y="1347988"/>
            <a:ext cx="3348507" cy="31145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266" name="Picture 2" descr="C:\Users\Det_Mazai\Desktop\ДГГ проект на конкурс Юные исследователи- будущее науки Колянова Вероника\20241128_1402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8235">
            <a:off x="2665928" y="2588653"/>
            <a:ext cx="3129566" cy="383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Det_Mazai\Desktop\ДГГ проект на конкурс Юные исследователи- будущее науки Колянова Вероника\20241128_13542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944" y="1519707"/>
            <a:ext cx="3066251" cy="335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Det_Mazai\Desktop\ДГГ проект на конкурс Юные исследователи- будущее науки Колянова Вероника\20241128_1352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5791">
            <a:off x="7392474" y="4150217"/>
            <a:ext cx="2575776" cy="2749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Det_Mazai\Desktop\ДГГ проект на конкурс Юные исследователи- будущее науки Колянова Вероника\20241128_13532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6214">
            <a:off x="9073429" y="1519707"/>
            <a:ext cx="2916801" cy="3219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927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5347" y="199107"/>
            <a:ext cx="8911687" cy="1127417"/>
          </a:xfrm>
        </p:spPr>
        <p:txBody>
          <a:bodyPr>
            <a:no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48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Социальная значимость</a:t>
            </a:r>
            <a:r>
              <a:rPr lang="ru-RU" sz="48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8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</a:b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6827" y="1326525"/>
            <a:ext cx="5795493" cy="2923504"/>
          </a:xfrm>
        </p:spPr>
        <p:txBody>
          <a:bodyPr>
            <a:normAutofit lnSpcReduction="10000"/>
          </a:bodyPr>
          <a:lstStyle/>
          <a:p>
            <a:pPr indent="450215" algn="just">
              <a:lnSpc>
                <a:spcPct val="150000"/>
              </a:lnSpc>
            </a:pPr>
            <a:r>
              <a:rPr lang="ru-RU" sz="2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Вязание 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популярно </a:t>
            </a:r>
            <a:r>
              <a:rPr lang="ru-RU" sz="2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 современном </a:t>
            </a:r>
            <a:r>
              <a:rPr lang="ru-RU" sz="2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мире. Благодаря ему можно </a:t>
            </a:r>
            <a:r>
              <a:rPr lang="ru-RU" sz="2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быстро и легко создавать как одежду целиком, так и элементы ее отделки, а также салфетки, скатерти, украшения, игрушки и многое другое.</a:t>
            </a:r>
            <a:endParaRPr lang="ru-RU" sz="22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Picture 6" descr="http://otvet.imgsmail.ru/download/c1793d23f434c9b27174e1e097545089_i-3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1385" y="4521132"/>
            <a:ext cx="2884869" cy="1693949"/>
          </a:xfrm>
          <a:prstGeom prst="rect">
            <a:avLst/>
          </a:prstGeom>
          <a:noFill/>
        </p:spPr>
      </p:pic>
      <p:pic>
        <p:nvPicPr>
          <p:cNvPr id="6146" name="Picture 2" descr="C:\Users\Det_Mazai\Desktop\ДГГ проект на конкурс Юные исследователи- будущее науки Колянова Вероника\20241128_140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1837" y="1455313"/>
            <a:ext cx="3844906" cy="472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745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3048" y="340775"/>
            <a:ext cx="8950817" cy="97287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  <a:latin typeface="Calibri"/>
              </a:rPr>
              <a:t>        </a:t>
            </a:r>
            <a:r>
              <a:rPr lang="ru-RU" sz="4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</a:t>
            </a:r>
            <a:r>
              <a:rPr lang="ru-RU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задачи проек</a:t>
            </a:r>
            <a:r>
              <a:rPr lang="ru-RU" sz="4800" b="1" i="1" dirty="0">
                <a:solidFill>
                  <a:schemeClr val="tx1"/>
                </a:solidFill>
                <a:latin typeface="Calibri"/>
              </a:rPr>
              <a:t>та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25768" y="1468191"/>
            <a:ext cx="9929612" cy="5087155"/>
          </a:xfrm>
        </p:spPr>
        <p:txBody>
          <a:bodyPr>
            <a:normAutofit/>
          </a:bodyPr>
          <a:lstStyle/>
          <a:p>
            <a:pPr indent="450215" algn="just">
              <a:lnSpc>
                <a:spcPct val="150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Цель:</a:t>
            </a: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изготовление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вязаной мягкой игрушки своими руками.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Задачи: 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Times New Roman"/>
              <a:buChar char="•"/>
              <a:tabLst>
                <a:tab pos="457200" algn="l"/>
              </a:tabLs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Изучить по данной теме специальную литературу и сайты Интернета.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buFont typeface="Times New Roman"/>
              <a:buChar char="•"/>
              <a:tabLst>
                <a:tab pos="457200" algn="l"/>
              </a:tabLs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Ознакомиться с историей возникновения вязания крючком.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buFont typeface="Times New Roman"/>
              <a:buChar char="•"/>
              <a:tabLst>
                <a:tab pos="457200" algn="l"/>
              </a:tabLs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Подготовить инструменты и материалы.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buFont typeface="Times New Roman"/>
              <a:buChar char="•"/>
              <a:tabLst>
                <a:tab pos="457200" algn="l"/>
              </a:tabLs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Освоить технологию изготовления игрушек.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buFont typeface="Times New Roman"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Провести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экономический расчёт;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buFont typeface="Times New Roman"/>
              <a:buChar char="•"/>
              <a:tabLst>
                <a:tab pos="457200" algn="l"/>
              </a:tabLs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Связать игрушку.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773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7" y="167426"/>
            <a:ext cx="5340460" cy="1081825"/>
          </a:xfrm>
        </p:spPr>
        <p:txBody>
          <a:bodyPr>
            <a:no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4800" b="1" i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Гипотеза</a:t>
            </a:r>
            <a:r>
              <a:rPr lang="ru-RU" sz="4800" b="1" i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800" b="1" i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</a:br>
            <a:endParaRPr lang="ru-RU" sz="4800" b="1" i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6834" y="1365162"/>
            <a:ext cx="5254580" cy="2807594"/>
          </a:xfrm>
        </p:spPr>
        <p:txBody>
          <a:bodyPr/>
          <a:lstStyle/>
          <a:p>
            <a:pPr indent="450215" algn="just">
              <a:lnSpc>
                <a:spcPct val="150000"/>
              </a:lnSpc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Я предполагаю, что игрушка - это оригинальный подарок и прекрасный элемент декора.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2050" name="Picture 2" descr="C:\Users\Det_Mazai\Desktop\ДГГ проект на конкурс Юные исследователи- будущее науки Колянова Вероника\20241128_135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358" y="265754"/>
            <a:ext cx="3644721" cy="360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Det_Mazai\Desktop\ДГГ проект на конкурс Юные исследователи- будущее науки Колянова Вероника\20241128_1404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8045" y="2994250"/>
            <a:ext cx="4015194" cy="368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58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18942"/>
            <a:ext cx="8911687" cy="953036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         ИСТОРИЯ </a:t>
            </a:r>
            <a:r>
              <a:rPr lang="ru-RU" sz="4800" b="1" i="1" dirty="0">
                <a:solidFill>
                  <a:schemeClr val="tx1"/>
                </a:solidFill>
                <a:latin typeface="Times New Roman"/>
                <a:ea typeface="Times New Roman"/>
              </a:rPr>
              <a:t>ИГРУШКИ </a:t>
            </a:r>
            <a:endParaRPr lang="ru-RU" sz="4800" i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Det_Mazai\Desktop\ДГГ проект на конкурс Юные исследователи- будущее науки Колянова Вероника\20241128_13495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133" y="1813353"/>
            <a:ext cx="3613788" cy="451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Det_Mazai\Desktop\ДГГ проект на конкурс Юные исследователи- будущее науки Колянова Вероника\20241128_135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869" y="1799482"/>
            <a:ext cx="4004652" cy="452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56079" y="1030310"/>
            <a:ext cx="8590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kern="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Родина</a:t>
            </a:r>
            <a:r>
              <a:rPr lang="en-US" sz="3600" kern="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en-US" sz="3600" kern="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этого</a:t>
            </a:r>
            <a:r>
              <a:rPr lang="en-US" sz="3600" kern="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en-US" sz="3600" kern="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вида</a:t>
            </a:r>
            <a:r>
              <a:rPr lang="en-US" sz="3600" kern="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en-US" sz="3600" kern="0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рукоделия</a:t>
            </a:r>
            <a:r>
              <a:rPr lang="ru-RU" sz="3600" kern="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-</a:t>
            </a:r>
            <a:r>
              <a:rPr lang="en-US" sz="3600" kern="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en-US" sz="3600" kern="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Япония</a:t>
            </a:r>
            <a:r>
              <a:rPr lang="en-US" sz="3600" kern="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72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4288" y="154547"/>
            <a:ext cx="8911687" cy="91440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     </a:t>
            </a:r>
            <a:r>
              <a:rPr lang="ru-RU" sz="48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ИСТОРИЯ </a:t>
            </a:r>
            <a:r>
              <a:rPr lang="ru-RU" sz="4800" b="1" i="1" dirty="0">
                <a:solidFill>
                  <a:schemeClr val="tx1"/>
                </a:solidFill>
                <a:latin typeface="Times New Roman"/>
                <a:ea typeface="Times New Roman"/>
              </a:rPr>
              <a:t>ИГРУШКИ</a:t>
            </a:r>
            <a:endParaRPr lang="ru-RU" sz="4800" b="1" i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413" y="1107583"/>
            <a:ext cx="6898149" cy="5267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4407" y="2086377"/>
            <a:ext cx="294926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kern="0" dirty="0" err="1">
                <a:latin typeface="Times New Roman" panose="02020603050405020304" pitchFamily="18" charset="0"/>
                <a:ea typeface="Arial Black"/>
                <a:cs typeface="Times New Roman" panose="02020603050405020304" pitchFamily="18" charset="0"/>
                <a:sym typeface="Arial Black"/>
              </a:rPr>
              <a:t>Амигуруми</a:t>
            </a:r>
            <a:r>
              <a:rPr lang="en-US" sz="2400" kern="0" dirty="0">
                <a:latin typeface="Times New Roman" panose="02020603050405020304" pitchFamily="18" charset="0"/>
                <a:ea typeface="Arial Black"/>
                <a:cs typeface="Times New Roman" panose="02020603050405020304" pitchFamily="18" charset="0"/>
                <a:sym typeface="Arial Black"/>
              </a:rPr>
              <a:t>  - </a:t>
            </a:r>
            <a:r>
              <a:rPr lang="en-US" sz="2400" kern="0" dirty="0" err="1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японское</a:t>
            </a:r>
            <a:r>
              <a:rPr lang="en-US" sz="2400" kern="0" dirty="0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 </a:t>
            </a:r>
            <a:r>
              <a:rPr lang="en-US" sz="2400" kern="0" dirty="0" err="1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искусство</a:t>
            </a:r>
            <a:r>
              <a:rPr lang="en-US" sz="2400" kern="0" dirty="0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 </a:t>
            </a:r>
            <a:r>
              <a:rPr lang="en-US" sz="2400" kern="0" dirty="0" err="1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вязания</a:t>
            </a:r>
            <a:r>
              <a:rPr lang="en-US" sz="2400" kern="0" dirty="0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 </a:t>
            </a:r>
            <a:r>
              <a:rPr lang="en-US" sz="2400" kern="0" dirty="0" err="1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на</a:t>
            </a:r>
            <a:r>
              <a:rPr lang="en-US" sz="2400" kern="0" dirty="0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 </a:t>
            </a:r>
            <a:r>
              <a:rPr lang="en-US" sz="2400" kern="0" dirty="0" err="1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спицах</a:t>
            </a:r>
            <a:r>
              <a:rPr lang="en-US" sz="2400" kern="0" dirty="0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 </a:t>
            </a:r>
            <a:r>
              <a:rPr lang="en-US" sz="2400" kern="0" dirty="0" err="1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или</a:t>
            </a:r>
            <a:r>
              <a:rPr lang="en-US" sz="2400" kern="0" dirty="0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 </a:t>
            </a:r>
            <a:r>
              <a:rPr lang="en-US" sz="2400" kern="0" dirty="0" err="1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крючком</a:t>
            </a:r>
            <a:r>
              <a:rPr lang="en-US" sz="2400" kern="0" dirty="0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 </a:t>
            </a:r>
            <a:r>
              <a:rPr lang="en-US" sz="2400" kern="0" dirty="0" err="1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маленьких</a:t>
            </a:r>
            <a:r>
              <a:rPr lang="en-US" sz="2400" kern="0" dirty="0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  </a:t>
            </a:r>
            <a:r>
              <a:rPr lang="en-US" sz="2400" kern="0" dirty="0" err="1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мягких</a:t>
            </a:r>
            <a:r>
              <a:rPr lang="en-US" sz="2400" kern="0" dirty="0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 </a:t>
            </a:r>
            <a:r>
              <a:rPr lang="en-US" sz="2400" kern="0" dirty="0" err="1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игрушек</a:t>
            </a:r>
            <a:r>
              <a:rPr lang="en-US" sz="2400" kern="0" dirty="0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 </a:t>
            </a:r>
            <a:r>
              <a:rPr lang="en-US" sz="2400" kern="0" dirty="0" smtClean="0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- </a:t>
            </a:r>
            <a:r>
              <a:rPr lang="en-US" sz="2400" kern="0" dirty="0" err="1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зверушек</a:t>
            </a:r>
            <a:r>
              <a:rPr lang="en-US" sz="2400" kern="0" dirty="0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 и </a:t>
            </a:r>
            <a:r>
              <a:rPr lang="en-US" sz="2400" kern="0" dirty="0" err="1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человекоподобных</a:t>
            </a:r>
            <a:r>
              <a:rPr lang="en-US" sz="2400" kern="0" dirty="0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 </a:t>
            </a:r>
            <a:r>
              <a:rPr lang="en-US" sz="2400" kern="0" dirty="0" err="1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существ</a:t>
            </a:r>
            <a:r>
              <a:rPr lang="en-US" sz="2400" kern="0" dirty="0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  <a:t>. </a:t>
            </a:r>
            <a:br>
              <a:rPr lang="en-US" sz="2400" kern="0" dirty="0">
                <a:latin typeface="Times New Roman" panose="02020603050405020304" pitchFamily="18" charset="0"/>
                <a:ea typeface="Corbel"/>
                <a:cs typeface="Times New Roman" panose="02020603050405020304" pitchFamily="18" charset="0"/>
                <a:sym typeface="Corbel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92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57578"/>
            <a:ext cx="8911687" cy="1056068"/>
          </a:xfrm>
        </p:spPr>
        <p:txBody>
          <a:bodyPr>
            <a:normAutofit/>
          </a:bodyPr>
          <a:lstStyle/>
          <a:p>
            <a:r>
              <a:rPr lang="ru-RU" sz="4800" b="1" i="1" dirty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4800" b="1" i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         </a:t>
            </a:r>
            <a:r>
              <a:rPr lang="ru-RU" sz="48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ВИДЫ ВЯЗАНИЯ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ВЯЗАНИЕ СПИЦАМИ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ВЯЗАНИЕ КРЮЧКОМ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ВЯЗАНИЕ ТУНИССКИМ КРЮЧКОМ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ВЯЗАНИЕ НА ВИЛКЕ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ВЯЗАНИЕ ИГЛОЙ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МАШИННОЕ ВЯЗАНИЕ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Det_Mazai\Desktop\ДГГ проект на конкурс Юные исследователи- будущее науки Колянова Вероника\20241128_1352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169" y="1584101"/>
            <a:ext cx="4391696" cy="485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09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4107" y="244699"/>
            <a:ext cx="9208394" cy="1017431"/>
          </a:xfrm>
        </p:spPr>
        <p:txBody>
          <a:bodyPr>
            <a:normAutofit fontScale="90000"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48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ОСНОВНЫЕ ПРИЁМЫ ВЯЗАНИЯ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4108764"/>
              </p:ext>
            </p:extLst>
          </p:nvPr>
        </p:nvGraphicFramePr>
        <p:xfrm>
          <a:off x="2434108" y="1401382"/>
          <a:ext cx="9053847" cy="5328116"/>
        </p:xfrm>
        <a:graphic>
          <a:graphicData uri="http://schemas.openxmlformats.org/drawingml/2006/table">
            <a:tbl>
              <a:tblPr firstRow="1" firstCol="1" bandRow="1"/>
              <a:tblGrid>
                <a:gridCol w="6194737"/>
                <a:gridCol w="2859110"/>
              </a:tblGrid>
              <a:tr h="1404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Воздушная петля</a:t>
                      </a: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34734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Петлю из нити зажимают в левой руке между большим и указательным пальцами. Крючок вводят в петлю, захватывают нить и протягивают нить через петлю. Таким образом, получается петля цепочки, или воздушная петля.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628" marR="27628" marT="132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7628" marR="27628" marT="132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5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Полустолбик</a:t>
                      </a: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34734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Ввести крючок в петлю, захватить рабочую нить и протянуть её сразу через петлю цепочки и петлю на крючке.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628" marR="27628" marT="132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7628" marR="27628" marT="132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11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Столбик без </a:t>
                      </a:r>
                      <a:r>
                        <a:rPr lang="ru-RU" sz="1600" b="1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накида</a:t>
                      </a: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34734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Ввести крючок в петлю цепочки, вытянуть через неё рабочую нить. На крючке образуется 2 петли. Вновь подхватить рабочую нить и протянуть её через обе петли на крючке.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628" marR="27628" marT="132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7628" marR="27628" marT="132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48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Столбик с </a:t>
                      </a:r>
                      <a:r>
                        <a:rPr lang="ru-RU" sz="1600" b="1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накидом</a:t>
                      </a: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34734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Сделать </a:t>
                      </a:r>
                      <a:r>
                        <a:rPr lang="ru-RU" sz="16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накид</a:t>
                      </a: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на крючок, ввести крючок в петлю цепочки и вытянуть через неё рабочую нить. Опять подхватить крючком рабочую нить и протянуть её через 2 петли на крючке, затем ещё раз подхватить рабочую нить и протянуть её через оставшиеся петли.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7628" marR="27628" marT="132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7628" marR="27628" marT="132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154" name="Рисунок 1" descr="Вязание крючком"/>
          <p:cNvPicPr>
            <a:picLocks noChangeAspect="1" noChangeArrowheads="1"/>
          </p:cNvPicPr>
          <p:nvPr/>
        </p:nvPicPr>
        <p:blipFill>
          <a:blip r:embed="rId2">
            <a:lum bright="-6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482" y="1481138"/>
            <a:ext cx="2805179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Рисунок 2"/>
          <p:cNvPicPr>
            <a:picLocks noChangeAspect="1" noChangeArrowheads="1"/>
          </p:cNvPicPr>
          <p:nvPr/>
        </p:nvPicPr>
        <p:blipFill>
          <a:blip r:embed="rId3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482" y="2890838"/>
            <a:ext cx="2805179" cy="98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Рисунок 3" descr="Вязание крючком"/>
          <p:cNvPicPr>
            <a:picLocks noChangeAspect="1" noChangeArrowheads="1"/>
          </p:cNvPicPr>
          <p:nvPr/>
        </p:nvPicPr>
        <p:blipFill>
          <a:blip r:embed="rId4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483" y="3760698"/>
            <a:ext cx="2806486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Рисунок 4" descr="Вязание крючком"/>
          <p:cNvPicPr>
            <a:picLocks noChangeAspect="1" noChangeArrowheads="1"/>
          </p:cNvPicPr>
          <p:nvPr/>
        </p:nvPicPr>
        <p:blipFill>
          <a:blip r:embed="rId5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483" y="5113248"/>
            <a:ext cx="2805178" cy="1457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17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342</TotalTime>
  <Words>557</Words>
  <Application>Microsoft Office PowerPoint</Application>
  <PresentationFormat>Широкоэкранный</PresentationFormat>
  <Paragraphs>108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Arial Black</vt:lpstr>
      <vt:lpstr>Calibri</vt:lpstr>
      <vt:lpstr>Century Gothic</vt:lpstr>
      <vt:lpstr>Corbel</vt:lpstr>
      <vt:lpstr>Times New Roman</vt:lpstr>
      <vt:lpstr>Wingdings 3</vt:lpstr>
      <vt:lpstr>Легкий дым</vt:lpstr>
      <vt:lpstr>Департамент образования и науки Брянской области  МАОУ «Дятьковская городская гимназия»  Дятьковского района Брянской области   Исследовательская работа Тема работы: «Игрушки амигуруми»   Номинация : «Художественно-эстетическая»</vt:lpstr>
      <vt:lpstr>Актуальность </vt:lpstr>
      <vt:lpstr>Социальная значимость </vt:lpstr>
      <vt:lpstr>        Цели и задачи проекта</vt:lpstr>
      <vt:lpstr>Гипотеза </vt:lpstr>
      <vt:lpstr>         ИСТОРИЯ ИГРУШКИ </vt:lpstr>
      <vt:lpstr>      ИСТОРИЯ ИГРУШКИ</vt:lpstr>
      <vt:lpstr>           ВИДЫ ВЯЗАНИЯ</vt:lpstr>
      <vt:lpstr> ОСНОВНЫЕ ПРИЁМЫ ВЯЗАНИЯ</vt:lpstr>
      <vt:lpstr>             Требования к изделию</vt:lpstr>
      <vt:lpstr>Выбор оборудования, инструментов, материалов </vt:lpstr>
      <vt:lpstr>   Приёмы безопасного труда</vt:lpstr>
      <vt:lpstr>  Технология изготовления игрушки  </vt:lpstr>
      <vt:lpstr>Последовательность изготовления игрушки  </vt:lpstr>
      <vt:lpstr>    ЭКОЛОГИЧЕСКОЕ ОБОСНОВАНИЕ</vt:lpstr>
      <vt:lpstr>   ЭКОНОМИЧЕСКОЕ ОБОСНОВАНИЕ</vt:lpstr>
      <vt:lpstr>Анкетирование </vt:lpstr>
      <vt:lpstr>Мастер класс по изготовлению браслетов </vt:lpstr>
      <vt:lpstr>                              Реклама</vt:lpstr>
      <vt:lpstr>           Спасибо за внимание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41</cp:revision>
  <dcterms:created xsi:type="dcterms:W3CDTF">2024-11-29T13:57:46Z</dcterms:created>
  <dcterms:modified xsi:type="dcterms:W3CDTF">2026-01-30T12:00:30Z</dcterms:modified>
</cp:coreProperties>
</file>