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81" r:id="rId20"/>
    <p:sldId id="282" r:id="rId21"/>
    <p:sldId id="283" r:id="rId22"/>
    <p:sldId id="286" r:id="rId23"/>
    <p:sldId id="285" r:id="rId24"/>
    <p:sldId id="284" r:id="rId25"/>
    <p:sldId id="287" r:id="rId26"/>
    <p:sldId id="288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4" autoAdjust="0"/>
    <p:restoredTop sz="94624" autoAdjust="0"/>
  </p:normalViewPr>
  <p:slideViewPr>
    <p:cSldViewPr>
      <p:cViewPr varScale="1">
        <p:scale>
          <a:sx n="65" d="100"/>
          <a:sy n="65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606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914CE-35E8-451B-A2BC-FF1500FE88B2}" type="datetimeFigureOut">
              <a:rPr lang="ru-RU" smtClean="0"/>
              <a:pPr/>
              <a:t>30.04.2018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0F2C-4EFD-4E25-8A9E-9AE6EA8B35C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25.xml"/><Relationship Id="rId3" Type="http://schemas.openxmlformats.org/officeDocument/2006/relationships/slide" Target="slide13.xml"/><Relationship Id="rId7" Type="http://schemas.openxmlformats.org/officeDocument/2006/relationships/slide" Target="slide5.xml"/><Relationship Id="rId12" Type="http://schemas.openxmlformats.org/officeDocument/2006/relationships/slide" Target="slide2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11" Type="http://schemas.openxmlformats.org/officeDocument/2006/relationships/slide" Target="slide21.xml"/><Relationship Id="rId5" Type="http://schemas.openxmlformats.org/officeDocument/2006/relationships/slide" Target="slide15.xml"/><Relationship Id="rId10" Type="http://schemas.openxmlformats.org/officeDocument/2006/relationships/slide" Target="slide19.xml"/><Relationship Id="rId4" Type="http://schemas.openxmlformats.org/officeDocument/2006/relationships/slide" Target="slide3.xml"/><Relationship Id="rId9" Type="http://schemas.openxmlformats.org/officeDocument/2006/relationships/slide" Target="slide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/>
              <a:t>Вопросы на повторение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Для сохранения витамина 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“C”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пределение готовности запечённого блюда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алее 6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На поверхности поджаристая корочка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емпература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запекания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dirty="0" smtClean="0"/>
              <a:t>250</a:t>
            </a:r>
            <a:r>
              <a:rPr lang="ru-RU" sz="6000" baseline="30000" dirty="0" smtClean="0"/>
              <a:t>о</a:t>
            </a:r>
            <a:r>
              <a:rPr lang="ru-RU" sz="6000" dirty="0" smtClean="0"/>
              <a:t> </a:t>
            </a:r>
            <a:r>
              <a:rPr lang="ru-RU" sz="6000" dirty="0"/>
              <a:t>– 300</a:t>
            </a:r>
            <a:r>
              <a:rPr lang="ru-RU" sz="6000" baseline="30000" dirty="0"/>
              <a:t>о</a:t>
            </a:r>
            <a:endParaRPr lang="ru-RU" sz="6000" dirty="0"/>
          </a:p>
          <a:p>
            <a:pPr algn="ctr">
              <a:buNone/>
            </a:pPr>
            <a:endParaRPr lang="ru-RU" sz="60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осуда для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запекания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Порционная сковорода</a:t>
            </a: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ли противень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емпература прогревания внутри продукта при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запекании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6000" dirty="0"/>
              <a:t>80</a:t>
            </a:r>
            <a:r>
              <a:rPr lang="ru-RU" sz="6000" baseline="30000" dirty="0"/>
              <a:t>о</a:t>
            </a:r>
            <a:r>
              <a:rPr lang="ru-RU" sz="6000" dirty="0"/>
              <a:t> – 85</a:t>
            </a:r>
            <a:r>
              <a:rPr lang="ru-RU" sz="6000" baseline="30000" dirty="0"/>
              <a:t>о</a:t>
            </a:r>
            <a:endParaRPr lang="ru-RU" sz="6000" dirty="0"/>
          </a:p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какой целью посуду перед подачей подогревают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981200"/>
                <a:gridCol w="1752600"/>
                <a:gridCol w="1828800"/>
                <a:gridCol w="1828800"/>
                <a:gridCol w="1752600"/>
              </a:tblGrid>
              <a:tr h="2482706">
                <a:tc>
                  <a:txBody>
                    <a:bodyPr/>
                    <a:lstStyle/>
                    <a:p>
                      <a:pPr algn="ctr"/>
                      <a:endParaRPr lang="ru-RU" sz="2000" i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000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Подготовка продуктов для приготовления</a:t>
                      </a:r>
                      <a:r>
                        <a:rPr lang="ru-RU" sz="2000" i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запечённых мясных блюд</a:t>
                      </a:r>
                      <a:endParaRPr lang="ru-RU" sz="2000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13237">
                <a:tc>
                  <a:txBody>
                    <a:bodyPr/>
                    <a:lstStyle/>
                    <a:p>
                      <a:pPr algn="ctr"/>
                      <a:endParaRPr lang="ru-RU" sz="2000" b="1" i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2400" b="1" i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Правила</a:t>
                      </a:r>
                      <a:r>
                        <a:rPr lang="ru-RU" sz="2400" b="1" i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i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запекания</a:t>
                      </a:r>
                      <a:endParaRPr lang="ru-RU" sz="24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262057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pPr algn="ctr"/>
                      <a:r>
                        <a:rPr lang="ru-RU" sz="2800" b="1" i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Секрет</a:t>
                      </a:r>
                      <a:endParaRPr lang="ru-RU" sz="2800" b="1" i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000" y="3352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100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3800" y="3352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05000" y="762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100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62600" y="3352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7600" y="3352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4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800" y="762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62600" y="762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67600" y="7620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4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9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05000" y="525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0" action="ppaction://hlinksldjump"/>
              </a:rPr>
              <a:t>100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733800" y="525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2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1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62600" y="525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 action="ppaction://hlinksldjump"/>
              </a:rPr>
              <a:t>3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2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67600" y="52578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 action="ppaction://hlinksldjump"/>
              </a:rPr>
              <a:t>4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13" action="ppaction://hlinksldjump"/>
              </a:rPr>
              <a:t>00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Чтобы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блюдо быстро не остывало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 какой целью овощи солят в начале варки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Для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сохранения минеральных веществ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Почему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мясо при тепловой обработке меняет цвет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тепловой обработке миоглобин (красное вещество) распадается, и цвет мяса изменяется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алее 5">
            <a:hlinkClick r:id="rId2" action="ppaction://hlinksldjump" highlightClick="1"/>
          </p:cNvPr>
          <p:cNvSpPr/>
          <p:nvPr/>
        </p:nvSpPr>
        <p:spPr>
          <a:xfrm>
            <a:off x="39624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228600" y="685800"/>
            <a:ext cx="87630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При каком способе варки макаронных изделий меньше потери пищевых веществ и почему?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609600" y="533400"/>
            <a:ext cx="82296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304800" y="685800"/>
            <a:ext cx="8686800" cy="574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При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несливном</a:t>
            </a:r>
            <a:r>
              <a:rPr kumimoji="0" lang="ru-RU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способе, так как вся жидкость впитывается в макаронные изделия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 Приготовление картофельной массы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Управляющая кнопка: далее 4">
            <a:hlinkClick r:id="rId2" action="ppaction://hlinksldjump" highlightClick="1"/>
          </p:cNvPr>
          <p:cNvSpPr/>
          <p:nvPr/>
        </p:nvSpPr>
        <p:spPr>
          <a:xfrm>
            <a:off x="41148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5897563"/>
          </a:xfrm>
        </p:spPr>
        <p:txBody>
          <a:bodyPr/>
          <a:lstStyle/>
          <a:p>
            <a:pPr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         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Картофель чистят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Варят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Обсушивают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Протирают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Охлаждают</a:t>
            </a: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обавляют яйцо </a:t>
            </a:r>
          </a:p>
          <a:p>
            <a:pPr algn="ctr">
              <a:buNone/>
            </a:pPr>
            <a:endParaRPr lang="ru-RU" sz="4400" b="1" dirty="0" smtClean="0"/>
          </a:p>
        </p:txBody>
      </p:sp>
      <p:sp>
        <p:nvSpPr>
          <p:cNvPr id="10" name="Управляющая кнопка: домой 9">
            <a:hlinkClick r:id="rId2" action="ppaction://hlinksldjump" highlightClick="1"/>
          </p:cNvPr>
          <p:cNvSpPr/>
          <p:nvPr/>
        </p:nvSpPr>
        <p:spPr>
          <a:xfrm>
            <a:off x="4038600" y="54864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343400" y="9144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343400" y="17526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343400" y="25146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4343400" y="32766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4343400" y="41148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endParaRPr lang="ru-RU" dirty="0"/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Способы варки макаронных изделий</a:t>
            </a: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41148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057400"/>
            <a:ext cx="8229600" cy="40687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Сливной и </a:t>
            </a:r>
            <a:r>
              <a:rPr lang="ru-RU" sz="4400" dirty="0" err="1" smtClean="0">
                <a:latin typeface="Times New Roman" pitchFamily="18" charset="0"/>
                <a:cs typeface="Times New Roman" pitchFamily="18" charset="0"/>
              </a:rPr>
              <a:t>несливной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267200" y="57912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5927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/>
          </a:p>
          <a:p>
            <a:pPr algn="ctr">
              <a:buNone/>
            </a:pPr>
            <a:endParaRPr lang="ru-RU" sz="4400" dirty="0"/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Подготовка капусты к фаршированию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(голубцы)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40386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Моют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Вырезают кочерыжку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(не разрезая кочан)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Варят до полуготовности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Охлаждают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Разделяют на листья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Отбивают утолщение</a:t>
            </a:r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4038600" y="5638800"/>
            <a:ext cx="914400" cy="9144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19600" y="6858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419600" y="22860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419600" y="30480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4419600" y="38862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4419600" y="4724400"/>
            <a:ext cx="3048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какой целью овощи для варки кладут в кипящую воду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Управляющая кнопка: далее 3">
            <a:hlinkClick r:id="rId2" action="ppaction://hlinksldjump" highlightClick="1"/>
          </p:cNvPr>
          <p:cNvSpPr/>
          <p:nvPr/>
        </p:nvSpPr>
        <p:spPr>
          <a:xfrm>
            <a:off x="4038600" y="5029200"/>
            <a:ext cx="1295400" cy="990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553200" y="22860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400</a:t>
            </a:r>
            <a:endParaRPr lang="ru-RU" sz="3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196</Words>
  <Application>Microsoft Office PowerPoint</Application>
  <PresentationFormat>Экран (4:3)</PresentationFormat>
  <Paragraphs>118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Вопросы на повторение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</dc:creator>
  <cp:lastModifiedBy>ирина</cp:lastModifiedBy>
  <cp:revision>13</cp:revision>
  <dcterms:created xsi:type="dcterms:W3CDTF">2015-12-31T13:54:43Z</dcterms:created>
  <dcterms:modified xsi:type="dcterms:W3CDTF">2018-04-30T05:02:57Z</dcterms:modified>
</cp:coreProperties>
</file>