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79" r:id="rId3"/>
    <p:sldId id="256" r:id="rId4"/>
    <p:sldId id="278" r:id="rId5"/>
    <p:sldId id="277" r:id="rId6"/>
    <p:sldId id="276" r:id="rId7"/>
    <p:sldId id="275" r:id="rId8"/>
    <p:sldId id="274" r:id="rId9"/>
    <p:sldId id="273" r:id="rId10"/>
    <p:sldId id="272" r:id="rId11"/>
    <p:sldId id="283" r:id="rId12"/>
    <p:sldId id="285" r:id="rId13"/>
    <p:sldId id="288" r:id="rId14"/>
    <p:sldId id="289" r:id="rId15"/>
    <p:sldId id="287" r:id="rId16"/>
    <p:sldId id="286" r:id="rId17"/>
    <p:sldId id="282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A0F25-2949-447D-B75D-C707057C331F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CB4CF-6C19-49C8-89B7-9326FC660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476672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«Правильное произношение слова имеет не меньшее значение, чем верное написание». </a:t>
            </a:r>
            <a:endParaRPr lang="en-US" sz="3200" dirty="0" smtClean="0">
              <a:latin typeface="Comic Sans MS" pitchFamily="66" charset="0"/>
            </a:endParaRPr>
          </a:p>
          <a:p>
            <a:pPr algn="r"/>
            <a:r>
              <a:rPr lang="ru-RU" sz="3200" dirty="0" smtClean="0">
                <a:latin typeface="Comic Sans MS" pitchFamily="66" charset="0"/>
              </a:rPr>
              <a:t>К. С. </a:t>
            </a:r>
            <a:r>
              <a:rPr lang="ru-RU" sz="3200" dirty="0" err="1" smtClean="0">
                <a:latin typeface="Comic Sans MS" pitchFamily="66" charset="0"/>
              </a:rPr>
              <a:t>Горбачевич</a:t>
            </a:r>
            <a:r>
              <a:rPr lang="ru-RU" sz="3200" dirty="0" smtClean="0">
                <a:latin typeface="Comic Sans MS" pitchFamily="66" charset="0"/>
              </a:rPr>
              <a:t> 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3314" name="Picture 2" descr="https://img1.bitbazar.ru/600/0/49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132856"/>
            <a:ext cx="2952328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3612" y="1345870"/>
            <a:ext cx="83567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Вывод: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Ударение – это выделение слога в слове.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русском языке ударный гласный  в слоге выделяется длительностью, интенсивностью и движением тона.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русском языке ударение подвижное, разноместное,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выполняет смыслоразличительную функцию.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0"/>
            <a:ext cx="813690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Проанализируйте произношение согласных и гласных звуков в словах, выполнив транскрипцию, и сформулируйте основные правила произношения гласных и согласных звуков и сочетаний звуков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Синего, белого, умного, яркого.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Сжать, без жалости, езжу, сжарить.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Возчик, счетчик, счастье, приказчик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Летчик, молодчик, докладчик,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Смеяться, умываться, заливаться,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Детский, городской,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Удачный, брачный, игрушечный, будничный, яблочный, античный, вечный, скучно, конечно, нарочно, скворечник, яичница, Ильинична.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Чтобы, что, ничто, нечто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Легкий, мягкий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Местный, прелестный, гигантский, праздник, чувство, безмолвствовать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Жалеть, лошадей, жакет.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475656" y="210707"/>
            <a:ext cx="633670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Вывод: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Окончания прилагательных –ого - -его произносить как –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ева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– -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ава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Сочетания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жз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долгий ж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как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щ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как ноль звука и ч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Тс,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как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шн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и современная форма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но Ильинична, Кузьминична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как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шт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ГК – оглушение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хк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не произносить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 с призвуком э вместо гласных а и 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996453"/>
            <a:ext cx="861325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Гипотеза: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правила  касаются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произношения отдельных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звуков и сочетания звуков 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особенностей русского ударения.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985922" y="2696815"/>
            <a:ext cx="71721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«</a:t>
            </a:r>
            <a:r>
              <a:rPr kumimoji="0" lang="ru-RU" sz="440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твОрог</a:t>
            </a: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» или «</a:t>
            </a:r>
            <a:r>
              <a:rPr kumimoji="0" lang="ru-RU" sz="440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творОг</a:t>
            </a: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»?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980728"/>
            <a:ext cx="77123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«Конкурс дикторов». </a:t>
            </a:r>
            <a:endParaRPr lang="ru-RU" sz="5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75656" y="260648"/>
            <a:ext cx="66247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Домашняя работа.</a:t>
            </a:r>
          </a:p>
          <a:p>
            <a:pPr algn="ctr"/>
            <a:endParaRPr lang="ru-RU" sz="2400" b="1" dirty="0" smtClean="0">
              <a:latin typeface="Comic Sans MS" pitchFamily="66" charset="0"/>
            </a:endParaRPr>
          </a:p>
          <a:p>
            <a:r>
              <a:rPr lang="ru-RU" sz="2400" dirty="0" smtClean="0">
                <a:latin typeface="Comic Sans MS" pitchFamily="66" charset="0"/>
              </a:rPr>
              <a:t>Подобрать или составить стихотворные строчки, нормативный вариант произношения которых поддерживается рифмой: </a:t>
            </a:r>
          </a:p>
          <a:p>
            <a:r>
              <a:rPr lang="ru-RU" sz="2400" dirty="0" smtClean="0">
                <a:latin typeface="Comic Sans MS" pitchFamily="66" charset="0"/>
              </a:rPr>
              <a:t>«Безумец я, вы правы, правы!», </a:t>
            </a:r>
          </a:p>
          <a:p>
            <a:r>
              <a:rPr lang="ru-RU" sz="2400" dirty="0" smtClean="0">
                <a:latin typeface="Comic Sans MS" pitchFamily="66" charset="0"/>
              </a:rPr>
              <a:t>«Дремота и зевота уходят за ворота», </a:t>
            </a:r>
          </a:p>
          <a:p>
            <a:r>
              <a:rPr lang="ru-RU" sz="2400" dirty="0" smtClean="0">
                <a:latin typeface="Comic Sans MS" pitchFamily="66" charset="0"/>
              </a:rPr>
              <a:t>«Во дворце - апартаменты, Поскорей закончим спор. Банты, статуи и ленты. Заключим мы договор», </a:t>
            </a:r>
          </a:p>
          <a:p>
            <a:r>
              <a:rPr lang="ru-RU" sz="2400" dirty="0" smtClean="0">
                <a:latin typeface="Comic Sans MS" pitchFamily="66" charset="0"/>
              </a:rPr>
              <a:t>«Отыскать я книгу смог, а помог мне каталог».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Рисунок 7" descr="https://ds03.infourok.ru/uploads/ex/087c/00055fab-77d39208/img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9694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G:\юбилейный урок\wpid-thumbnail-2b43d8eb9f5bf26baf07c9b895a44aa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60648"/>
            <a:ext cx="5976664" cy="446449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619672" y="530120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Спасибо за внимание и работу!</a:t>
            </a:r>
            <a:endParaRPr lang="ru-RU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Comic Sans MS" pitchFamily="66" charset="0"/>
              </a:rPr>
              <a:t>Орфоэ́пия</a:t>
            </a:r>
            <a:r>
              <a:rPr lang="ru-RU" sz="3200" dirty="0" smtClean="0">
                <a:latin typeface="Comic Sans MS" pitchFamily="66" charset="0"/>
              </a:rPr>
              <a:t> (от </a:t>
            </a:r>
            <a:r>
              <a:rPr lang="ru-RU" sz="3200" dirty="0" err="1" smtClean="0">
                <a:latin typeface="Comic Sans MS" pitchFamily="66" charset="0"/>
              </a:rPr>
              <a:t>др.-греч</a:t>
            </a:r>
            <a:r>
              <a:rPr lang="ru-RU" sz="3200" dirty="0" smtClean="0">
                <a:latin typeface="Comic Sans MS" pitchFamily="66" charset="0"/>
              </a:rPr>
              <a:t>. </a:t>
            </a:r>
            <a:r>
              <a:rPr lang="ru-RU" sz="3200" dirty="0" err="1" smtClean="0">
                <a:latin typeface="Comic Sans MS" pitchFamily="66" charset="0"/>
              </a:rPr>
              <a:t>ὀρθός </a:t>
            </a:r>
            <a:r>
              <a:rPr lang="ru-RU" sz="3200" dirty="0" smtClean="0">
                <a:latin typeface="Comic Sans MS" pitchFamily="66" charset="0"/>
              </a:rPr>
              <a:t>«правильный» и </a:t>
            </a:r>
            <a:r>
              <a:rPr lang="ru-RU" sz="3200" dirty="0" err="1" smtClean="0">
                <a:latin typeface="Comic Sans MS" pitchFamily="66" charset="0"/>
              </a:rPr>
              <a:t>ἔπος </a:t>
            </a:r>
            <a:r>
              <a:rPr lang="ru-RU" sz="3200" dirty="0" smtClean="0">
                <a:latin typeface="Comic Sans MS" pitchFamily="66" charset="0"/>
              </a:rPr>
              <a:t>«речь») — совокупность правил устной речи, закреплённых в литературном языке.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2348880"/>
            <a:ext cx="33123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«Умение правильно говорить – еще не заслуга, а неумение – уже позор» </a:t>
            </a:r>
            <a:endParaRPr lang="en-US" sz="2800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Цицерон</a:t>
            </a:r>
            <a:r>
              <a:rPr lang="ru-RU" sz="9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Arial" pitchFamily="34" charset="0"/>
            </a:endParaRPr>
          </a:p>
        </p:txBody>
      </p:sp>
      <p:pic>
        <p:nvPicPr>
          <p:cNvPr id="9" name="Picture 4" descr="G:\юбилейный урок\06_KUFZL2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453650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AutoShape 3" descr="Цицер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48680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Девятнадцатое ноября.</a:t>
            </a:r>
          </a:p>
          <a:p>
            <a:r>
              <a:rPr lang="ru-RU" sz="3200" b="1" i="1" dirty="0" smtClean="0">
                <a:latin typeface="Comic Sans MS" pitchFamily="66" charset="0"/>
              </a:rPr>
              <a:t>Орфоэпические нормы:</a:t>
            </a:r>
            <a:endParaRPr lang="ru-RU" sz="3200" dirty="0" smtClean="0">
              <a:latin typeface="Comic Sans MS" pitchFamily="66" charset="0"/>
            </a:endParaRPr>
          </a:p>
          <a:p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95536" y="260648"/>
            <a:ext cx="81724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Задание: найдите в тексте ответы на вопросы, занесите их в таблицу.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Какие ошибки считаются наиболее частыми в произношении?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Что отражает неразборчивость произношений?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Заговори, чтоб я тебя увидел...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                      Сократ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Как точно и прозорливо это высказывание Сократа, известного древнегреческого философа. Действительно, речь-показатель эрудированности, интеллекта, внутренней культуры человека. Но часто ли мы задумываемся над тем, как мы говорим.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    В обыденной жизни мы произносим отдельные звуки, не знаем многих нормативных требований орфоэпии и, тем не менее, произносим звуки правильно. Это происходит потому, что, осваивая в раннем детстве речь, мы автоматически запоминаем вместе со словами  и орфоэпические особенности, свойственные языку.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     Но хотя выполнение общих языковых произносительных норм для нас обычно не составляет труда, это не значит, что мы не допускаем ошибок. Наиболее часты ошибки в постановке ударения, также вызывает затруднение произнесение заимствованных слов, которых в последнее время становится все больше, а также молодежного  сленга, который проявляется не только в употреблении своеобразной лексики, но и в нарочито небрежном произношении. Неразборчивость произношений сродни неразборчивости в построении письменного текста, так как отражает недостаточный уровень культуры, личностную зрелость.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836712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Девятнадцатое ноября.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Орфоэпические нормы: нормы ударения и произношения.</a:t>
            </a:r>
            <a:endParaRPr lang="ru-RU" sz="3200" dirty="0" smtClean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140968"/>
            <a:ext cx="790915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Цель урока: </a:t>
            </a:r>
            <a:r>
              <a:rPr lang="ru-RU" sz="2800" i="1" dirty="0" smtClean="0">
                <a:latin typeface="Comic Sans MS" pitchFamily="66" charset="0"/>
              </a:rPr>
              <a:t>познакомиться с  правилами</a:t>
            </a:r>
          </a:p>
          <a:p>
            <a:r>
              <a:rPr lang="ru-RU" sz="2800" i="1" dirty="0" smtClean="0">
                <a:latin typeface="Comic Sans MS" pitchFamily="66" charset="0"/>
              </a:rPr>
              <a:t> литературного произношения и ударения. </a:t>
            </a:r>
            <a:endParaRPr lang="ru-RU" sz="2800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149080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Задачи: </a:t>
            </a:r>
            <a:r>
              <a:rPr lang="ru-RU" sz="2800" i="1" dirty="0" smtClean="0">
                <a:latin typeface="Comic Sans MS" pitchFamily="66" charset="0"/>
              </a:rPr>
              <a:t>иметь четкое представление о нормах ударения и  произношения, приводить свою речь в соответствие с  нормами литературного языка.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Содержимое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95536" y="248830"/>
            <a:ext cx="8208912" cy="5412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В.Громова «Шутка».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- Мой дядя  выяснял лет сорок,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все же выяснить не мог-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Как говорить вернее: творог?!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может, правильней – творог?!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как-то он в молочной лавке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Его увидел на прилавке,-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Лицо, как роза, расцвело,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Решил купить он полкило.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Но тотчас, на прилавок глядя,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Опять задумался мой дядя: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«Ведь, вероятно, он не дорог,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Пойдет в ватрушку и в пирог….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как спросить: «Почем творог?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может, правильнее - творог?»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в это время у прилавка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шум, и очередь, и давка,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Но дядя дольше всех стоит.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сам с собою говорит: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Н-да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… Я к произношенью строг,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Не допускаю оговорок…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Но как же все-таки - творог,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может, правильнее – творог?!»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Задачу эту смог решить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Мой дядя, лишь дойдя до кассы,-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Сказав: «Прошу вас получить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 полкило … творожной массы».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Кассирша мало разбиралась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местоименьях, в падеже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так сказала: «Не осталось,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распродата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уже!»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985922" y="2696815"/>
            <a:ext cx="71721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«</a:t>
            </a:r>
            <a:r>
              <a:rPr kumimoji="0" lang="ru-RU" sz="440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твОрог</a:t>
            </a: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» или «</a:t>
            </a:r>
            <a:r>
              <a:rPr kumimoji="0" lang="ru-RU" sz="440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творОг</a:t>
            </a: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»?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орфоэпический словарь произношением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7992888" cy="2371726"/>
          </a:xfrm>
          <a:prstGeom prst="rect">
            <a:avLst/>
          </a:prstGeom>
          <a:noFill/>
        </p:spPr>
      </p:pic>
      <p:pic>
        <p:nvPicPr>
          <p:cNvPr id="7172" name="Picture 4" descr="орфоэпический словарь русског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996952"/>
            <a:ext cx="4176464" cy="2809008"/>
          </a:xfrm>
          <a:prstGeom prst="rect">
            <a:avLst/>
          </a:prstGeom>
          <a:noFill/>
        </p:spPr>
      </p:pic>
      <p:pic>
        <p:nvPicPr>
          <p:cNvPr id="7174" name="Picture 6" descr="орфоэпический словарь аванесо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780928"/>
            <a:ext cx="2371725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AutoShape 2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G:\%D1%8E%D0%B1%D0%B8%D0%BB%D0%B5%D0%B9%D0%BD%D1%8B%D0%B9 %D1%83%D1%80%D0%BE%D0%BA\shkolnie-fony-dlya-prezentac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G:\юбилейный урок\shkolnie-fony-dlya-prezentaci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0"/>
            <a:ext cx="820891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 Задание: перепишите слова и поставьте ударение,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сверяясь по словарю.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Компас, добыча, инструмент, сумчатый, издавна, болтливый, вода.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Скажите, на какой слог по счету  падает ударение?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2. Задание: перепишите слова, поставьте ударение. Определите,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 какую морфему может падать ударение.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Лесок, выход, горячо, карандашом, яблоня, прибрежный, опись.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 какую часть слова падает ударение?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3. Задание: от существительных трех групп образуйте формы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им. п. мн. числа и на всех словах поставьте ударение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Инженер – …, офицер –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…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пионер –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…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Дом – дома, лес – леса, город – города.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Слесарь –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…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…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токарь –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…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…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штурман – …, </a:t>
            </a:r>
            <a:r>
              <a:rPr lang="ru-RU" i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…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Чем отличается ударение у существительных 1 и 2 группы?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Какая особенность в постановке ударения у существительных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 группы?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4. Задание: расставьте ударение, сверьтесь со словарем.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Шашки наголо - остричь наголо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Переходный возраст – переходной балл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Погруженный на платформу – погружённый в воду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5. Расставьте ударение, проверьте по словарю.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Пиццерия, кулинария, свекла, творог.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692</Words>
  <Application>Microsoft Office PowerPoint</Application>
  <PresentationFormat>Экран (4:3)</PresentationFormat>
  <Paragraphs>122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</cp:revision>
  <dcterms:created xsi:type="dcterms:W3CDTF">2018-11-13T11:54:40Z</dcterms:created>
  <dcterms:modified xsi:type="dcterms:W3CDTF">2018-11-16T09:52:17Z</dcterms:modified>
</cp:coreProperties>
</file>