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2" r:id="rId6"/>
    <p:sldId id="261" r:id="rId7"/>
    <p:sldId id="264" r:id="rId8"/>
    <p:sldId id="263" r:id="rId9"/>
    <p:sldId id="270" r:id="rId10"/>
    <p:sldId id="265" r:id="rId11"/>
    <p:sldId id="266" r:id="rId12"/>
    <p:sldId id="267" r:id="rId13"/>
    <p:sldId id="269" r:id="rId14"/>
    <p:sldId id="268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80" r:id="rId23"/>
    <p:sldId id="278" r:id="rId24"/>
    <p:sldId id="279" r:id="rId25"/>
    <p:sldId id="281" r:id="rId26"/>
    <p:sldId id="282" r:id="rId27"/>
    <p:sldId id="283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30FBA7F-583A-4944-8D46-6B997493CFDE}" type="datetimeFigureOut">
              <a:rPr lang="ru-RU" smtClean="0"/>
              <a:pPr/>
              <a:t>вт 01.10.24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F3770A5-7337-41B4-A4A4-EA6CA68D58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FBA7F-583A-4944-8D46-6B997493CFDE}" type="datetimeFigureOut">
              <a:rPr lang="ru-RU" smtClean="0"/>
              <a:pPr/>
              <a:t>вт 01.10.24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770A5-7337-41B4-A4A4-EA6CA68D58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/>
          <a:p>
            <a:fld id="{730FBA7F-583A-4944-8D46-6B997493CFDE}" type="datetimeFigureOut">
              <a:rPr lang="ru-RU" smtClean="0"/>
              <a:pPr/>
              <a:t>вт 01.10.24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F3770A5-7337-41B4-A4A4-EA6CA68D58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FBA7F-583A-4944-8D46-6B997493CFDE}" type="datetimeFigureOut">
              <a:rPr lang="ru-RU" smtClean="0"/>
              <a:pPr/>
              <a:t>вт 01.10.24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770A5-7337-41B4-A4A4-EA6CA68D58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30FBA7F-583A-4944-8D46-6B997493CFDE}" type="datetimeFigureOut">
              <a:rPr lang="ru-RU" smtClean="0"/>
              <a:pPr/>
              <a:t>вт 01.10.24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/>
          <a:p>
            <a:fld id="{BF3770A5-7337-41B4-A4A4-EA6CA68D58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FBA7F-583A-4944-8D46-6B997493CFDE}" type="datetimeFigureOut">
              <a:rPr lang="ru-RU" smtClean="0"/>
              <a:pPr/>
              <a:t>вт 01.10.24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770A5-7337-41B4-A4A4-EA6CA68D58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FBA7F-583A-4944-8D46-6B997493CFDE}" type="datetimeFigureOut">
              <a:rPr lang="ru-RU" smtClean="0"/>
              <a:pPr/>
              <a:t>вт 01.10.24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770A5-7337-41B4-A4A4-EA6CA68D58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FBA7F-583A-4944-8D46-6B997493CFDE}" type="datetimeFigureOut">
              <a:rPr lang="ru-RU" smtClean="0"/>
              <a:pPr/>
              <a:t>вт 01.10.24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770A5-7337-41B4-A4A4-EA6CA68D58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30FBA7F-583A-4944-8D46-6B997493CFDE}" type="datetimeFigureOut">
              <a:rPr lang="ru-RU" smtClean="0"/>
              <a:pPr/>
              <a:t>вт 01.10.24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770A5-7337-41B4-A4A4-EA6CA68D58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FBA7F-583A-4944-8D46-6B997493CFDE}" type="datetimeFigureOut">
              <a:rPr lang="ru-RU" smtClean="0"/>
              <a:pPr/>
              <a:t>вт 01.10.24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770A5-7337-41B4-A4A4-EA6CA68D589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FBA7F-583A-4944-8D46-6B997493CFDE}" type="datetimeFigureOut">
              <a:rPr lang="ru-RU" smtClean="0"/>
              <a:pPr/>
              <a:t>вт 01.10.24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770A5-7337-41B4-A4A4-EA6CA68D589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730FBA7F-583A-4944-8D46-6B997493CFDE}" type="datetimeFigureOut">
              <a:rPr lang="ru-RU" smtClean="0"/>
              <a:pPr/>
              <a:t>вт 01.10.24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F3770A5-7337-41B4-A4A4-EA6CA68D589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 thruBlk="1"/>
  </p:transition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foto.mail.ru/mail/razumov1937/197/211.html" TargetMode="Externa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6248" y="533400"/>
            <a:ext cx="3143272" cy="439579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28992" y="5000636"/>
            <a:ext cx="5114778" cy="1389334"/>
          </a:xfrm>
        </p:spPr>
        <p:txBody>
          <a:bodyPr/>
          <a:lstStyle/>
          <a:p>
            <a:pPr algn="ctr"/>
            <a:r>
              <a:rPr lang="ru-RU" sz="4000" b="1" i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Monotype Corsiva" pitchFamily="66" charset="0"/>
              </a:rPr>
              <a:t>Великий старец Серафим </a:t>
            </a:r>
            <a:endParaRPr lang="ru-RU" b="1" i="1" dirty="0">
              <a:solidFill>
                <a:schemeClr val="accent4">
                  <a:lumMod val="60000"/>
                  <a:lumOff val="4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4" name="Рисунок 3" descr="Преподобный Серафим Саровский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642918"/>
            <a:ext cx="3002280" cy="42856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«этот нашего рода»</a:t>
            </a:r>
            <a:endParaRPr lang="ru-RU" dirty="0"/>
          </a:p>
        </p:txBody>
      </p:sp>
      <p:sp>
        <p:nvSpPr>
          <p:cNvPr id="4" name="Рисунок 3"/>
          <p:cNvSpPr>
            <a:spLocks noGrp="1"/>
          </p:cNvSpPr>
          <p:nvPr>
            <p:ph type="pic" idx="1"/>
          </p:nvPr>
        </p:nvSpPr>
        <p:spPr/>
      </p:sp>
      <p:pic>
        <p:nvPicPr>
          <p:cNvPr id="5" name="Рисунок 4" descr="image004.jpg (13536 bytes)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071546"/>
            <a:ext cx="4214842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786066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В 32 года Прохора постригли в монахи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Рисунок 3"/>
          <p:cNvSpPr>
            <a:spLocks noGrp="1"/>
          </p:cNvSpPr>
          <p:nvPr>
            <p:ph type="pic" idx="1"/>
          </p:nvPr>
        </p:nvSpPr>
        <p:spPr/>
      </p:sp>
      <p:pic>
        <p:nvPicPr>
          <p:cNvPr id="5" name="Рисунок 4" descr="image005.jpg (15602 bytes)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071546"/>
            <a:ext cx="4000528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5500710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…я увидел Господа Бога нашего Иисуса Христа во славе, сияющего, светлее солнца…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Рисунок 3"/>
          <p:cNvSpPr>
            <a:spLocks noGrp="1"/>
          </p:cNvSpPr>
          <p:nvPr>
            <p:ph type="pic" idx="1"/>
          </p:nvPr>
        </p:nvSpPr>
        <p:spPr/>
      </p:sp>
      <p:pic>
        <p:nvPicPr>
          <p:cNvPr id="5" name="Рисунок 4" descr="image007.jpg (17777 bytes)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071546"/>
            <a:ext cx="4286280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Маленькая пустынька в </a:t>
            </a:r>
            <a:r>
              <a:rPr lang="ru-RU" dirty="0" err="1" smtClean="0">
                <a:solidFill>
                  <a:srgbClr val="0070C0"/>
                </a:solidFill>
              </a:rPr>
              <a:t>саровском</a:t>
            </a:r>
            <a:r>
              <a:rPr lang="ru-RU" dirty="0" smtClean="0">
                <a:solidFill>
                  <a:srgbClr val="0070C0"/>
                </a:solidFill>
              </a:rPr>
              <a:t> лесу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5" name="Рисунок 4" descr="http://www.diveevo.ru/serafim/photos/4.jpg"/>
          <p:cNvPicPr>
            <a:picLocks noGrp="1"/>
          </p:cNvPicPr>
          <p:nvPr>
            <p:ph type="pic" idx="1"/>
          </p:nvPr>
        </p:nvPicPr>
        <p:blipFill>
          <a:blip r:embed="rId2"/>
          <a:srcRect l="13227" r="13227"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Пищей его стала лесная трава и овощи со своего огорода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Рисунок 3"/>
          <p:cNvSpPr>
            <a:spLocks noGrp="1"/>
          </p:cNvSpPr>
          <p:nvPr>
            <p:ph type="pic" idx="1"/>
          </p:nvPr>
        </p:nvSpPr>
        <p:spPr/>
      </p:sp>
      <p:pic>
        <p:nvPicPr>
          <p:cNvPr id="5" name="Рисунок 4" descr="image010.jpg (17011 bytes)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071546"/>
            <a:ext cx="4143404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Тысячу ночей провел Серафим в молитве, стоя на большом камне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Рисунок 3"/>
          <p:cNvSpPr>
            <a:spLocks noGrp="1"/>
          </p:cNvSpPr>
          <p:nvPr>
            <p:ph type="pic" idx="1"/>
          </p:nvPr>
        </p:nvSpPr>
        <p:spPr/>
      </p:sp>
      <p:pic>
        <p:nvPicPr>
          <p:cNvPr id="5" name="Рисунок 4" descr="image011.jpg (15829 bytes)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071546"/>
            <a:ext cx="4214842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Дикие звери не трогали старца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 flipH="1" flipV="1">
            <a:off x="8818097" y="5203873"/>
            <a:ext cx="45719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4" name="Рисунок 3"/>
          <p:cNvSpPr>
            <a:spLocks noGrp="1"/>
          </p:cNvSpPr>
          <p:nvPr>
            <p:ph type="pic" idx="1"/>
          </p:nvPr>
        </p:nvSpPr>
        <p:spPr/>
      </p:sp>
      <p:pic>
        <p:nvPicPr>
          <p:cNvPr id="5" name="Рисунок 4" descr="image017.jpg (13548 bytes)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000108"/>
            <a:ext cx="4214842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Разбойники жестоко избили преподобного Серафима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Рисунок 3"/>
          <p:cNvSpPr>
            <a:spLocks noGrp="1"/>
          </p:cNvSpPr>
          <p:nvPr>
            <p:ph type="pic" idx="1"/>
          </p:nvPr>
        </p:nvSpPr>
        <p:spPr/>
      </p:sp>
      <p:pic>
        <p:nvPicPr>
          <p:cNvPr id="5" name="Рисунок 4" descr="image012.jpg (17296 bytes)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071546"/>
            <a:ext cx="4214842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7818" y="571480"/>
            <a:ext cx="3429000" cy="255748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70C0"/>
                </a:solidFill>
              </a:rPr>
              <a:t>После этого спина его согнулась так, что он не мог уже распрямиться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Рисунок 3"/>
          <p:cNvSpPr>
            <a:spLocks noGrp="1"/>
          </p:cNvSpPr>
          <p:nvPr>
            <p:ph type="pic" idx="1"/>
          </p:nvPr>
        </p:nvSpPr>
        <p:spPr/>
      </p:sp>
      <p:pic>
        <p:nvPicPr>
          <p:cNvPr id="5" name="Рисунок 4" descr="Преподобный Серафим Саровский на пути в ближнюю пустыню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857232"/>
            <a:ext cx="4143404" cy="4414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400051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Ежедневно с раннего утра и до позднего вечера старец принимал у себя посетителей. Слава о нем пронеслась по всей </a:t>
            </a:r>
            <a:r>
              <a:rPr lang="ru-RU" dirty="0" err="1" smtClean="0">
                <a:solidFill>
                  <a:srgbClr val="0070C0"/>
                </a:solidFill>
              </a:rPr>
              <a:t>россии</a:t>
            </a:r>
            <a:r>
              <a:rPr lang="ru-RU" dirty="0" smtClean="0">
                <a:solidFill>
                  <a:srgbClr val="0070C0"/>
                </a:solidFill>
              </a:rPr>
              <a:t>.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Рисунок 3"/>
          <p:cNvSpPr>
            <a:spLocks noGrp="1"/>
          </p:cNvSpPr>
          <p:nvPr>
            <p:ph type="pic" idx="1"/>
          </p:nvPr>
        </p:nvSpPr>
        <p:spPr/>
      </p:sp>
      <p:pic>
        <p:nvPicPr>
          <p:cNvPr id="5" name="Рисунок 4" descr="image015.jpg (12576 bytes)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000108"/>
            <a:ext cx="4143404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5143504" y="1000108"/>
            <a:ext cx="3674594" cy="3000396"/>
          </a:xfrm>
        </p:spPr>
        <p:txBody>
          <a:bodyPr>
            <a:no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sz="1800" b="1" dirty="0" smtClean="0">
                <a:solidFill>
                  <a:srgbClr val="19197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Серафим </a:t>
            </a:r>
            <a:r>
              <a:rPr lang="ru-RU" sz="1800" b="1" dirty="0" err="1" smtClean="0">
                <a:solidFill>
                  <a:srgbClr val="19197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Саровский</a:t>
            </a:r>
            <a:r>
              <a:rPr lang="ru-RU" sz="1800" dirty="0" smtClean="0">
                <a:solidFill>
                  <a:srgbClr val="19197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 (в миру </a:t>
            </a:r>
            <a:r>
              <a:rPr lang="ru-RU" sz="1800" dirty="0" smtClean="0">
                <a:solidFill>
                  <a:srgbClr val="191970"/>
                </a:solidFill>
                <a:latin typeface="Calibri"/>
                <a:ea typeface="Times New Roman" pitchFamily="18" charset="0"/>
                <a:cs typeface="Tahoma" pitchFamily="34" charset="0"/>
              </a:rPr>
              <a:t>—</a:t>
            </a:r>
            <a:r>
              <a:rPr lang="ru-RU" sz="1800" dirty="0" smtClean="0">
                <a:solidFill>
                  <a:srgbClr val="19197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lang="ru-RU" sz="1800" b="1" dirty="0" smtClean="0">
                <a:solidFill>
                  <a:srgbClr val="19197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Прохор </a:t>
            </a:r>
            <a:r>
              <a:rPr lang="ru-RU" sz="1800" b="1" dirty="0" err="1" smtClean="0">
                <a:solidFill>
                  <a:srgbClr val="19197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Исидорович</a:t>
            </a:r>
            <a:r>
              <a:rPr lang="ru-RU" sz="1800" b="1" dirty="0" smtClean="0">
                <a:solidFill>
                  <a:srgbClr val="19197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 Мошнин</a:t>
            </a:r>
            <a:r>
              <a:rPr lang="ru-RU" sz="1800" dirty="0" smtClean="0">
                <a:solidFill>
                  <a:srgbClr val="19197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) родился [19 (30) июля 1759 (по др. данным 1754) в  г. Курске.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sz="1800" dirty="0" smtClean="0">
                <a:solidFill>
                  <a:srgbClr val="191970"/>
                </a:solidFill>
                <a:latin typeface="Tahoma" pitchFamily="34" charset="0"/>
                <a:cs typeface="Tahoma" pitchFamily="34" charset="0"/>
              </a:rPr>
              <a:t>Родители Прохора были людьми благочестивыми. </a:t>
            </a:r>
            <a:r>
              <a:rPr lang="ru-RU" sz="1800" dirty="0" smtClean="0">
                <a:solidFill>
                  <a:srgbClr val="002060"/>
                </a:solidFill>
              </a:rPr>
              <a:t>Исидор был купцом и брал подряды на строительство зданий, а в конце жизни начал постройку собора в Курске, но скончался до завершения работ. </a:t>
            </a:r>
            <a:endParaRPr lang="ru-RU" sz="2400" dirty="0" smtClean="0">
              <a:solidFill>
                <a:srgbClr val="002060"/>
              </a:solidFill>
              <a:latin typeface="Arial" pitchFamily="34" charset="0"/>
            </a:endParaRPr>
          </a:p>
        </p:txBody>
      </p:sp>
      <p:pic>
        <p:nvPicPr>
          <p:cNvPr id="4" name="Содержимое 3" descr="image002_.jpg (11130 bytes)"/>
          <p:cNvPicPr>
            <a:picLocks noGrp="1"/>
          </p:cNvPicPr>
          <p:nvPr>
            <p:ph type="pic" idx="1"/>
          </p:nvPr>
        </p:nvPicPr>
        <p:blipFill>
          <a:blip r:embed="rId2"/>
          <a:srcRect t="2959" b="2959"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4071950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За два года до своей кончины старец снова увидел пресвятую богородицу.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026" name="AutoShape 2" descr="Явление Божией Матер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 descr="image022.jpg (13125 bytes)"/>
          <p:cNvPicPr>
            <a:picLocks noGrp="1"/>
          </p:cNvPicPr>
          <p:nvPr>
            <p:ph type="pic" idx="1"/>
          </p:nvPr>
        </p:nvPicPr>
        <p:blipFill>
          <a:blip r:embed="rId2"/>
          <a:srcRect l="943" r="943"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392907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2 ЯНВАРЯ ПРЕПОДОБНЫЙ Серафим </a:t>
            </a:r>
            <a:r>
              <a:rPr lang="ru-RU" dirty="0" err="1" smtClean="0">
                <a:solidFill>
                  <a:srgbClr val="0070C0"/>
                </a:solidFill>
              </a:rPr>
              <a:t>саровский</a:t>
            </a:r>
            <a:r>
              <a:rPr lang="ru-RU" dirty="0" smtClean="0">
                <a:solidFill>
                  <a:srgbClr val="0070C0"/>
                </a:solidFill>
              </a:rPr>
              <a:t> умер, стоя на коленях перед иконой Богородицы «Умиление»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Рисунок 3"/>
          <p:cNvSpPr>
            <a:spLocks noGrp="1"/>
          </p:cNvSpPr>
          <p:nvPr>
            <p:ph type="pic" idx="1"/>
          </p:nvPr>
        </p:nvSpPr>
        <p:spPr/>
      </p:sp>
      <p:pic>
        <p:nvPicPr>
          <p:cNvPr id="5" name="Рисунок 4" descr="image023.jpg (11909 bytes)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071546"/>
            <a:ext cx="4143404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86380" y="1142984"/>
            <a:ext cx="3429000" cy="2057400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Кончина батюшки серафима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Рисунок 3"/>
          <p:cNvSpPr>
            <a:spLocks noGrp="1"/>
          </p:cNvSpPr>
          <p:nvPr>
            <p:ph type="pic" idx="1"/>
          </p:nvPr>
        </p:nvSpPr>
        <p:spPr/>
      </p:sp>
      <p:pic>
        <p:nvPicPr>
          <p:cNvPr id="5" name="Рисунок 4" descr="http://www.diveevo.ru/serafim/photos/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928670"/>
            <a:ext cx="4285615" cy="4776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://www.st-nikolas.orthodoxy.ru/biblio/serafim/sarov_album/photos/raka_up_big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428736"/>
            <a:ext cx="5286412" cy="2690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642910" y="4813994"/>
            <a:ext cx="700092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Серебряная крышка раки с мощами преподобного Серафима</a:t>
            </a:r>
            <a:endParaRPr lang="ru-RU" sz="40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реподобный Серафим Саровский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428604"/>
            <a:ext cx="6858048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реподобный Серафим Саровский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571480"/>
            <a:ext cx="5572164" cy="5000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реподобный Серафим кормит медведя хлебом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857232"/>
            <a:ext cx="6215106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3793" name="Рисунок 61" descr="Преподобный Серафим Саровский с 12 клеймами жития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500042"/>
            <a:ext cx="4286280" cy="478634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 rot="10800000" flipV="1">
            <a:off x="1500166" y="5510867"/>
            <a:ext cx="53578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Преподобный Серафим </a:t>
            </a:r>
            <a:r>
              <a:rPr lang="ru-RU" b="1" dirty="0" err="1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Саровский</a:t>
            </a:r>
            <a:r>
              <a:rPr lang="ru-RU" b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 с 12 клеймами жития</a:t>
            </a:r>
            <a:endParaRPr lang="ru-RU" sz="4000" dirty="0" smtClean="0">
              <a:latin typeface="Arial" pitchFamily="34" charset="0"/>
            </a:endParaRPr>
          </a:p>
        </p:txBody>
      </p:sp>
    </p:spTree>
  </p:cSld>
  <p:clrMapOvr>
    <a:masterClrMapping/>
  </p:clrMapOvr>
  <p:transition advClick="0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5389098" y="928670"/>
            <a:ext cx="3429000" cy="3214710"/>
          </a:xfrm>
        </p:spPr>
        <p:txBody>
          <a:bodyPr>
            <a:noAutofit/>
          </a:bodyPr>
          <a:lstStyle/>
          <a:p>
            <a:pPr lvl="0" algn="just"/>
            <a:r>
              <a:rPr lang="ru-RU" sz="2000" dirty="0" smtClean="0">
                <a:solidFill>
                  <a:srgbClr val="002060"/>
                </a:solidFill>
              </a:rPr>
              <a:t>Мать, Агафья </a:t>
            </a:r>
            <a:r>
              <a:rPr lang="ru-RU" sz="2000" dirty="0" err="1" smtClean="0">
                <a:solidFill>
                  <a:srgbClr val="002060"/>
                </a:solidFill>
              </a:rPr>
              <a:t>Фотиевна</a:t>
            </a:r>
            <a:r>
              <a:rPr lang="ru-RU" sz="2000" dirty="0" smtClean="0">
                <a:solidFill>
                  <a:srgbClr val="002060"/>
                </a:solidFill>
              </a:rPr>
              <a:t>, продолжила дело мужа. Под ее руководством было завершено строительство Сергиево - Казанского кафедрального собора, который в настоящее время является украшением города Курска.</a:t>
            </a:r>
            <a:endParaRPr lang="ru-RU" sz="2800" dirty="0" smtClean="0">
              <a:solidFill>
                <a:srgbClr val="002060"/>
              </a:solidFill>
              <a:latin typeface="Arial" pitchFamily="34" charset="0"/>
            </a:endParaRPr>
          </a:p>
          <a:p>
            <a:pPr algn="just"/>
            <a:endParaRPr lang="ru-RU" sz="2000" dirty="0"/>
          </a:p>
        </p:txBody>
      </p:sp>
      <p:sp>
        <p:nvSpPr>
          <p:cNvPr id="4" name="Рисунок 3"/>
          <p:cNvSpPr>
            <a:spLocks noGrp="1"/>
          </p:cNvSpPr>
          <p:nvPr>
            <p:ph type="pic" idx="1"/>
          </p:nvPr>
        </p:nvSpPr>
        <p:spPr/>
      </p:sp>
      <p:pic>
        <p:nvPicPr>
          <p:cNvPr id="5" name="centralImgId" descr="http://content.foto.mail.ru/mail/razumov1937/197/i-251.jpg">
            <a:hlinkClick r:id="rId2" tooltip="&quot;Следующее фото&quot;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000108"/>
            <a:ext cx="4143404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2000240"/>
            <a:ext cx="3429000" cy="214314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В семилетнем возрасте Прохор упал с колокольни.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8" name="Picture 4" descr="Однажды семилетний Прохор забрался на недостроенную колокольню. Вдруг он оступился и упал на землю. Мать в ужасе бросилась к сыну, не ожидая увидеть его живым. Каковы же были изумление и радость Агафий и сбежавшихся соседей, когда оказалось, что мальчик невредим!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3684" b="3684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214290"/>
            <a:ext cx="3429000" cy="6286544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rgbClr val="002060"/>
                </a:solidFill>
              </a:rPr>
              <a:t>В память этого события в нижнем храме собора устроен предел во имя </a:t>
            </a:r>
            <a:r>
              <a:rPr lang="ru-RU" sz="2000" dirty="0" err="1" smtClean="0">
                <a:solidFill>
                  <a:srgbClr val="002060"/>
                </a:solidFill>
              </a:rPr>
              <a:t>прп</a:t>
            </a:r>
            <a:r>
              <a:rPr lang="ru-RU" sz="2000" dirty="0" smtClean="0">
                <a:solidFill>
                  <a:srgbClr val="002060"/>
                </a:solidFill>
              </a:rPr>
              <a:t>. Серафима, а на месте его падения установлен памятник с иконой преподобного и неугасимой лампадой. </a:t>
            </a:r>
            <a:br>
              <a:rPr lang="ru-RU" sz="2000" dirty="0" smtClean="0">
                <a:solidFill>
                  <a:srgbClr val="002060"/>
                </a:solidFill>
              </a:rPr>
            </a:b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место падения отрока Прохора"/>
          <p:cNvPicPr>
            <a:picLocks noGrp="1"/>
          </p:cNvPicPr>
          <p:nvPr>
            <p:ph type="pic" idx="1"/>
          </p:nvPr>
        </p:nvPicPr>
        <p:blipFill>
          <a:blip r:embed="rId2"/>
          <a:srcRect t="5572" b="5572"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407195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И вот во время самых тяжких страданий мальчика Сама Божия Матерь в неизреченном сиянии явилась ему.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Видение во сне Прохору Пресвятой Богородицы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5017" b="5017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407195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Мать благословила Прохора и дала ему медный крест, который преподобный носил на груди до самой  смерти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9458" name="Picture 2" descr="Благословение матери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5517" b="5517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3929074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Прозорливый старец </a:t>
            </a:r>
            <a:r>
              <a:rPr lang="ru-RU" dirty="0" err="1" smtClean="0">
                <a:solidFill>
                  <a:srgbClr val="0070C0"/>
                </a:solidFill>
              </a:rPr>
              <a:t>Досифей</a:t>
            </a:r>
            <a:r>
              <a:rPr lang="ru-RU" dirty="0" smtClean="0">
                <a:solidFill>
                  <a:srgbClr val="0070C0"/>
                </a:solidFill>
              </a:rPr>
              <a:t> указал </a:t>
            </a:r>
            <a:r>
              <a:rPr lang="ru-RU" dirty="0" err="1" smtClean="0">
                <a:solidFill>
                  <a:srgbClr val="0070C0"/>
                </a:solidFill>
              </a:rPr>
              <a:t>прохору</a:t>
            </a:r>
            <a:r>
              <a:rPr lang="ru-RU" dirty="0" smtClean="0">
                <a:solidFill>
                  <a:srgbClr val="0070C0"/>
                </a:solidFill>
              </a:rPr>
              <a:t> на </a:t>
            </a:r>
            <a:r>
              <a:rPr lang="ru-RU" dirty="0" err="1" smtClean="0">
                <a:solidFill>
                  <a:srgbClr val="0070C0"/>
                </a:solidFill>
              </a:rPr>
              <a:t>саровскую</a:t>
            </a:r>
            <a:r>
              <a:rPr lang="ru-RU" dirty="0" smtClean="0">
                <a:solidFill>
                  <a:srgbClr val="0070C0"/>
                </a:solidFill>
              </a:rPr>
              <a:t> обитель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5" name="Рисунок 4" descr="image003.jpg (12687 bytes)"/>
          <p:cNvPicPr>
            <a:picLocks noGrp="1"/>
          </p:cNvPicPr>
          <p:nvPr>
            <p:ph type="pic" idx="1"/>
          </p:nvPr>
        </p:nvPicPr>
        <p:blipFill>
          <a:blip r:embed="rId2"/>
          <a:srcRect t="10266" b="10266"/>
          <a:stretch>
            <a:fillRect/>
          </a:stretch>
        </p:blipFill>
        <p:spPr bwMode="auto"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Вид </a:t>
            </a:r>
            <a:r>
              <a:rPr lang="ru-RU" dirty="0" err="1" smtClean="0">
                <a:solidFill>
                  <a:srgbClr val="0070C0"/>
                </a:solidFill>
              </a:rPr>
              <a:t>саровской</a:t>
            </a:r>
            <a:r>
              <a:rPr lang="ru-RU" dirty="0" smtClean="0">
                <a:solidFill>
                  <a:srgbClr val="0070C0"/>
                </a:solidFill>
              </a:rPr>
              <a:t> пустыни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4" name="Рисунок 3"/>
          <p:cNvSpPr>
            <a:spLocks noGrp="1"/>
          </p:cNvSpPr>
          <p:nvPr>
            <p:ph type="pic" idx="1"/>
          </p:nvPr>
        </p:nvSpPr>
        <p:spPr/>
      </p:sp>
      <p:pic>
        <p:nvPicPr>
          <p:cNvPr id="5" name="Рисунок 4" descr="http://www.diveevo.ru/serafim/photos/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000108"/>
            <a:ext cx="4298950" cy="484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376</TotalTime>
  <Words>322</Words>
  <Application>Microsoft Office PowerPoint</Application>
  <PresentationFormat>Экран (4:3)</PresentationFormat>
  <Paragraphs>25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6" baseType="lpstr">
      <vt:lpstr>Arial</vt:lpstr>
      <vt:lpstr>Calibri</vt:lpstr>
      <vt:lpstr>Monotype Corsiva</vt:lpstr>
      <vt:lpstr>Tahoma</vt:lpstr>
      <vt:lpstr>Times New Roman</vt:lpstr>
      <vt:lpstr>Trebuchet MS</vt:lpstr>
      <vt:lpstr>Wingdings</vt:lpstr>
      <vt:lpstr>Wingdings 2</vt:lpstr>
      <vt:lpstr>Изящная</vt:lpstr>
      <vt:lpstr>Презентация PowerPoint</vt:lpstr>
      <vt:lpstr>Презентация PowerPoint</vt:lpstr>
      <vt:lpstr>Презентация PowerPoint</vt:lpstr>
      <vt:lpstr>В семилетнем возрасте Прохор упал с колокольни.</vt:lpstr>
      <vt:lpstr>В память этого события в нижнем храме собора устроен предел во имя прп. Серафима, а на месте его падения установлен памятник с иконой преподобного и неугасимой лампадой.  </vt:lpstr>
      <vt:lpstr>И вот во время самых тяжких страданий мальчика Сама Божия Матерь в неизреченном сиянии явилась ему. </vt:lpstr>
      <vt:lpstr>Мать благословила Прохора и дала ему медный крест, который преподобный носил на груди до самой  смерти</vt:lpstr>
      <vt:lpstr>Прозорливый старец Досифей указал прохору на саровскую обитель</vt:lpstr>
      <vt:lpstr>Вид саровской пустыни</vt:lpstr>
      <vt:lpstr>«этот нашего рода»</vt:lpstr>
      <vt:lpstr>В 32 года Прохора постригли в монахи</vt:lpstr>
      <vt:lpstr>…я увидел Господа Бога нашего Иисуса Христа во славе, сияющего, светлее солнца…</vt:lpstr>
      <vt:lpstr>Маленькая пустынька в саровском лесу</vt:lpstr>
      <vt:lpstr>Пищей его стала лесная трава и овощи со своего огорода</vt:lpstr>
      <vt:lpstr>Тысячу ночей провел Серафим в молитве, стоя на большом камне</vt:lpstr>
      <vt:lpstr>Дикие звери не трогали старца</vt:lpstr>
      <vt:lpstr>Разбойники жестоко избили преподобного Серафима</vt:lpstr>
      <vt:lpstr>После этого спина его согнулась так, что он не мог уже распрямиться</vt:lpstr>
      <vt:lpstr>Ежедневно с раннего утра и до позднего вечера старец принимал у себя посетителей. Слава о нем пронеслась по всей россии.</vt:lpstr>
      <vt:lpstr>За два года до своей кончины старец снова увидел пресвятую богородицу.</vt:lpstr>
      <vt:lpstr>2 ЯНВАРЯ ПРЕПОДОБНЫЙ Серафим саровский умер, стоя на коленях перед иконой Богородицы «Умиление»</vt:lpstr>
      <vt:lpstr>Кончина батюшки серафима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41</cp:revision>
  <dcterms:created xsi:type="dcterms:W3CDTF">2009-03-11T18:35:21Z</dcterms:created>
  <dcterms:modified xsi:type="dcterms:W3CDTF">2024-10-01T17:38:29Z</dcterms:modified>
</cp:coreProperties>
</file>