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58" r:id="rId5"/>
    <p:sldId id="261" r:id="rId6"/>
    <p:sldId id="257" r:id="rId7"/>
    <p:sldId id="267" r:id="rId8"/>
    <p:sldId id="266" r:id="rId9"/>
    <p:sldId id="268" r:id="rId10"/>
    <p:sldId id="265" r:id="rId11"/>
    <p:sldId id="269" r:id="rId12"/>
    <p:sldId id="270" r:id="rId13"/>
    <p:sldId id="271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FA"/>
    <a:srgbClr val="FF004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-1410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26.03.2017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546" y="341194"/>
            <a:ext cx="8461611" cy="5295331"/>
          </a:xfrm>
        </p:spPr>
        <p:txBody>
          <a:bodyPr>
            <a:normAutofit/>
          </a:bodyPr>
          <a:lstStyle/>
          <a:p>
            <a:r>
              <a:rPr lang="ru-RU" sz="54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latin typeface="+mn-lt"/>
              </a:rPr>
              <a:t>Проектирование современного урока химии на основе электронных образовательных ресурсов и информационных технологий нового поколения </a:t>
            </a:r>
            <a:endParaRPr lang="ru-RU" sz="540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59809" y="1826484"/>
            <a:ext cx="775192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Практические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позволяют значительно расширить самостоятельную творческую работу учеников, развить их предметные компетенции, подготовиться к реальному химическому эксперименту, промежуточным и контрольным работам по предмету.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0" y="0"/>
            <a:ext cx="9144000" cy="169277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064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63575" algn="l"/>
              </a:tabLs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Практические электронные образовательные ресурсы представлены: </a:t>
            </a:r>
          </a:p>
          <a:p>
            <a:pPr marL="0" marR="0" lvl="0" indent="4064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635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виртуальными лабораторными работами;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635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конструкторами изомеров;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635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-конструкторами механизмов химических реакций;</a:t>
            </a: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63575" algn="l"/>
              </a:tabLs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конструкторами молекул;</a:t>
            </a:r>
          </a:p>
          <a:p>
            <a:pPr indent="4064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663575" algn="l"/>
              </a:tabLs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многочисленными тренажерами по всем основным темам школьного курса химии.</a:t>
            </a: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663575" algn="l"/>
              </a:tabLst>
            </a:pP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9" name="Picture 5" descr="image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14902"/>
            <a:ext cx="444917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image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3761" y="1473959"/>
            <a:ext cx="4640239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image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3773" y="4115630"/>
            <a:ext cx="4367284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Picture 8" descr="image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85649" y="4142924"/>
            <a:ext cx="4558352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0"/>
            <a:ext cx="9144000" cy="286232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191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3575" algn="l"/>
              </a:tabLst>
            </a:pPr>
            <a:endParaRPr lang="ru-RU" sz="2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191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3575" algn="l"/>
              </a:tabLs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Контрольные электронные образовательные ресурсы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представлены средствами для оценки полученных учащимися знаний через набор контрольных заданий. </a:t>
            </a:r>
          </a:p>
          <a:p>
            <a:pPr marL="0" marR="0" lvl="0" indent="4191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63575" algn="l"/>
              </a:tabLst>
            </a:pP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Примеры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заданий: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91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635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построение соответствия;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91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635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размещение терминов и понятий;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91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635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выбор одного или более вариантов из нескольких;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191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635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составление химической формулы.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image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3961" y="2961565"/>
            <a:ext cx="6250674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82387" y="491319"/>
            <a:ext cx="7670042" cy="1337479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25000" lnSpcReduction="20000"/>
          </a:bodyPr>
          <a:lstStyle/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1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Как помогают учителю электронные образовательные</a:t>
            </a:r>
            <a:r>
              <a:rPr kumimoji="0" lang="ru-RU" sz="11200" b="0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ресурсы и  современные компьютерные технологии на </a:t>
            </a:r>
            <a:r>
              <a:rPr kumimoji="0" lang="ru-RU" sz="11200" b="0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уроке</a:t>
            </a:r>
            <a:r>
              <a:rPr kumimoji="0" lang="en-US" sz="11200" b="0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11200" b="0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и </a:t>
            </a:r>
            <a:r>
              <a:rPr kumimoji="0" lang="ru-RU" sz="11200" b="0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при работе с учениками :</a:t>
            </a:r>
            <a: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3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4800" b="1" i="0" u="none" strike="noStrike" kern="1200" cap="none" spc="0" normalizeH="0" baseline="0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0" y="1459096"/>
            <a:ext cx="6748463" cy="584200"/>
            <a:chOff x="1248" y="2012"/>
            <a:chExt cx="4251" cy="368"/>
          </a:xfrm>
        </p:grpSpPr>
        <p:sp>
          <p:nvSpPr>
            <p:cNvPr id="9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gray">
            <a:xfrm>
              <a:off x="1775" y="2012"/>
              <a:ext cx="372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фронтальная работа класса с набором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ЭОР;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13" name="Group 7"/>
          <p:cNvGrpSpPr>
            <a:grpSpLocks/>
          </p:cNvGrpSpPr>
          <p:nvPr/>
        </p:nvGrpSpPr>
        <p:grpSpPr bwMode="auto">
          <a:xfrm>
            <a:off x="0" y="2172334"/>
            <a:ext cx="5464175" cy="555625"/>
            <a:chOff x="1248" y="2030"/>
            <a:chExt cx="3442" cy="350"/>
          </a:xfrm>
        </p:grpSpPr>
        <p:sp>
          <p:nvSpPr>
            <p:cNvPr id="1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6" name="Text Box 10"/>
            <p:cNvSpPr txBox="1">
              <a:spLocks noChangeArrowheads="1"/>
            </p:cNvSpPr>
            <p:nvPr/>
          </p:nvSpPr>
          <p:spPr bwMode="gray">
            <a:xfrm>
              <a:off x="1689" y="2046"/>
              <a:ext cx="3001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самостоятельная работа учащихся;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2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8" name="Group 7"/>
          <p:cNvGrpSpPr>
            <a:grpSpLocks/>
          </p:cNvGrpSpPr>
          <p:nvPr/>
        </p:nvGrpSpPr>
        <p:grpSpPr bwMode="auto">
          <a:xfrm>
            <a:off x="0" y="3548482"/>
            <a:ext cx="5583238" cy="555625"/>
            <a:chOff x="1248" y="2030"/>
            <a:chExt cx="3517" cy="350"/>
          </a:xfrm>
        </p:grpSpPr>
        <p:sp>
          <p:nvSpPr>
            <p:cNvPr id="19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1" name="Text Box 10"/>
            <p:cNvSpPr txBox="1">
              <a:spLocks noChangeArrowheads="1"/>
            </p:cNvSpPr>
            <p:nvPr/>
          </p:nvSpPr>
          <p:spPr bwMode="gray">
            <a:xfrm>
              <a:off x="1749" y="2055"/>
              <a:ext cx="30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работа в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парах </a:t>
              </a:r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и групповая работа;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2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4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3" name="Group 7"/>
          <p:cNvGrpSpPr>
            <a:grpSpLocks/>
          </p:cNvGrpSpPr>
          <p:nvPr/>
        </p:nvGrpSpPr>
        <p:grpSpPr bwMode="auto">
          <a:xfrm>
            <a:off x="0" y="2868369"/>
            <a:ext cx="9094790" cy="555625"/>
            <a:chOff x="1248" y="2030"/>
            <a:chExt cx="5729" cy="350"/>
          </a:xfrm>
        </p:grpSpPr>
        <p:sp>
          <p:nvSpPr>
            <p:cNvPr id="2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6" name="Text Box 10"/>
            <p:cNvSpPr txBox="1">
              <a:spLocks noChangeArrowheads="1"/>
            </p:cNvSpPr>
            <p:nvPr/>
          </p:nvSpPr>
          <p:spPr bwMode="gray">
            <a:xfrm>
              <a:off x="1757" y="2055"/>
              <a:ext cx="5220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описание задания в классе и дома при подготовке к занятиям;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2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3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29" name="Group 7"/>
          <p:cNvGrpSpPr>
            <a:grpSpLocks/>
          </p:cNvGrpSpPr>
          <p:nvPr/>
        </p:nvGrpSpPr>
        <p:grpSpPr bwMode="auto">
          <a:xfrm>
            <a:off x="0" y="4777140"/>
            <a:ext cx="5105400" cy="598488"/>
            <a:chOff x="1248" y="2003"/>
            <a:chExt cx="3216" cy="377"/>
          </a:xfrm>
        </p:grpSpPr>
        <p:sp>
          <p:nvSpPr>
            <p:cNvPr id="3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2" name="Text Box 10"/>
            <p:cNvSpPr txBox="1">
              <a:spLocks noChangeArrowheads="1"/>
            </p:cNvSpPr>
            <p:nvPr/>
          </p:nvSpPr>
          <p:spPr bwMode="gray">
            <a:xfrm>
              <a:off x="1766" y="2003"/>
              <a:ext cx="244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контроль знаний учащихся; 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33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34" name="Group 7"/>
          <p:cNvGrpSpPr>
            <a:grpSpLocks/>
          </p:cNvGrpSpPr>
          <p:nvPr/>
        </p:nvGrpSpPr>
        <p:grpSpPr bwMode="auto">
          <a:xfrm>
            <a:off x="0" y="4137661"/>
            <a:ext cx="7326315" cy="830263"/>
            <a:chOff x="1248" y="2020"/>
            <a:chExt cx="4615" cy="523"/>
          </a:xfrm>
        </p:grpSpPr>
        <p:sp>
          <p:nvSpPr>
            <p:cNvPr id="35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6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7" name="Text Box 10"/>
            <p:cNvSpPr txBox="1">
              <a:spLocks noChangeArrowheads="1"/>
            </p:cNvSpPr>
            <p:nvPr/>
          </p:nvSpPr>
          <p:spPr bwMode="gray">
            <a:xfrm>
              <a:off x="1732" y="2020"/>
              <a:ext cx="4131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lvl="0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выполнение виртуальных практических работ;</a:t>
              </a:r>
            </a:p>
            <a:p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38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5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40" name="Group 7"/>
          <p:cNvGrpSpPr>
            <a:grpSpLocks/>
          </p:cNvGrpSpPr>
          <p:nvPr/>
        </p:nvGrpSpPr>
        <p:grpSpPr bwMode="auto">
          <a:xfrm>
            <a:off x="0" y="5298314"/>
            <a:ext cx="8189913" cy="693738"/>
            <a:chOff x="1248" y="1943"/>
            <a:chExt cx="5159" cy="437"/>
          </a:xfrm>
        </p:grpSpPr>
        <p:sp>
          <p:nvSpPr>
            <p:cNvPr id="41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43" name="Text Box 10"/>
            <p:cNvSpPr txBox="1">
              <a:spLocks noChangeArrowheads="1"/>
            </p:cNvSpPr>
            <p:nvPr/>
          </p:nvSpPr>
          <p:spPr bwMode="gray">
            <a:xfrm>
              <a:off x="1723" y="1943"/>
              <a:ext cx="468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дополнительные занятия с отстающими учащимися; </a:t>
              </a:r>
              <a:endParaRPr lang="en-US" sz="2400" dirty="0">
                <a:solidFill>
                  <a:srgbClr val="000000"/>
                </a:solidFill>
              </a:endParaRPr>
            </a:p>
          </p:txBody>
        </p:sp>
        <p:sp>
          <p:nvSpPr>
            <p:cNvPr id="44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7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023" y="0"/>
            <a:ext cx="7670042" cy="100993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Сегодня современный урок выглядит так:</a:t>
            </a:r>
            <a:br>
              <a:rPr lang="ru-RU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0" y="3770259"/>
            <a:ext cx="8594725" cy="555625"/>
            <a:chOff x="1248" y="1440"/>
            <a:chExt cx="5414" cy="350"/>
          </a:xfrm>
        </p:grpSpPr>
        <p:sp>
          <p:nvSpPr>
            <p:cNvPr id="79" name="Line 3"/>
            <p:cNvSpPr>
              <a:spLocks noChangeShapeType="1"/>
            </p:cNvSpPr>
            <p:nvPr/>
          </p:nvSpPr>
          <p:spPr bwMode="gray">
            <a:xfrm>
              <a:off x="1440" y="17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0" name="Rectangle 4"/>
            <p:cNvSpPr>
              <a:spLocks noChangeArrowheads="1"/>
            </p:cNvSpPr>
            <p:nvPr/>
          </p:nvSpPr>
          <p:spPr bwMode="gray">
            <a:xfrm rot="3419336">
              <a:off x="1261" y="14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7C80"/>
                </a:gs>
                <a:gs pos="100000">
                  <a:srgbClr val="FF7C8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7C80"/>
              </a:extrusionClr>
              <a:contourClr>
                <a:srgbClr val="FF7C8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1" name="Text Box 5"/>
            <p:cNvSpPr txBox="1">
              <a:spLocks noChangeArrowheads="1"/>
            </p:cNvSpPr>
            <p:nvPr/>
          </p:nvSpPr>
          <p:spPr bwMode="gray">
            <a:xfrm>
              <a:off x="1749" y="1456"/>
              <a:ext cx="4913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аналитический блок (обобщение, обсуждение, сравнение)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82" name="Text Box 6"/>
            <p:cNvSpPr txBox="1">
              <a:spLocks noChangeArrowheads="1"/>
            </p:cNvSpPr>
            <p:nvPr/>
          </p:nvSpPr>
          <p:spPr bwMode="gray">
            <a:xfrm>
              <a:off x="1296" y="14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4</a:t>
              </a:r>
            </a:p>
          </p:txBody>
        </p:sp>
      </p:grp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-41275" y="954238"/>
            <a:ext cx="8212138" cy="860914"/>
            <a:chOff x="1222" y="2035"/>
            <a:chExt cx="5173" cy="345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5" y="1992"/>
              <a:ext cx="24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1640" y="2046"/>
              <a:ext cx="4755" cy="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организационный блок  (постановка цели, задач урока, </a:t>
              </a:r>
            </a:p>
            <a:p>
              <a:pPr algn="ctr"/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вводное слово учителя)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0" y="1846590"/>
            <a:ext cx="8475259" cy="937553"/>
            <a:chOff x="1110" y="2596"/>
            <a:chExt cx="3855" cy="575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7" y="3171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146" y="2676"/>
              <a:ext cx="274" cy="281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110" y="2596"/>
              <a:ext cx="3855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      мотивационный блок (проведение опыта, рассмотрение объекта, или изображения)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197" y="2679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0" y="2807933"/>
            <a:ext cx="8732840" cy="857251"/>
            <a:chOff x="1248" y="3169"/>
            <a:chExt cx="5501" cy="540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708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1525" y="3169"/>
              <a:ext cx="5224" cy="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информационный блок (работа с учебником, схемами, </a:t>
              </a:r>
            </a:p>
            <a:p>
              <a:pPr algn="ctr"/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диаграммами, с электронными образовательными ресурсами)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0" y="4546571"/>
            <a:ext cx="6149975" cy="571500"/>
            <a:chOff x="1248" y="3220"/>
            <a:chExt cx="3874" cy="360"/>
          </a:xfrm>
        </p:grpSpPr>
        <p:sp>
          <p:nvSpPr>
            <p:cNvPr id="9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0" name="Rectangle 24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0099"/>
                </a:gs>
                <a:gs pos="100000">
                  <a:srgbClr val="9900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101" name="Text Box 25"/>
            <p:cNvSpPr txBox="1">
              <a:spLocks noChangeArrowheads="1"/>
            </p:cNvSpPr>
            <p:nvPr/>
          </p:nvSpPr>
          <p:spPr bwMode="gray">
            <a:xfrm>
              <a:off x="1755" y="3220"/>
              <a:ext cx="336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оценочный блок (оценка, самооценка)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10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FFFFFF"/>
                  </a:solidFill>
                </a:rPr>
                <a:t>5</a:t>
              </a:r>
            </a:p>
          </p:txBody>
        </p:sp>
      </p:grpSp>
      <p:grpSp>
        <p:nvGrpSpPr>
          <p:cNvPr id="28" name="Group 22"/>
          <p:cNvGrpSpPr>
            <a:grpSpLocks/>
          </p:cNvGrpSpPr>
          <p:nvPr/>
        </p:nvGrpSpPr>
        <p:grpSpPr bwMode="auto">
          <a:xfrm>
            <a:off x="0" y="5133358"/>
            <a:ext cx="9369425" cy="1200151"/>
            <a:chOff x="1248" y="3091"/>
            <a:chExt cx="5902" cy="756"/>
          </a:xfrm>
        </p:grpSpPr>
        <p:sp>
          <p:nvSpPr>
            <p:cNvPr id="29" name="Line 23"/>
            <p:cNvSpPr>
              <a:spLocks noChangeShapeType="1"/>
            </p:cNvSpPr>
            <p:nvPr/>
          </p:nvSpPr>
          <p:spPr bwMode="gray">
            <a:xfrm>
              <a:off x="1440" y="35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0" name="Rectangle 24"/>
            <p:cNvSpPr>
              <a:spLocks noChangeArrowheads="1"/>
            </p:cNvSpPr>
            <p:nvPr/>
          </p:nvSpPr>
          <p:spPr bwMode="gray">
            <a:xfrm rot="3514042">
              <a:off x="1261" y="3217"/>
              <a:ext cx="302" cy="32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0099"/>
              </a:extrusionClr>
              <a:contourClr>
                <a:srgbClr val="990099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31" name="Text Box 25"/>
            <p:cNvSpPr txBox="1">
              <a:spLocks noChangeArrowheads="1"/>
            </p:cNvSpPr>
            <p:nvPr/>
          </p:nvSpPr>
          <p:spPr bwMode="gray">
            <a:xfrm>
              <a:off x="1676" y="3091"/>
              <a:ext cx="5474" cy="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рефлексивный блок (отношение к уроку, выделение трудностей, </a:t>
              </a:r>
            </a:p>
            <a:p>
              <a:pPr algn="ctr"/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присвоение опыта).</a:t>
              </a:r>
              <a:r>
                <a:rPr lang="ru-RU" sz="6000" dirty="0" smtClean="0">
                  <a:solidFill>
                    <a:schemeClr val="bg1"/>
                  </a:solidFill>
                </a:rPr>
                <a:t/>
              </a:r>
              <a:br>
                <a:rPr lang="ru-RU" sz="6000" dirty="0" smtClean="0">
                  <a:solidFill>
                    <a:schemeClr val="bg1"/>
                  </a:solidFill>
                </a:rPr>
              </a:b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32" name="Text Box 26"/>
            <p:cNvSpPr txBox="1">
              <a:spLocks noChangeArrowheads="1"/>
            </p:cNvSpPr>
            <p:nvPr/>
          </p:nvSpPr>
          <p:spPr bwMode="gray">
            <a:xfrm>
              <a:off x="1296" y="32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b="1" dirty="0" smtClean="0">
                  <a:solidFill>
                    <a:srgbClr val="FFFFFF"/>
                  </a:solidFill>
                </a:rPr>
                <a:t>6</a:t>
              </a:r>
              <a:endParaRPr lang="en-US" sz="2400" b="1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4717"/>
            <a:ext cx="8911988" cy="43399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З</a:t>
            </a:r>
            <a:r>
              <a:rPr lang="ru-RU" sz="3600" dirty="0" smtClean="0">
                <a:solidFill>
                  <a:schemeClr val="bg1"/>
                </a:solidFill>
              </a:rPr>
              <a:t>адача </a:t>
            </a:r>
            <a:r>
              <a:rPr lang="ru-RU" sz="3600" dirty="0" smtClean="0">
                <a:solidFill>
                  <a:schemeClr val="bg1"/>
                </a:solidFill>
              </a:rPr>
              <a:t>учителя сегодня направить ученика так, чтобы он не только стремился сам усвоить информацию, но и смог применить потом эти знания в жизни, ведь иначе теряется смысл обучения.</a:t>
            </a:r>
            <a:endParaRPr lang="ru-RU" sz="360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7421" y="395786"/>
            <a:ext cx="8966579" cy="432634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Урок - клеточка педагогического процесса . В нем , как солнце в капле воды, отражаются все его стороны.  Если не вся, то значительная часть педагогики концентрируется в уроке.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26493" y="4858603"/>
            <a:ext cx="5150224" cy="77792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 множества учебников и учебных пособий по советской педагогики  Михаил Николаевич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Скаткин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7672" y="0"/>
            <a:ext cx="8311486" cy="4394579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Современный урок должен быть веселым, разнообразным, познавательным, интересным, на котором учитель и ученик свободно общаются.</a:t>
            </a:r>
            <a:endParaRPr lang="ru-RU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4717"/>
            <a:ext cx="8911988" cy="4339988"/>
          </a:xfrm>
        </p:spPr>
        <p:txBody>
          <a:bodyPr>
            <a:normAutofit/>
          </a:bodyPr>
          <a:lstStyle/>
          <a:p>
            <a:r>
              <a:rPr lang="ru-RU" sz="320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помощь современному учителю приходят электронные образовательные ресурсы и технологии нового поколения. Без них мы уже не представляем нашу систему образования.  ЭОР помогают развитию познавательной мотивации учащихся, созданию условий для более осознанного самоопределения  и самоутверждения учащихся.</a:t>
            </a:r>
            <a:endParaRPr lang="ru-RU" sz="320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012" y="832514"/>
            <a:ext cx="8911988" cy="4339988"/>
          </a:xfrm>
        </p:spPr>
        <p:txBody>
          <a:bodyPr>
            <a:normAutofit/>
          </a:bodyPr>
          <a:lstStyle/>
          <a:p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Электронные образовательные ресурсы (ЭОР) нового поколения, построенные на модульной архитектуре, содержат </a:t>
            </a:r>
            <a:r>
              <a:rPr lang="ru-RU" sz="31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высокоинтерактивный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мультимедиа- насыщенный </a:t>
            </a:r>
            <a:r>
              <a:rPr lang="ru-RU" sz="31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контент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 позволяют реализовать </a:t>
            </a:r>
            <a:r>
              <a:rPr lang="ru-RU" sz="31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активно-деятельностные</a:t>
            </a:r>
            <a:r>
              <a:rPr lang="ru-RU" sz="3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формы обучения, обеспечивающие самостоятельную учебную деятельность школьника как субъекта познания.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86604"/>
            <a:ext cx="7886700" cy="120100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n-lt"/>
              </a:rPr>
              <a:t>Типы электронных образовательных ресурсов:</a:t>
            </a: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83" name="Group 7"/>
          <p:cNvGrpSpPr>
            <a:grpSpLocks/>
          </p:cNvGrpSpPr>
          <p:nvPr/>
        </p:nvGrpSpPr>
        <p:grpSpPr bwMode="auto">
          <a:xfrm>
            <a:off x="2133600" y="1718714"/>
            <a:ext cx="5105400" cy="611188"/>
            <a:chOff x="1248" y="1995"/>
            <a:chExt cx="3216" cy="385"/>
          </a:xfrm>
        </p:grpSpPr>
        <p:sp>
          <p:nvSpPr>
            <p:cNvPr id="84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85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86" name="Text Box 10"/>
            <p:cNvSpPr txBox="1">
              <a:spLocks noChangeArrowheads="1"/>
            </p:cNvSpPr>
            <p:nvPr/>
          </p:nvSpPr>
          <p:spPr bwMode="gray">
            <a:xfrm>
              <a:off x="1835" y="1995"/>
              <a:ext cx="2261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Информационные</a:t>
              </a:r>
              <a:endParaRPr lang="en-US" sz="3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7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1</a:t>
              </a:r>
            </a:p>
          </p:txBody>
        </p:sp>
      </p:grpSp>
      <p:grpSp>
        <p:nvGrpSpPr>
          <p:cNvPr id="88" name="Group 12"/>
          <p:cNvGrpSpPr>
            <a:grpSpLocks/>
          </p:cNvGrpSpPr>
          <p:nvPr/>
        </p:nvGrpSpPr>
        <p:grpSpPr bwMode="auto">
          <a:xfrm>
            <a:off x="2133600" y="2612474"/>
            <a:ext cx="5105400" cy="609600"/>
            <a:chOff x="1248" y="2640"/>
            <a:chExt cx="3216" cy="384"/>
          </a:xfrm>
        </p:grpSpPr>
        <p:sp>
          <p:nvSpPr>
            <p:cNvPr id="89" name="Line 13"/>
            <p:cNvSpPr>
              <a:spLocks noChangeShapeType="1"/>
            </p:cNvSpPr>
            <p:nvPr/>
          </p:nvSpPr>
          <p:spPr bwMode="gray">
            <a:xfrm>
              <a:off x="1440" y="299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0" name="Rectangle 14"/>
            <p:cNvSpPr>
              <a:spLocks noChangeArrowheads="1"/>
            </p:cNvSpPr>
            <p:nvPr/>
          </p:nvSpPr>
          <p:spPr bwMode="gray">
            <a:xfrm rot="3419336">
              <a:off x="1261" y="262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006699"/>
                </a:gs>
                <a:gs pos="100000">
                  <a:srgbClr val="006699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006699"/>
              </a:extrusionClr>
              <a:contourClr>
                <a:srgbClr val="006699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1" name="Text Box 15"/>
            <p:cNvSpPr txBox="1">
              <a:spLocks noChangeArrowheads="1"/>
            </p:cNvSpPr>
            <p:nvPr/>
          </p:nvSpPr>
          <p:spPr bwMode="gray">
            <a:xfrm>
              <a:off x="1852" y="2656"/>
              <a:ext cx="1809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Практические</a:t>
              </a:r>
              <a:endParaRPr 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2" name="Text Box 16"/>
            <p:cNvSpPr txBox="1">
              <a:spLocks noChangeArrowheads="1"/>
            </p:cNvSpPr>
            <p:nvPr/>
          </p:nvSpPr>
          <p:spPr bwMode="gray">
            <a:xfrm>
              <a:off x="1296" y="265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2</a:t>
              </a:r>
            </a:p>
          </p:txBody>
        </p:sp>
      </p:grpSp>
      <p:grpSp>
        <p:nvGrpSpPr>
          <p:cNvPr id="93" name="Group 17"/>
          <p:cNvGrpSpPr>
            <a:grpSpLocks/>
          </p:cNvGrpSpPr>
          <p:nvPr/>
        </p:nvGrpSpPr>
        <p:grpSpPr bwMode="auto">
          <a:xfrm>
            <a:off x="2133600" y="3449087"/>
            <a:ext cx="5105400" cy="584200"/>
            <a:chOff x="1248" y="3229"/>
            <a:chExt cx="3216" cy="368"/>
          </a:xfrm>
        </p:grpSpPr>
        <p:sp>
          <p:nvSpPr>
            <p:cNvPr id="94" name="Line 18"/>
            <p:cNvSpPr>
              <a:spLocks noChangeShapeType="1"/>
            </p:cNvSpPr>
            <p:nvPr/>
          </p:nvSpPr>
          <p:spPr bwMode="gray">
            <a:xfrm>
              <a:off x="1441" y="3579"/>
              <a:ext cx="3023" cy="1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5" name="Rectangle 19"/>
            <p:cNvSpPr>
              <a:spLocks noChangeArrowheads="1"/>
            </p:cNvSpPr>
            <p:nvPr/>
          </p:nvSpPr>
          <p:spPr bwMode="gray">
            <a:xfrm rot="3419336">
              <a:off x="1261" y="32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FF9933"/>
                </a:gs>
                <a:gs pos="100000">
                  <a:srgbClr val="FF9933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9933"/>
              </a:extrusionClr>
              <a:contourClr>
                <a:srgbClr val="FF9933"/>
              </a:contourClr>
            </a:sp3d>
            <a:extLs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96" name="Text Box 20"/>
            <p:cNvSpPr txBox="1">
              <a:spLocks noChangeArrowheads="1"/>
            </p:cNvSpPr>
            <p:nvPr/>
          </p:nvSpPr>
          <p:spPr bwMode="gray">
            <a:xfrm>
              <a:off x="1895" y="3229"/>
              <a:ext cx="1718" cy="3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Контрольные</a:t>
              </a:r>
              <a:endParaRPr lang="en-US" sz="3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7" name="Text Box 21"/>
            <p:cNvSpPr txBox="1">
              <a:spLocks noChangeArrowheads="1"/>
            </p:cNvSpPr>
            <p:nvPr/>
          </p:nvSpPr>
          <p:spPr bwMode="gray">
            <a:xfrm>
              <a:off x="1296" y="3244"/>
              <a:ext cx="223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>
                  <a:solidFill>
                    <a:srgbClr val="FFFFFF"/>
                  </a:solidFill>
                </a:rPr>
                <a:t>3</a:t>
              </a:r>
            </a:p>
          </p:txBody>
        </p:sp>
      </p:grpSp>
    </p:spTree>
    <p:extLst>
      <p:ext uri="{BB962C8B-B14F-4D97-AF65-F5344CB8AC3E}">
        <p14:creationId xmlns=""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4717"/>
            <a:ext cx="8911988" cy="43399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Информационные -содержат теоретический материал по школьному курсу химии и нацеливают учащихся на активную познавательную деятельность через использование интерактивных учебных материалов.</a:t>
            </a:r>
            <a:endParaRPr lang="ru-RU" sz="360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2012" y="586853"/>
            <a:ext cx="8911988" cy="4954137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Три уровня представления химической информации:</a:t>
            </a:r>
            <a:br>
              <a:rPr lang="ru-RU" sz="3600" dirty="0" smtClean="0"/>
            </a:br>
            <a:r>
              <a:rPr lang="ru-RU" sz="3600" dirty="0" smtClean="0"/>
              <a:t>1. </a:t>
            </a:r>
            <a:r>
              <a:rPr lang="ru-RU" sz="3600" dirty="0" err="1" smtClean="0"/>
              <a:t>Макроуровень</a:t>
            </a:r>
            <a:r>
              <a:rPr lang="ru-RU" sz="3600" dirty="0" smtClean="0"/>
              <a:t> - показ, описание и моделирование химические явлений в природе и химической лаборатории;</a:t>
            </a:r>
            <a:br>
              <a:rPr lang="ru-RU" sz="3600" dirty="0" smtClean="0"/>
            </a:br>
            <a:r>
              <a:rPr lang="ru-RU" sz="3600" dirty="0" smtClean="0"/>
              <a:t>2. </a:t>
            </a:r>
            <a:r>
              <a:rPr lang="ru-RU" sz="3600" dirty="0" err="1" smtClean="0"/>
              <a:t>Микроуровень</a:t>
            </a:r>
            <a:r>
              <a:rPr lang="ru-RU" sz="3600" dirty="0" smtClean="0"/>
              <a:t> - моделирование поведения атомов и молекул в химических явлениях;</a:t>
            </a:r>
            <a:br>
              <a:rPr lang="ru-RU" sz="3600" dirty="0" smtClean="0"/>
            </a:br>
            <a:r>
              <a:rPr lang="ru-RU" sz="3600" dirty="0" smtClean="0"/>
              <a:t>3. Символьный уровень - описание и моделирование химических явлений при помощи химических формул и уравнений реакций.</a:t>
            </a:r>
            <a:br>
              <a:rPr lang="ru-RU" sz="3600" dirty="0" smtClean="0"/>
            </a:br>
            <a:endParaRPr lang="ru-RU" sz="3600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imag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4716" y="0"/>
            <a:ext cx="4776715" cy="371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image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1057" y="0"/>
            <a:ext cx="4776716" cy="3725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 descr="image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4084" y="3398292"/>
            <a:ext cx="5377218" cy="3725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626</TotalTime>
  <Words>434</Words>
  <Application>Microsoft Office PowerPoint</Application>
  <PresentationFormat>Экран (4:3)</PresentationFormat>
  <Paragraphs>61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Проектирование современного урока химии на основе электронных образовательных ресурсов и информационных технологий нового поколения </vt:lpstr>
      <vt:lpstr>Урок - клеточка педагогического процесса . В нем , как солнце в капле воды, отражаются все его стороны.  Если не вся, то значительная часть педагогики концентрируется в уроке.</vt:lpstr>
      <vt:lpstr>Современный урок должен быть веселым, разнообразным, познавательным, интересным, на котором учитель и ученик свободно общаются.</vt:lpstr>
      <vt:lpstr>На помощь современному учителю приходят электронные образовательные ресурсы и технологии нового поколения. Без них мы уже не представляем нашу систему образования.  ЭОР помогают развитию познавательной мотивации учащихся, созданию условий для более осознанного самоопределения  и самоутверждения учащихся.</vt:lpstr>
      <vt:lpstr>Электронные образовательные ресурсы (ЭОР) нового поколения, построенные на модульной архитектуре, содержат высокоинтерактивный, мультимедиа- насыщенный контент и позволяют реализовать активно-деятельностные формы обучения, обеспечивающие самостоятельную учебную деятельность школьника как субъекта познания. </vt:lpstr>
      <vt:lpstr>Типы электронных образовательных ресурсов:</vt:lpstr>
      <vt:lpstr>Информационные -содержат теоретический материал по школьному курсу химии и нацеливают учащихся на активную познавательную деятельность через использование интерактивных учебных материалов.</vt:lpstr>
      <vt:lpstr>Три уровня представления химической информации: 1. Макроуровень - показ, описание и моделирование химические явлений в природе и химической лаборатории; 2. Микроуровень - моделирование поведения атомов и молекул в химических явлениях; 3. Символьный уровень - описание и моделирование химических явлений при помощи химических формул и уравнений реакций. </vt:lpstr>
      <vt:lpstr>Слайд 9</vt:lpstr>
      <vt:lpstr>Слайд 10</vt:lpstr>
      <vt:lpstr>Слайд 11</vt:lpstr>
      <vt:lpstr>Слайд 12</vt:lpstr>
      <vt:lpstr>Слайд 13</vt:lpstr>
      <vt:lpstr>     Сегодня современный урок выглядит так:  </vt:lpstr>
      <vt:lpstr>Задача учителя сегодня направить ученика так, чтобы он не только стремился сам усвоить информацию, но и смог применить потом эти знания в жизни, ведь иначе теряется смысл обучения.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Малик</cp:lastModifiedBy>
  <cp:revision>69</cp:revision>
  <dcterms:created xsi:type="dcterms:W3CDTF">2014-11-21T11:00:06Z</dcterms:created>
  <dcterms:modified xsi:type="dcterms:W3CDTF">2017-03-26T16:21:33Z</dcterms:modified>
</cp:coreProperties>
</file>