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3" r:id="rId1"/>
  </p:sldMasterIdLst>
  <p:sldIdLst>
    <p:sldId id="320" r:id="rId2"/>
    <p:sldId id="296" r:id="rId3"/>
    <p:sldId id="297" r:id="rId4"/>
    <p:sldId id="298" r:id="rId5"/>
    <p:sldId id="299" r:id="rId6"/>
    <p:sldId id="300" r:id="rId7"/>
    <p:sldId id="355" r:id="rId8"/>
    <p:sldId id="301" r:id="rId9"/>
    <p:sldId id="356" r:id="rId10"/>
    <p:sldId id="280" r:id="rId11"/>
    <p:sldId id="357" r:id="rId12"/>
    <p:sldId id="350" r:id="rId13"/>
    <p:sldId id="302" r:id="rId14"/>
    <p:sldId id="316" r:id="rId15"/>
    <p:sldId id="303" r:id="rId16"/>
    <p:sldId id="342" r:id="rId17"/>
    <p:sldId id="343" r:id="rId18"/>
    <p:sldId id="337" r:id="rId19"/>
    <p:sldId id="334" r:id="rId20"/>
    <p:sldId id="333" r:id="rId21"/>
    <p:sldId id="358" r:id="rId22"/>
    <p:sldId id="345" r:id="rId23"/>
    <p:sldId id="281" r:id="rId24"/>
    <p:sldId id="346" r:id="rId25"/>
    <p:sldId id="347" r:id="rId26"/>
    <p:sldId id="353" r:id="rId27"/>
    <p:sldId id="274" r:id="rId28"/>
    <p:sldId id="275" r:id="rId29"/>
    <p:sldId id="351" r:id="rId30"/>
    <p:sldId id="352" r:id="rId31"/>
    <p:sldId id="354" r:id="rId32"/>
    <p:sldId id="310" r:id="rId33"/>
    <p:sldId id="295" r:id="rId34"/>
    <p:sldId id="311" r:id="rId35"/>
    <p:sldId id="359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23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37C27-4AF8-4941-A035-F4F079EF5E31}" type="datetimeFigureOut">
              <a:rPr lang="ru-RU" smtClean="0"/>
              <a:t>11.02.2018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20DAE-E7ED-4081-A736-2BDD28B606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66120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37C27-4AF8-4941-A035-F4F079EF5E31}" type="datetimeFigureOut">
              <a:rPr lang="ru-RU" smtClean="0"/>
              <a:t>11.02.2018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20DAE-E7ED-4081-A736-2BDD28B606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70885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37C27-4AF8-4941-A035-F4F079EF5E31}" type="datetimeFigureOut">
              <a:rPr lang="ru-RU" smtClean="0"/>
              <a:t>11.02.2018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20DAE-E7ED-4081-A736-2BDD28B606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65303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37C27-4AF8-4941-A035-F4F079EF5E31}" type="datetimeFigureOut">
              <a:rPr lang="ru-RU" smtClean="0"/>
              <a:t>11.02.2018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20DAE-E7ED-4081-A736-2BDD28B606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0767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37C27-4AF8-4941-A035-F4F079EF5E31}" type="datetimeFigureOut">
              <a:rPr lang="ru-RU" smtClean="0"/>
              <a:t>11.02.2018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20DAE-E7ED-4081-A736-2BDD28B606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0320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37C27-4AF8-4941-A035-F4F079EF5E31}" type="datetimeFigureOut">
              <a:rPr lang="ru-RU" smtClean="0"/>
              <a:t>11.02.2018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20DAE-E7ED-4081-A736-2BDD28B606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97755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37C27-4AF8-4941-A035-F4F079EF5E31}" type="datetimeFigureOut">
              <a:rPr lang="ru-RU" smtClean="0"/>
              <a:t>11.02.2018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20DAE-E7ED-4081-A736-2BDD28B606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86273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37C27-4AF8-4941-A035-F4F079EF5E31}" type="datetimeFigureOut">
              <a:rPr lang="ru-RU" smtClean="0"/>
              <a:t>11.02.2018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20DAE-E7ED-4081-A736-2BDD28B606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92753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37C27-4AF8-4941-A035-F4F079EF5E31}" type="datetimeFigureOut">
              <a:rPr lang="ru-RU" smtClean="0"/>
              <a:t>11.02.2018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20DAE-E7ED-4081-A736-2BDD28B606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43531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37C27-4AF8-4941-A035-F4F079EF5E31}" type="datetimeFigureOut">
              <a:rPr lang="ru-RU" smtClean="0"/>
              <a:t>11.02.2018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20DAE-E7ED-4081-A736-2BDD28B606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83847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37C27-4AF8-4941-A035-F4F079EF5E31}" type="datetimeFigureOut">
              <a:rPr lang="ru-RU" smtClean="0"/>
              <a:t>11.02.2018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20DAE-E7ED-4081-A736-2BDD28B606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7116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37C27-4AF8-4941-A035-F4F079EF5E31}" type="datetimeFigureOut">
              <a:rPr lang="ru-RU" smtClean="0"/>
              <a:t>11.02.2018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520DAE-E7ED-4081-A736-2BDD28B606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3658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.png"/><Relationship Id="rId5" Type="http://schemas.openxmlformats.org/officeDocument/2006/relationships/image" Target="../media/image21.jpg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22.jpeg"/><Relationship Id="rId5" Type="http://schemas.openxmlformats.org/officeDocument/2006/relationships/image" Target="../media/image1.jpeg"/><Relationship Id="rId4" Type="http://schemas.openxmlformats.org/officeDocument/2006/relationships/audio" Target="../media/audio1.wav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3.png"/><Relationship Id="rId5" Type="http://schemas.openxmlformats.org/officeDocument/2006/relationships/image" Target="../media/image23.png"/><Relationship Id="rId4" Type="http://schemas.openxmlformats.org/officeDocument/2006/relationships/image" Target="../media/image1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5.png"/><Relationship Id="rId7" Type="http://schemas.openxmlformats.org/officeDocument/2006/relationships/image" Target="../media/image27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31.jpeg"/><Relationship Id="rId5" Type="http://schemas.openxmlformats.org/officeDocument/2006/relationships/image" Target="../media/image26.png"/><Relationship Id="rId10" Type="http://schemas.openxmlformats.org/officeDocument/2006/relationships/image" Target="../media/image30.jpeg"/><Relationship Id="rId4" Type="http://schemas.microsoft.com/office/2007/relationships/hdphoto" Target="../media/hdphoto1.wdp"/><Relationship Id="rId9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5.mp3"/><Relationship Id="rId1" Type="http://schemas.openxmlformats.org/officeDocument/2006/relationships/audio" Target="NULL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32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6.mp3"/><Relationship Id="rId1" Type="http://schemas.openxmlformats.org/officeDocument/2006/relationships/audio" Target="NULL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34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3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http://ok.bibl.com.ua/stati/metodichni-rekomendaciyi-moiseyenko-valentina-ivanivna/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22594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669277" y="1573815"/>
            <a:ext cx="5930150" cy="191590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6000" i="1" dirty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     </a:t>
            </a:r>
            <a:r>
              <a:rPr lang="en-US" sz="6000" i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r>
              <a:rPr lang="ru-RU" sz="6000" i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Урок </a:t>
            </a:r>
            <a:endParaRPr lang="ru-RU" sz="6000" i="1" dirty="0">
              <a:ln w="0"/>
              <a:solidFill>
                <a:schemeClr val="accent2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ctr"/>
            <a:r>
              <a:rPr lang="en-US" sz="6000" i="1" dirty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      </a:t>
            </a:r>
            <a:r>
              <a:rPr lang="ru-RU" sz="6000" i="1" dirty="0" smtClean="0">
                <a:ln w="0"/>
                <a:solidFill>
                  <a:schemeClr val="accent2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математики</a:t>
            </a:r>
            <a:endParaRPr lang="ru-RU" sz="6000" i="1" dirty="0">
              <a:ln w="0"/>
              <a:solidFill>
                <a:schemeClr val="accent2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941716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rublsorok.ru/wp-content/uploads/2016/06/Geleznyi-drovose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69167" y="0"/>
            <a:ext cx="4550372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calamitykim.typepad.com/photos/uncategorized/2007/11/14/yellow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1203" y="0"/>
            <a:ext cx="524652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096988" y="1088821"/>
            <a:ext cx="39010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i="1" dirty="0">
                <a:solidFill>
                  <a:schemeClr val="accent6">
                    <a:lumMod val="50000"/>
                  </a:schemeClr>
                </a:solidFill>
              </a:rPr>
              <a:t>7с.6 д.5 ед.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096990" y="2380262"/>
            <a:ext cx="240803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>
                <a:solidFill>
                  <a:schemeClr val="accent6">
                    <a:lumMod val="50000"/>
                  </a:schemeClr>
                </a:solidFill>
              </a:rPr>
              <a:t>7с.1ед.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027719" y="3671704"/>
            <a:ext cx="222528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>
                <a:solidFill>
                  <a:schemeClr val="accent6">
                    <a:lumMod val="50000"/>
                  </a:schemeClr>
                </a:solidFill>
              </a:rPr>
              <a:t>4с. 2д.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530772" y="1088821"/>
            <a:ext cx="1307089" cy="99257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ru-RU" sz="6000" b="1" dirty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765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305870" y="2371357"/>
            <a:ext cx="150451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701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449469" y="3579372"/>
            <a:ext cx="135325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0" b="1" dirty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420</a:t>
            </a:r>
          </a:p>
        </p:txBody>
      </p:sp>
    </p:spTree>
    <p:extLst>
      <p:ext uri="{BB962C8B-B14F-4D97-AF65-F5344CB8AC3E}">
        <p14:creationId xmlns:p14="http://schemas.microsoft.com/office/powerpoint/2010/main" val="26950041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rublsorok.ru/wp-content/uploads/2016/06/Geleznyi-drovose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346369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176697" y="1071007"/>
            <a:ext cx="1709442" cy="540147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ru-RU" sz="4950" b="1" dirty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765 =</a:t>
            </a:r>
          </a:p>
          <a:p>
            <a:pPr algn="ctr"/>
            <a:endParaRPr lang="ru-RU" sz="4950" b="1" dirty="0">
              <a:ln w="12700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rgbClr val="92D05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  <a:p>
            <a:pPr algn="ctr"/>
            <a:r>
              <a:rPr lang="ru-RU" sz="4950" b="1" dirty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701 =</a:t>
            </a:r>
          </a:p>
          <a:p>
            <a:pPr algn="ctr"/>
            <a:endParaRPr lang="ru-RU" sz="4950" b="1" dirty="0">
              <a:ln w="12700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rgbClr val="92D05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  <a:p>
            <a:pPr algn="ctr"/>
            <a:r>
              <a:rPr lang="ru-RU" sz="4950" b="1" dirty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420 = </a:t>
            </a:r>
          </a:p>
          <a:p>
            <a:pPr algn="ctr"/>
            <a:endParaRPr lang="ru-RU" sz="4950" b="1" dirty="0">
              <a:ln w="12700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rgbClr val="92D05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  <a:p>
            <a:pPr algn="ctr"/>
            <a:endParaRPr lang="ru-RU" sz="4950" b="1" dirty="0">
              <a:ln w="12700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rgbClr val="92D05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96620" y="1071007"/>
            <a:ext cx="3326552" cy="854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950" b="1" dirty="0">
                <a:solidFill>
                  <a:srgbClr val="C00000"/>
                </a:solidFill>
              </a:rPr>
              <a:t>700 + 60 + 5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885134" y="2597857"/>
            <a:ext cx="2544286" cy="23775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950" b="1" dirty="0">
                <a:solidFill>
                  <a:srgbClr val="C00000"/>
                </a:solidFill>
              </a:rPr>
              <a:t>700 + 1</a:t>
            </a:r>
          </a:p>
          <a:p>
            <a:endParaRPr lang="ru-RU" sz="4950" b="1" dirty="0">
              <a:solidFill>
                <a:srgbClr val="C00000"/>
              </a:solidFill>
            </a:endParaRPr>
          </a:p>
          <a:p>
            <a:r>
              <a:rPr lang="ru-RU" sz="4950" b="1" dirty="0">
                <a:solidFill>
                  <a:srgbClr val="C00000"/>
                </a:solidFill>
              </a:rPr>
              <a:t>400  + 20</a:t>
            </a:r>
          </a:p>
        </p:txBody>
      </p:sp>
    </p:spTree>
    <p:extLst>
      <p:ext uri="{BB962C8B-B14F-4D97-AF65-F5344CB8AC3E}">
        <p14:creationId xmlns:p14="http://schemas.microsoft.com/office/powerpoint/2010/main" val="41027614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yavix.ru/i/b/1/a/a3c740312cf317ca8e827e4edf74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8147" y="1597903"/>
            <a:ext cx="2851639" cy="3954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s00.yaplakal.com/pics/pics_original/0/1/6/59926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841" y="3336154"/>
            <a:ext cx="4472621" cy="24152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трелка вниз 7"/>
          <p:cNvSpPr/>
          <p:nvPr/>
        </p:nvSpPr>
        <p:spPr>
          <a:xfrm rot="7004568">
            <a:off x="3186396" y="1480703"/>
            <a:ext cx="552203" cy="2297876"/>
          </a:xfrm>
          <a:prstGeom prst="down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12" name="Стрелка вниз 11"/>
          <p:cNvSpPr/>
          <p:nvPr/>
        </p:nvSpPr>
        <p:spPr>
          <a:xfrm rot="4475891">
            <a:off x="3114127" y="2494560"/>
            <a:ext cx="552203" cy="2297876"/>
          </a:xfrm>
          <a:prstGeom prst="down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9" name="Прямоугольник 8"/>
          <p:cNvSpPr/>
          <p:nvPr/>
        </p:nvSpPr>
        <p:spPr>
          <a:xfrm>
            <a:off x="157772" y="1427521"/>
            <a:ext cx="2450031" cy="311623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ru-RU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</a:rPr>
              <a:t>356</a:t>
            </a:r>
            <a:r>
              <a:rPr lang="ru-RU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</a:rPr>
              <a:t>км</a:t>
            </a:r>
            <a:endParaRPr lang="ru-RU" sz="6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u-RU" sz="66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C00000"/>
              </a:solidFill>
            </a:endParaRPr>
          </a:p>
          <a:p>
            <a:pPr algn="ctr"/>
            <a:r>
              <a:rPr lang="ru-RU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</a:rPr>
              <a:t>382</a:t>
            </a:r>
            <a:r>
              <a:rPr lang="ru-RU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tx2"/>
                </a:solidFill>
              </a:rPr>
              <a:t>км</a:t>
            </a:r>
            <a:endParaRPr lang="ru-RU" sz="6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38546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ok.bibl.com.ua/stati/metodichni-rekomendaciyi-moiseyenko-valentina-ivanivna/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2589" y="3105671"/>
            <a:ext cx="1777031" cy="28530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2589" y="145218"/>
            <a:ext cx="4689547" cy="169501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946516" y="3082439"/>
            <a:ext cx="3510256" cy="21698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500" dirty="0">
                <a:solidFill>
                  <a:schemeClr val="accent1">
                    <a:lumMod val="50000"/>
                  </a:schemeClr>
                </a:solidFill>
              </a:rPr>
              <a:t>Как сравнить </a:t>
            </a:r>
          </a:p>
          <a:p>
            <a:r>
              <a:rPr lang="ru-RU" sz="4500" dirty="0">
                <a:solidFill>
                  <a:schemeClr val="accent1">
                    <a:lumMod val="50000"/>
                  </a:schemeClr>
                </a:solidFill>
              </a:rPr>
              <a:t>трёхзначные </a:t>
            </a:r>
          </a:p>
          <a:p>
            <a:pPr algn="ctr"/>
            <a:r>
              <a:rPr lang="ru-RU" sz="4500" dirty="0">
                <a:solidFill>
                  <a:schemeClr val="accent1">
                    <a:lumMod val="50000"/>
                  </a:schemeClr>
                </a:solidFill>
              </a:rPr>
              <a:t>числа?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36131" y="1369717"/>
            <a:ext cx="228094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700" dirty="0" smtClean="0">
                <a:solidFill>
                  <a:schemeClr val="accent2">
                    <a:lumMod val="75000"/>
                  </a:schemeClr>
                </a:solidFill>
              </a:rPr>
              <a:t>  Проблемный</a:t>
            </a:r>
            <a:endParaRPr lang="ru-RU" sz="2700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27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700" dirty="0" smtClean="0">
                <a:solidFill>
                  <a:schemeClr val="accent2">
                    <a:lumMod val="75000"/>
                  </a:schemeClr>
                </a:solidFill>
              </a:rPr>
              <a:t>      вопрос</a:t>
            </a:r>
            <a:endParaRPr lang="ru-RU" sz="27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35222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ok.bibl.com.ua/stati/metodichni-rekomendaciyi-moiseyenko-valentina-ivanivna/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74645"/>
            <a:ext cx="9144000" cy="693264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04132" y="501759"/>
            <a:ext cx="605641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950" dirty="0">
                <a:solidFill>
                  <a:schemeClr val="accent1"/>
                </a:solidFill>
              </a:rPr>
              <a:t>                 </a:t>
            </a:r>
            <a:r>
              <a:rPr lang="ru-RU" sz="4950" b="1" i="1" dirty="0">
                <a:solidFill>
                  <a:schemeClr val="accent1"/>
                </a:solidFill>
              </a:rPr>
              <a:t>Тема урока: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852552" y="1932243"/>
            <a:ext cx="619892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>
                <a:solidFill>
                  <a:schemeClr val="accent2">
                    <a:lumMod val="50000"/>
                  </a:schemeClr>
                </a:solidFill>
              </a:rPr>
              <a:t>Сравнение </a:t>
            </a:r>
          </a:p>
          <a:p>
            <a:pPr algn="ctr"/>
            <a:r>
              <a:rPr lang="ru-RU" sz="6000" dirty="0">
                <a:solidFill>
                  <a:schemeClr val="accent2">
                    <a:lumMod val="50000"/>
                  </a:schemeClr>
                </a:solidFill>
              </a:rPr>
              <a:t>трёхзначных чисел</a:t>
            </a:r>
          </a:p>
        </p:txBody>
      </p:sp>
    </p:spTree>
    <p:extLst>
      <p:ext uri="{BB962C8B-B14F-4D97-AF65-F5344CB8AC3E}">
        <p14:creationId xmlns:p14="http://schemas.microsoft.com/office/powerpoint/2010/main" val="3230309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ok.bibl.com.ua/stati/metodichni-rekomendaciyi-moiseyenko-valentina-ivanivna/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381389" y="527710"/>
            <a:ext cx="6471643" cy="19620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50" b="1" i="1" dirty="0">
                <a:solidFill>
                  <a:srgbClr val="C00000"/>
                </a:solidFill>
              </a:rPr>
              <a:t> </a:t>
            </a:r>
            <a:r>
              <a:rPr lang="en-US" sz="4050" b="1" i="1" dirty="0" smtClean="0">
                <a:solidFill>
                  <a:srgbClr val="C00000"/>
                </a:solidFill>
              </a:rPr>
              <a:t>   </a:t>
            </a:r>
            <a:r>
              <a:rPr lang="ru-RU" sz="4050" b="1" i="1" dirty="0" smtClean="0">
                <a:solidFill>
                  <a:srgbClr val="C00000"/>
                </a:solidFill>
              </a:rPr>
              <a:t>Цель</a:t>
            </a:r>
            <a:r>
              <a:rPr lang="ru-RU" sz="4050" b="1" i="1" dirty="0">
                <a:solidFill>
                  <a:srgbClr val="C00000"/>
                </a:solidFill>
              </a:rPr>
              <a:t>:</a:t>
            </a:r>
          </a:p>
          <a:p>
            <a:pPr marL="214313" indent="-214313">
              <a:buFont typeface="Wingdings" panose="05000000000000000000" pitchFamily="2" charset="2"/>
              <a:buChar char="ü"/>
            </a:pPr>
            <a:r>
              <a:rPr lang="en-US" sz="4050" b="1" i="1" dirty="0" smtClean="0">
                <a:solidFill>
                  <a:schemeClr val="accent6">
                    <a:lumMod val="50000"/>
                  </a:schemeClr>
                </a:solidFill>
              </a:rPr>
              <a:t>   </a:t>
            </a:r>
            <a:r>
              <a:rPr lang="ru-RU" sz="4050" b="1" i="1" dirty="0" smtClean="0">
                <a:solidFill>
                  <a:schemeClr val="accent6">
                    <a:lumMod val="50000"/>
                  </a:schemeClr>
                </a:solidFill>
              </a:rPr>
              <a:t>Научиться </a:t>
            </a:r>
            <a:r>
              <a:rPr lang="ru-RU" sz="4050" b="1" i="1" dirty="0">
                <a:solidFill>
                  <a:schemeClr val="accent6">
                    <a:lumMod val="50000"/>
                  </a:schemeClr>
                </a:solidFill>
              </a:rPr>
              <a:t>сравнивать </a:t>
            </a:r>
          </a:p>
          <a:p>
            <a:r>
              <a:rPr lang="ru-RU" sz="4050" b="1" i="1" dirty="0">
                <a:solidFill>
                  <a:schemeClr val="accent6">
                    <a:lumMod val="50000"/>
                  </a:schemeClr>
                </a:solidFill>
              </a:rPr>
              <a:t>трёхзначные числа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09254" y="2024003"/>
            <a:ext cx="6615914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C00000"/>
                </a:solidFill>
              </a:rPr>
              <a:t>        </a:t>
            </a:r>
            <a:endParaRPr lang="ru-RU" sz="3600" dirty="0">
              <a:solidFill>
                <a:srgbClr val="C00000"/>
              </a:solidFill>
            </a:endParaRPr>
          </a:p>
          <a:p>
            <a:endParaRPr lang="ru-RU" sz="3600" dirty="0">
              <a:solidFill>
                <a:srgbClr val="C00000"/>
              </a:solidFill>
            </a:endParaRPr>
          </a:p>
          <a:p>
            <a:r>
              <a:rPr lang="en-US" sz="3600" dirty="0" smtClean="0">
                <a:solidFill>
                  <a:srgbClr val="C00000"/>
                </a:solidFill>
              </a:rPr>
              <a:t>    </a:t>
            </a:r>
            <a:r>
              <a:rPr lang="ru-RU" sz="3600" dirty="0" smtClean="0">
                <a:solidFill>
                  <a:srgbClr val="C00000"/>
                </a:solidFill>
              </a:rPr>
              <a:t>Задачи </a:t>
            </a:r>
            <a:r>
              <a:rPr lang="ru-RU" sz="3600" dirty="0">
                <a:solidFill>
                  <a:srgbClr val="C00000"/>
                </a:solidFill>
              </a:rPr>
              <a:t>:</a:t>
            </a:r>
          </a:p>
          <a:p>
            <a:pPr marL="214313" indent="-214313">
              <a:buFont typeface="Wingdings" panose="05000000000000000000" pitchFamily="2" charset="2"/>
              <a:buChar char="ü"/>
            </a:pPr>
            <a:r>
              <a:rPr lang="en-US" sz="3600" dirty="0" smtClean="0">
                <a:solidFill>
                  <a:schemeClr val="accent6">
                    <a:lumMod val="50000"/>
                  </a:schemeClr>
                </a:solidFill>
              </a:rPr>
              <a:t>    </a:t>
            </a: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</a:rPr>
              <a:t>Вывести </a:t>
            </a:r>
            <a:r>
              <a:rPr lang="ru-RU" sz="3600" dirty="0">
                <a:solidFill>
                  <a:schemeClr val="accent6">
                    <a:lumMod val="50000"/>
                  </a:schemeClr>
                </a:solidFill>
              </a:rPr>
              <a:t>правила сравнения </a:t>
            </a:r>
          </a:p>
          <a:p>
            <a:r>
              <a:rPr lang="ru-RU" sz="3600" dirty="0">
                <a:solidFill>
                  <a:schemeClr val="accent6">
                    <a:lumMod val="50000"/>
                  </a:schemeClr>
                </a:solidFill>
              </a:rPr>
              <a:t>   </a:t>
            </a:r>
            <a:r>
              <a:rPr lang="en-US" sz="3600" dirty="0" smtClean="0">
                <a:solidFill>
                  <a:schemeClr val="accent6">
                    <a:lumMod val="50000"/>
                  </a:schemeClr>
                </a:solidFill>
              </a:rPr>
              <a:t>     </a:t>
            </a: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</a:rPr>
              <a:t>трёхзначных  </a:t>
            </a:r>
            <a:r>
              <a:rPr lang="ru-RU" sz="3600" dirty="0">
                <a:solidFill>
                  <a:schemeClr val="accent6">
                    <a:lumMod val="50000"/>
                  </a:schemeClr>
                </a:solidFill>
              </a:rPr>
              <a:t>чисел</a:t>
            </a:r>
          </a:p>
          <a:p>
            <a:pPr marL="214313" indent="-214313">
              <a:buFont typeface="Wingdings" panose="05000000000000000000" pitchFamily="2" charset="2"/>
              <a:buChar char="ü"/>
            </a:pPr>
            <a:r>
              <a:rPr lang="en-US" sz="3600" dirty="0" smtClean="0">
                <a:solidFill>
                  <a:schemeClr val="accent6">
                    <a:lumMod val="50000"/>
                  </a:schemeClr>
                </a:solidFill>
              </a:rPr>
              <a:t>    </a:t>
            </a:r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</a:rPr>
              <a:t>Научиться </a:t>
            </a:r>
            <a:r>
              <a:rPr lang="ru-RU" sz="3600" dirty="0">
                <a:solidFill>
                  <a:schemeClr val="accent6">
                    <a:lumMod val="50000"/>
                  </a:schemeClr>
                </a:solidFill>
              </a:rPr>
              <a:t>их применять</a:t>
            </a:r>
          </a:p>
        </p:txBody>
      </p:sp>
    </p:spTree>
    <p:extLst>
      <p:ext uri="{BB962C8B-B14F-4D97-AF65-F5344CB8AC3E}">
        <p14:creationId xmlns:p14="http://schemas.microsoft.com/office/powerpoint/2010/main" val="22132230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 flipV="1">
            <a:off x="3138618" y="2816681"/>
            <a:ext cx="3169227" cy="1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138618" y="2696441"/>
            <a:ext cx="0" cy="24047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650177" y="2696441"/>
            <a:ext cx="0" cy="24047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4255819" y="2687535"/>
            <a:ext cx="0" cy="24047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4890971" y="2696441"/>
            <a:ext cx="0" cy="24047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8" name="Рисунок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9208"/>
            <a:ext cx="3081647" cy="38496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6" name="Прямая соединительная линия 15"/>
          <p:cNvCxnSpPr/>
          <p:nvPr/>
        </p:nvCxnSpPr>
        <p:spPr>
          <a:xfrm>
            <a:off x="5511635" y="2687535"/>
            <a:ext cx="0" cy="24047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9" name="Рисунок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5893" y="233265"/>
            <a:ext cx="2836069" cy="60369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7" name="Прямая соединительная линия 16"/>
          <p:cNvCxnSpPr/>
          <p:nvPr/>
        </p:nvCxnSpPr>
        <p:spPr>
          <a:xfrm>
            <a:off x="6255891" y="2687535"/>
            <a:ext cx="0" cy="24047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3781036" y="2115276"/>
            <a:ext cx="973343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50" b="1" dirty="0">
                <a:solidFill>
                  <a:srgbClr val="C00000"/>
                </a:solidFill>
              </a:rPr>
              <a:t>231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109244" y="2124182"/>
            <a:ext cx="973343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50" b="1" dirty="0">
                <a:solidFill>
                  <a:srgbClr val="C00000"/>
                </a:solidFill>
              </a:rPr>
              <a:t>233</a:t>
            </a:r>
          </a:p>
        </p:txBody>
      </p:sp>
    </p:spTree>
    <p:extLst>
      <p:ext uri="{BB962C8B-B14F-4D97-AF65-F5344CB8AC3E}">
        <p14:creationId xmlns:p14="http://schemas.microsoft.com/office/powerpoint/2010/main" val="37767787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 descr="http://xcont.com/pngs/23x13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0426" y="1306286"/>
            <a:ext cx="4825515" cy="383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gnorik.ru/ign/255/d-254088/254088_html_m5f07b99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9224" y="718456"/>
            <a:ext cx="4249703" cy="5766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183581" y="1728237"/>
            <a:ext cx="2973891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500" dirty="0">
                <a:solidFill>
                  <a:srgbClr val="00B050"/>
                </a:solidFill>
              </a:rPr>
              <a:t>54       540</a:t>
            </a:r>
          </a:p>
          <a:p>
            <a:pPr marL="685800" indent="-685800">
              <a:buAutoNum type="arabicPlain" startAt="700"/>
            </a:pPr>
            <a:r>
              <a:rPr lang="en-US" sz="4500" dirty="0">
                <a:solidFill>
                  <a:srgbClr val="00B050"/>
                </a:solidFill>
              </a:rPr>
              <a:t>     800</a:t>
            </a:r>
          </a:p>
          <a:p>
            <a:pPr marL="685800" indent="-685800">
              <a:buAutoNum type="arabicPlain" startAt="650"/>
            </a:pPr>
            <a:r>
              <a:rPr lang="en-US" sz="4500" dirty="0">
                <a:solidFill>
                  <a:srgbClr val="00B050"/>
                </a:solidFill>
              </a:rPr>
              <a:t>      640 </a:t>
            </a:r>
          </a:p>
          <a:p>
            <a:r>
              <a:rPr lang="en-US" sz="4500" dirty="0">
                <a:solidFill>
                  <a:srgbClr val="00B050"/>
                </a:solidFill>
              </a:rPr>
              <a:t>542       543 </a:t>
            </a:r>
            <a:endParaRPr lang="ru-RU" sz="45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89681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http://ok.bibl.com.ua/stati/metodichni-rekomendaciyi-moiseyenko-valentina-ivanivna/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5314"/>
            <a:ext cx="9144000" cy="692331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555078" y="1044840"/>
            <a:ext cx="3778727" cy="76174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ru-RU" sz="45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Узнаём новое.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61387" y="1806586"/>
            <a:ext cx="670536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000" b="1" dirty="0">
                <a:solidFill>
                  <a:srgbClr val="00B050"/>
                </a:solidFill>
              </a:rPr>
              <a:t>54     </a:t>
            </a:r>
            <a:r>
              <a:rPr lang="en-US" sz="3000" b="1" dirty="0">
                <a:solidFill>
                  <a:srgbClr val="00B050"/>
                </a:solidFill>
              </a:rPr>
              <a:t>  </a:t>
            </a:r>
            <a:r>
              <a:rPr lang="ru-RU" sz="3000" b="1" dirty="0">
                <a:solidFill>
                  <a:srgbClr val="00B050"/>
                </a:solidFill>
              </a:rPr>
              <a:t>540 </a:t>
            </a:r>
          </a:p>
          <a:p>
            <a:pPr algn="ctr"/>
            <a:r>
              <a:rPr lang="ru-RU" sz="3000" b="1" dirty="0">
                <a:solidFill>
                  <a:schemeClr val="accent6">
                    <a:lumMod val="50000"/>
                  </a:schemeClr>
                </a:solidFill>
              </a:rPr>
              <a:t>54 – двузначное число</a:t>
            </a:r>
          </a:p>
          <a:p>
            <a:pPr algn="ctr"/>
            <a:r>
              <a:rPr lang="ru-RU" sz="3000" b="1" dirty="0">
                <a:solidFill>
                  <a:schemeClr val="accent6">
                    <a:lumMod val="50000"/>
                  </a:schemeClr>
                </a:solidFill>
              </a:rPr>
              <a:t>540 – трёхзначное число, в нём 5 сотен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47458" y="3873792"/>
            <a:ext cx="6133218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000" b="1" dirty="0">
                <a:solidFill>
                  <a:srgbClr val="00B050"/>
                </a:solidFill>
              </a:rPr>
              <a:t>700     800 </a:t>
            </a:r>
          </a:p>
          <a:p>
            <a:pPr algn="ctr"/>
            <a:r>
              <a:rPr lang="ru-RU" sz="3000" b="1" dirty="0">
                <a:solidFill>
                  <a:schemeClr val="accent6">
                    <a:lumMod val="50000"/>
                  </a:schemeClr>
                </a:solidFill>
              </a:rPr>
              <a:t>700 и 800 - трёхзначные числа </a:t>
            </a:r>
          </a:p>
          <a:p>
            <a:pPr algn="ctr"/>
            <a:r>
              <a:rPr lang="ru-RU" sz="3000" b="1" dirty="0">
                <a:solidFill>
                  <a:schemeClr val="accent6">
                    <a:lumMod val="50000"/>
                  </a:schemeClr>
                </a:solidFill>
              </a:rPr>
              <a:t>700 – 7 сотен                   800 – 8 сотен</a:t>
            </a:r>
          </a:p>
          <a:p>
            <a:pPr algn="ctr"/>
            <a:r>
              <a:rPr lang="ru-RU" sz="3000" b="1" dirty="0">
                <a:solidFill>
                  <a:schemeClr val="accent6">
                    <a:lumMod val="50000"/>
                  </a:schemeClr>
                </a:solidFill>
              </a:rPr>
              <a:t>7с.   8.с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360246" y="3757730"/>
            <a:ext cx="442750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50" b="1" dirty="0">
                <a:solidFill>
                  <a:srgbClr val="FF0000"/>
                </a:solidFill>
              </a:rPr>
              <a:t>&lt;</a:t>
            </a:r>
            <a:endParaRPr lang="ru-RU" sz="405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42936" y="1704288"/>
            <a:ext cx="442750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50" b="1" dirty="0">
                <a:solidFill>
                  <a:srgbClr val="FF0000"/>
                </a:solidFill>
              </a:rPr>
              <a:t>&lt;</a:t>
            </a:r>
            <a:endParaRPr lang="ru-RU" sz="4050" b="1" dirty="0">
              <a:solidFill>
                <a:srgbClr val="FF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439620" y="5212620"/>
            <a:ext cx="394660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300" b="1" dirty="0">
                <a:solidFill>
                  <a:srgbClr val="FF0000"/>
                </a:solidFill>
              </a:rPr>
              <a:t>&lt;</a:t>
            </a:r>
            <a:endParaRPr lang="ru-RU" sz="3300" dirty="0"/>
          </a:p>
        </p:txBody>
      </p:sp>
    </p:spTree>
    <p:extLst>
      <p:ext uri="{BB962C8B-B14F-4D97-AF65-F5344CB8AC3E}">
        <p14:creationId xmlns:p14="http://schemas.microsoft.com/office/powerpoint/2010/main" val="21811697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ok.bibl.com.ua/stati/metodichni-rekomendaciyi-moiseyenko-valentina-ivanivna/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50"/>
            <a:ext cx="9144000" cy="51435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398321" y="1079912"/>
            <a:ext cx="439980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indent="-257175" algn="ctr">
              <a:buAutoNum type="arabicPlain" startAt="650"/>
            </a:pPr>
            <a:r>
              <a:rPr lang="en-US" sz="2100" b="1" dirty="0">
                <a:solidFill>
                  <a:srgbClr val="00B050"/>
                </a:solidFill>
              </a:rPr>
              <a:t>           640</a:t>
            </a:r>
          </a:p>
          <a:p>
            <a:r>
              <a:rPr lang="ru-RU" sz="2100" b="1" dirty="0"/>
              <a:t> </a:t>
            </a:r>
            <a:r>
              <a:rPr lang="ru-RU" sz="2100" b="1" dirty="0">
                <a:solidFill>
                  <a:schemeClr val="accent6">
                    <a:lumMod val="50000"/>
                  </a:schemeClr>
                </a:solidFill>
              </a:rPr>
              <a:t>650 и 640 – трёхзначные числа </a:t>
            </a:r>
            <a:endParaRPr lang="en-US" sz="2100" b="1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2100" b="1" dirty="0">
                <a:solidFill>
                  <a:schemeClr val="accent6">
                    <a:lumMod val="50000"/>
                  </a:schemeClr>
                </a:solidFill>
              </a:rPr>
              <a:t>Сравним число сотен </a:t>
            </a:r>
          </a:p>
          <a:p>
            <a:r>
              <a:rPr lang="ru-RU" sz="2100" b="1" dirty="0">
                <a:solidFill>
                  <a:schemeClr val="accent6">
                    <a:lumMod val="50000"/>
                  </a:schemeClr>
                </a:solidFill>
              </a:rPr>
              <a:t>6 сотен              =                6 сотен </a:t>
            </a:r>
          </a:p>
          <a:p>
            <a:r>
              <a:rPr lang="ru-RU" sz="2100" b="1" dirty="0">
                <a:solidFill>
                  <a:schemeClr val="accent6">
                    <a:lumMod val="50000"/>
                  </a:schemeClr>
                </a:solidFill>
              </a:rPr>
              <a:t>Сравним число десятков </a:t>
            </a:r>
          </a:p>
          <a:p>
            <a:r>
              <a:rPr lang="ru-RU" sz="2100" b="1" dirty="0">
                <a:solidFill>
                  <a:schemeClr val="accent6">
                    <a:lumMod val="50000"/>
                  </a:schemeClr>
                </a:solidFill>
              </a:rPr>
              <a:t>5 десятков </a:t>
            </a:r>
            <a:r>
              <a:rPr lang="en-US" sz="2100" b="1" dirty="0">
                <a:solidFill>
                  <a:schemeClr val="accent6">
                    <a:lumMod val="50000"/>
                  </a:schemeClr>
                </a:solidFill>
              </a:rPr>
              <a:t>      </a:t>
            </a:r>
            <a:r>
              <a:rPr lang="en-US" sz="2100" b="1" dirty="0">
                <a:solidFill>
                  <a:srgbClr val="FF0000"/>
                </a:solidFill>
              </a:rPr>
              <a:t>&gt;</a:t>
            </a:r>
            <a:r>
              <a:rPr lang="en-US" sz="2100" b="1" dirty="0">
                <a:solidFill>
                  <a:schemeClr val="accent6">
                    <a:lumMod val="50000"/>
                  </a:schemeClr>
                </a:solidFill>
              </a:rPr>
              <a:t>         </a:t>
            </a:r>
            <a:r>
              <a:rPr lang="ru-RU" sz="2100" b="1" dirty="0">
                <a:solidFill>
                  <a:schemeClr val="accent6">
                    <a:lumMod val="50000"/>
                  </a:schemeClr>
                </a:solidFill>
              </a:rPr>
              <a:t> 4 десятка </a:t>
            </a:r>
          </a:p>
        </p:txBody>
      </p:sp>
      <p:sp>
        <p:nvSpPr>
          <p:cNvPr id="7" name="TextBox 6"/>
          <p:cNvSpPr txBox="1"/>
          <p:nvPr/>
        </p:nvSpPr>
        <p:spPr>
          <a:xfrm rot="10800000">
            <a:off x="3408023" y="988212"/>
            <a:ext cx="442750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50" b="1" dirty="0">
                <a:solidFill>
                  <a:srgbClr val="FF0000"/>
                </a:solidFill>
              </a:rPr>
              <a:t>&lt;</a:t>
            </a:r>
            <a:endParaRPr lang="ru-RU" sz="405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40381" y="3088154"/>
            <a:ext cx="440361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b="1" dirty="0">
                <a:solidFill>
                  <a:srgbClr val="00B050"/>
                </a:solidFill>
              </a:rPr>
              <a:t>542</a:t>
            </a:r>
            <a:r>
              <a:rPr lang="ru-RU" sz="2100" b="1" dirty="0">
                <a:solidFill>
                  <a:srgbClr val="00B050"/>
                </a:solidFill>
              </a:rPr>
              <a:t>      </a:t>
            </a:r>
            <a:r>
              <a:rPr lang="en-US" sz="2100" b="1" dirty="0">
                <a:solidFill>
                  <a:srgbClr val="00B050"/>
                </a:solidFill>
              </a:rPr>
              <a:t> 543  </a:t>
            </a:r>
          </a:p>
          <a:p>
            <a:pPr algn="ctr"/>
            <a:r>
              <a:rPr lang="en-US" sz="2100" b="1" dirty="0">
                <a:solidFill>
                  <a:schemeClr val="accent6">
                    <a:lumMod val="50000"/>
                  </a:schemeClr>
                </a:solidFill>
              </a:rPr>
              <a:t>542 </a:t>
            </a:r>
            <a:r>
              <a:rPr lang="ru-RU" sz="2100" b="1" dirty="0">
                <a:solidFill>
                  <a:schemeClr val="accent6">
                    <a:lumMod val="50000"/>
                  </a:schemeClr>
                </a:solidFill>
              </a:rPr>
              <a:t>и 543 трёхзначные числа</a:t>
            </a:r>
          </a:p>
          <a:p>
            <a:pPr algn="ctr"/>
            <a:r>
              <a:rPr lang="ru-RU" sz="2100" b="1" dirty="0">
                <a:solidFill>
                  <a:schemeClr val="accent6">
                    <a:lumMod val="50000"/>
                  </a:schemeClr>
                </a:solidFill>
              </a:rPr>
              <a:t>Сравним число сотен  </a:t>
            </a:r>
          </a:p>
          <a:p>
            <a:pPr algn="ctr"/>
            <a:r>
              <a:rPr lang="ru-RU" sz="2100" b="1" dirty="0">
                <a:solidFill>
                  <a:schemeClr val="accent6">
                    <a:lumMod val="50000"/>
                  </a:schemeClr>
                </a:solidFill>
              </a:rPr>
              <a:t>5 сотен    =    5 сотен</a:t>
            </a:r>
          </a:p>
          <a:p>
            <a:pPr algn="ctr"/>
            <a:r>
              <a:rPr lang="ru-RU" sz="2100" b="1" dirty="0">
                <a:solidFill>
                  <a:schemeClr val="accent6">
                    <a:lumMod val="50000"/>
                  </a:schemeClr>
                </a:solidFill>
              </a:rPr>
              <a:t>Сравним число десятков </a:t>
            </a:r>
          </a:p>
          <a:p>
            <a:pPr algn="ctr"/>
            <a:r>
              <a:rPr lang="ru-RU" sz="2100" b="1" dirty="0">
                <a:solidFill>
                  <a:schemeClr val="accent6">
                    <a:lumMod val="50000"/>
                  </a:schemeClr>
                </a:solidFill>
              </a:rPr>
              <a:t>4 десятка    =    4 десятка </a:t>
            </a:r>
          </a:p>
          <a:p>
            <a:pPr algn="ctr"/>
            <a:r>
              <a:rPr lang="ru-RU" sz="2100" b="1" dirty="0">
                <a:solidFill>
                  <a:schemeClr val="accent6">
                    <a:lumMod val="50000"/>
                  </a:schemeClr>
                </a:solidFill>
              </a:rPr>
              <a:t>Сравним число единиц </a:t>
            </a:r>
          </a:p>
          <a:p>
            <a:pPr algn="ctr"/>
            <a:r>
              <a:rPr lang="ru-RU" sz="2100" b="1" dirty="0">
                <a:solidFill>
                  <a:schemeClr val="accent6">
                    <a:lumMod val="50000"/>
                  </a:schemeClr>
                </a:solidFill>
              </a:rPr>
              <a:t>2 единицы    </a:t>
            </a:r>
            <a:r>
              <a:rPr lang="en-US" sz="2100" b="1" dirty="0">
                <a:solidFill>
                  <a:srgbClr val="FF0000"/>
                </a:solidFill>
              </a:rPr>
              <a:t>&lt;</a:t>
            </a:r>
            <a:r>
              <a:rPr lang="ru-RU" sz="2100" b="1" dirty="0">
                <a:solidFill>
                  <a:schemeClr val="accent6">
                    <a:lumMod val="50000"/>
                  </a:schemeClr>
                </a:solidFill>
              </a:rPr>
              <a:t>    3 единицы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743698" y="2922072"/>
            <a:ext cx="442750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50" b="1" dirty="0">
                <a:solidFill>
                  <a:srgbClr val="FF0000"/>
                </a:solidFill>
              </a:rPr>
              <a:t>&lt;</a:t>
            </a:r>
            <a:endParaRPr lang="ru-RU" sz="4050" b="1" dirty="0">
              <a:solidFill>
                <a:srgbClr val="FF0000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8323" y="3310817"/>
            <a:ext cx="3682708" cy="22632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04187" y="1149843"/>
            <a:ext cx="3623609" cy="18118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391747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zvonok_-_na_urok_(xMuzic.me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414164" y="1347849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853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9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ok.bibl.com.ua/stati/metodichni-rekomendaciyi-moiseyenko-valentina-ivanivna/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50655" y="0"/>
            <a:ext cx="9209315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007920" y="5041075"/>
            <a:ext cx="1193471" cy="886197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1362693" y="3066060"/>
            <a:ext cx="6332517" cy="2048493"/>
          </a:xfrm>
          <a:prstGeom prst="triangl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Если число сотен и число десятков одинаково – по числу </a:t>
            </a:r>
            <a:r>
              <a:rPr lang="ru-RU" sz="2100" dirty="0">
                <a:solidFill>
                  <a:srgbClr val="FF0000"/>
                </a:solidFill>
              </a:rPr>
              <a:t>единиц.</a:t>
            </a:r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2333501" y="1885951"/>
            <a:ext cx="4542312" cy="1968335"/>
          </a:xfrm>
          <a:prstGeom prst="triangl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Если число сотен одинаково – по числу </a:t>
            </a:r>
            <a:r>
              <a:rPr lang="ru-RU" sz="2100" dirty="0">
                <a:solidFill>
                  <a:srgbClr val="FF0000"/>
                </a:solidFill>
              </a:rPr>
              <a:t>десятков</a:t>
            </a:r>
            <a:r>
              <a:rPr lang="ru-RU" sz="2100" dirty="0"/>
              <a:t> </a:t>
            </a:r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3023755" y="906237"/>
            <a:ext cx="3161806" cy="1799111"/>
          </a:xfrm>
          <a:prstGeom prst="triangl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100" dirty="0">
                <a:solidFill>
                  <a:schemeClr val="accent1">
                    <a:lumMod val="75000"/>
                  </a:schemeClr>
                </a:solidFill>
              </a:rPr>
              <a:t>Сравниваем по числу </a:t>
            </a:r>
            <a:r>
              <a:rPr lang="ru-RU" sz="2400" dirty="0">
                <a:solidFill>
                  <a:srgbClr val="FF0000"/>
                </a:solidFill>
              </a:rPr>
              <a:t>сотен </a:t>
            </a:r>
          </a:p>
        </p:txBody>
      </p:sp>
    </p:spTree>
    <p:extLst>
      <p:ext uri="{BB962C8B-B14F-4D97-AF65-F5344CB8AC3E}">
        <p14:creationId xmlns:p14="http://schemas.microsoft.com/office/powerpoint/2010/main" val="5116087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yavix.ru/i/b/1/a/a3c740312cf317ca8e827e4edf74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8147" y="1597903"/>
            <a:ext cx="2851639" cy="3954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s00.yaplakal.com/pics/pics_original/0/1/6/59926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841" y="3336154"/>
            <a:ext cx="4472621" cy="24152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трелка вниз 7"/>
          <p:cNvSpPr/>
          <p:nvPr/>
        </p:nvSpPr>
        <p:spPr>
          <a:xfrm rot="7004568">
            <a:off x="3186396" y="1480703"/>
            <a:ext cx="552203" cy="2297876"/>
          </a:xfrm>
          <a:prstGeom prst="down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12" name="Стрелка вниз 11"/>
          <p:cNvSpPr/>
          <p:nvPr/>
        </p:nvSpPr>
        <p:spPr>
          <a:xfrm rot="4475891">
            <a:off x="3114127" y="2494560"/>
            <a:ext cx="552203" cy="2297876"/>
          </a:xfrm>
          <a:prstGeom prst="down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350"/>
          </a:p>
        </p:txBody>
      </p:sp>
      <p:sp>
        <p:nvSpPr>
          <p:cNvPr id="9" name="Прямоугольник 8"/>
          <p:cNvSpPr/>
          <p:nvPr/>
        </p:nvSpPr>
        <p:spPr>
          <a:xfrm>
            <a:off x="157772" y="1427521"/>
            <a:ext cx="2450031" cy="311623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ru-RU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356</a:t>
            </a:r>
            <a:r>
              <a:rPr lang="ru-RU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  <a:t>км</a:t>
            </a:r>
            <a:endParaRPr lang="ru-RU" sz="6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endParaRPr lang="ru-RU" sz="6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ru-RU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382</a:t>
            </a:r>
            <a:r>
              <a:rPr lang="ru-RU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  <a:t>км</a:t>
            </a:r>
            <a:endParaRPr lang="ru-RU" sz="6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91287" y="2483547"/>
            <a:ext cx="64472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>
                <a:solidFill>
                  <a:srgbClr val="C00000"/>
                </a:solidFill>
              </a:rPr>
              <a:t>&lt;</a:t>
            </a:r>
            <a:endParaRPr lang="ru-RU" sz="7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3535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19160" y="343358"/>
            <a:ext cx="5448479" cy="900246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Физкультминутка</a:t>
            </a:r>
          </a:p>
        </p:txBody>
      </p:sp>
      <p:pic>
        <p:nvPicPr>
          <p:cNvPr id="3074" name="Picture 2" descr="https://pda.litres.ru/static/bookimages/24/36/56/24365642.bin.dir/h/ii12_01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07" y="2501920"/>
            <a:ext cx="5155964" cy="3257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260" y="1352939"/>
            <a:ext cx="8069283" cy="5663681"/>
          </a:xfrm>
          <a:prstGeom prst="rect">
            <a:avLst/>
          </a:prstGeom>
        </p:spPr>
      </p:pic>
      <p:pic>
        <p:nvPicPr>
          <p:cNvPr id="4" name="Volshebnik_Izumrudnogo_goroda_-_My_v_gorod_Izumrudnyj_idyom_dorogoj_trudnoj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343400" y="320040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1047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01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ok.bibl.com.ua/stati/metodichni-rekomendaciyi-moiseyenko-valentina-ivanivna/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26720" y="0"/>
            <a:ext cx="9209315" cy="6858000"/>
          </a:xfrm>
          <a:prstGeom prst="rect">
            <a:avLst/>
          </a:prstGeom>
          <a:noFill/>
        </p:spPr>
      </p:pic>
      <p:pic>
        <p:nvPicPr>
          <p:cNvPr id="4098" name="Picture 2" descr="https://serpantinidey.ru/img/cms/2337-wwozms5ww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7226" y="219075"/>
            <a:ext cx="5069774" cy="62674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113346" y="1280312"/>
            <a:ext cx="2223686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300" dirty="0">
                <a:solidFill>
                  <a:schemeClr val="accent6">
                    <a:lumMod val="50000"/>
                  </a:schemeClr>
                </a:solidFill>
              </a:rPr>
              <a:t>№ 2, </a:t>
            </a:r>
            <a:r>
              <a:rPr lang="ru-RU" sz="3300" dirty="0" err="1">
                <a:solidFill>
                  <a:schemeClr val="accent6">
                    <a:lumMod val="50000"/>
                  </a:schemeClr>
                </a:solidFill>
              </a:rPr>
              <a:t>стр</a:t>
            </a:r>
            <a:r>
              <a:rPr lang="ru-RU" sz="3300" dirty="0">
                <a:solidFill>
                  <a:schemeClr val="accent6">
                    <a:lumMod val="50000"/>
                  </a:schemeClr>
                </a:solidFill>
              </a:rPr>
              <a:t> 20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13346" y="2139788"/>
            <a:ext cx="2223686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300" dirty="0">
                <a:solidFill>
                  <a:schemeClr val="accent6">
                    <a:lumMod val="50000"/>
                  </a:schemeClr>
                </a:solidFill>
              </a:rPr>
              <a:t>№ 4, </a:t>
            </a:r>
            <a:r>
              <a:rPr lang="ru-RU" sz="3300" dirty="0" err="1">
                <a:solidFill>
                  <a:schemeClr val="accent6">
                    <a:lumMod val="50000"/>
                  </a:schemeClr>
                </a:solidFill>
              </a:rPr>
              <a:t>стр</a:t>
            </a:r>
            <a:r>
              <a:rPr lang="ru-RU" sz="3300" dirty="0">
                <a:solidFill>
                  <a:schemeClr val="accent6">
                    <a:lumMod val="50000"/>
                  </a:schemeClr>
                </a:solidFill>
              </a:rPr>
              <a:t> 21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34102" y="5027332"/>
            <a:ext cx="2223686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300" dirty="0">
                <a:solidFill>
                  <a:schemeClr val="accent6">
                    <a:lumMod val="50000"/>
                  </a:schemeClr>
                </a:solidFill>
              </a:rPr>
              <a:t>№ 5, </a:t>
            </a:r>
            <a:r>
              <a:rPr lang="ru-RU" sz="3300" dirty="0" err="1">
                <a:solidFill>
                  <a:schemeClr val="accent6">
                    <a:lumMod val="50000"/>
                  </a:schemeClr>
                </a:solidFill>
              </a:rPr>
              <a:t>стр</a:t>
            </a:r>
            <a:r>
              <a:rPr lang="ru-RU" sz="3300" dirty="0">
                <a:solidFill>
                  <a:schemeClr val="accent6">
                    <a:lumMod val="50000"/>
                  </a:schemeClr>
                </a:solidFill>
              </a:rPr>
              <a:t> 21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249389" y="2765854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300" dirty="0">
                <a:solidFill>
                  <a:schemeClr val="accent1">
                    <a:lumMod val="75000"/>
                  </a:schemeClr>
                </a:solidFill>
              </a:rPr>
              <a:t>698 </a:t>
            </a:r>
            <a:r>
              <a:rPr lang="en-US" sz="33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3300" dirty="0">
                <a:solidFill>
                  <a:srgbClr val="FF0000"/>
                </a:solidFill>
              </a:rPr>
              <a:t>&lt;</a:t>
            </a:r>
            <a:r>
              <a:rPr lang="ru-RU" sz="33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3300" dirty="0">
                <a:solidFill>
                  <a:schemeClr val="accent1">
                    <a:lumMod val="75000"/>
                  </a:schemeClr>
                </a:solidFill>
              </a:rPr>
              <a:t>798</a:t>
            </a:r>
          </a:p>
          <a:p>
            <a:r>
              <a:rPr lang="ru-RU" sz="3300" dirty="0">
                <a:solidFill>
                  <a:schemeClr val="accent1">
                    <a:lumMod val="75000"/>
                  </a:schemeClr>
                </a:solidFill>
              </a:rPr>
              <a:t>712 </a:t>
            </a:r>
            <a:r>
              <a:rPr lang="en-US" sz="3300" dirty="0">
                <a:solidFill>
                  <a:srgbClr val="FF0000"/>
                </a:solidFill>
              </a:rPr>
              <a:t>&lt;</a:t>
            </a:r>
            <a:r>
              <a:rPr lang="en-US" sz="3300" dirty="0">
                <a:solidFill>
                  <a:schemeClr val="accent1">
                    <a:lumMod val="75000"/>
                  </a:schemeClr>
                </a:solidFill>
              </a:rPr>
              <a:t> 721</a:t>
            </a:r>
          </a:p>
          <a:p>
            <a:r>
              <a:rPr lang="en-US" sz="3300" dirty="0">
                <a:solidFill>
                  <a:schemeClr val="accent1">
                    <a:lumMod val="75000"/>
                  </a:schemeClr>
                </a:solidFill>
              </a:rPr>
              <a:t>456 </a:t>
            </a:r>
            <a:r>
              <a:rPr lang="en-US" sz="3300" dirty="0">
                <a:solidFill>
                  <a:srgbClr val="FF0000"/>
                </a:solidFill>
              </a:rPr>
              <a:t>&lt;</a:t>
            </a:r>
            <a:r>
              <a:rPr lang="en-US" sz="3300" dirty="0">
                <a:solidFill>
                  <a:schemeClr val="accent1">
                    <a:lumMod val="75000"/>
                  </a:schemeClr>
                </a:solidFill>
              </a:rPr>
              <a:t> 458</a:t>
            </a:r>
          </a:p>
          <a:p>
            <a:r>
              <a:rPr lang="en-US" sz="3300" dirty="0">
                <a:solidFill>
                  <a:schemeClr val="accent1">
                    <a:lumMod val="75000"/>
                  </a:schemeClr>
                </a:solidFill>
              </a:rPr>
              <a:t>534 </a:t>
            </a:r>
            <a:r>
              <a:rPr lang="en-US" sz="3300" dirty="0">
                <a:solidFill>
                  <a:srgbClr val="FF0000"/>
                </a:solidFill>
              </a:rPr>
              <a:t>&gt;</a:t>
            </a:r>
            <a:r>
              <a:rPr lang="en-US" sz="3300" dirty="0">
                <a:solidFill>
                  <a:schemeClr val="accent1">
                    <a:lumMod val="75000"/>
                  </a:schemeClr>
                </a:solidFill>
              </a:rPr>
              <a:t> 367</a:t>
            </a:r>
            <a:endParaRPr lang="ru-RU" sz="33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" name="Zvuk_-_Rychanie_2_(xMuzic.me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760810" y="1111651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8090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  <p:sndAc>
          <p:stSnd>
            <p:snd r:embed="rId4" name="explode.wav"/>
          </p:stSnd>
        </p:sndAc>
      </p:transition>
    </mc:Choice>
    <mc:Fallback xmlns="">
      <p:transition spd="slow">
        <p:fade/>
        <p:sndAc>
          <p:stSnd>
            <p:snd r:embed="rId8" name="explod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9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ok.bibl.com.ua/stati/metodichni-rekomendaciyi-moiseyenko-valentina-ivanivna/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212774" y="1142257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1350" dirty="0"/>
          </a:p>
        </p:txBody>
      </p:sp>
      <p:sp>
        <p:nvSpPr>
          <p:cNvPr id="10" name="TextBox 9"/>
          <p:cNvSpPr txBox="1"/>
          <p:nvPr/>
        </p:nvSpPr>
        <p:spPr>
          <a:xfrm>
            <a:off x="3485044" y="992218"/>
            <a:ext cx="2223686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300" dirty="0">
                <a:solidFill>
                  <a:schemeClr val="accent6">
                    <a:lumMod val="50000"/>
                  </a:schemeClr>
                </a:solidFill>
              </a:rPr>
              <a:t>№ 5, </a:t>
            </a:r>
            <a:r>
              <a:rPr lang="ru-RU" sz="3300" dirty="0" err="1">
                <a:solidFill>
                  <a:schemeClr val="accent6">
                    <a:lumMod val="50000"/>
                  </a:schemeClr>
                </a:solidFill>
              </a:rPr>
              <a:t>стр</a:t>
            </a:r>
            <a:r>
              <a:rPr lang="ru-RU" sz="3300" dirty="0">
                <a:solidFill>
                  <a:schemeClr val="accent6">
                    <a:lumMod val="50000"/>
                  </a:schemeClr>
                </a:solidFill>
              </a:rPr>
              <a:t> 21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850272" y="1792433"/>
            <a:ext cx="5578771" cy="26314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300" dirty="0">
                <a:solidFill>
                  <a:schemeClr val="accent1">
                    <a:lumMod val="50000"/>
                  </a:schemeClr>
                </a:solidFill>
              </a:rPr>
              <a:t>900 =         с             60 =            д</a:t>
            </a:r>
          </a:p>
          <a:p>
            <a:r>
              <a:rPr lang="ru-RU" sz="3300" dirty="0">
                <a:solidFill>
                  <a:schemeClr val="accent1">
                    <a:lumMod val="50000"/>
                  </a:schemeClr>
                </a:solidFill>
              </a:rPr>
              <a:t>700 =         с             120 =          д</a:t>
            </a:r>
          </a:p>
          <a:p>
            <a:r>
              <a:rPr lang="ru-RU" sz="3300" dirty="0">
                <a:solidFill>
                  <a:schemeClr val="accent1">
                    <a:lumMod val="50000"/>
                  </a:schemeClr>
                </a:solidFill>
              </a:rPr>
              <a:t>200 =         с             240 =          д</a:t>
            </a:r>
          </a:p>
          <a:p>
            <a:r>
              <a:rPr lang="ru-RU" sz="3300" dirty="0">
                <a:solidFill>
                  <a:schemeClr val="accent1">
                    <a:lumMod val="50000"/>
                  </a:schemeClr>
                </a:solidFill>
              </a:rPr>
              <a:t>500 =         с             400 =          д</a:t>
            </a:r>
          </a:p>
          <a:p>
            <a:r>
              <a:rPr lang="ru-RU" sz="3300" dirty="0">
                <a:solidFill>
                  <a:schemeClr val="accent1">
                    <a:lumMod val="50000"/>
                  </a:schemeClr>
                </a:solidFill>
              </a:rPr>
              <a:t>400 =         с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041264" y="1792433"/>
            <a:ext cx="399468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300" b="1" dirty="0">
                <a:solidFill>
                  <a:srgbClr val="C00000"/>
                </a:solidFill>
              </a:rPr>
              <a:t>9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572002" y="5363935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1350" dirty="0"/>
          </a:p>
        </p:txBody>
      </p:sp>
      <p:sp>
        <p:nvSpPr>
          <p:cNvPr id="14" name="TextBox 13"/>
          <p:cNvSpPr txBox="1"/>
          <p:nvPr/>
        </p:nvSpPr>
        <p:spPr>
          <a:xfrm>
            <a:off x="3032357" y="2364712"/>
            <a:ext cx="399468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300" b="1" dirty="0">
                <a:solidFill>
                  <a:srgbClr val="C00000"/>
                </a:solidFill>
              </a:rPr>
              <a:t>7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028996" y="2851061"/>
            <a:ext cx="399468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300" b="1" dirty="0">
                <a:solidFill>
                  <a:srgbClr val="C00000"/>
                </a:solidFill>
              </a:rPr>
              <a:t>2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999703" y="3337409"/>
            <a:ext cx="399468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300" b="1" dirty="0">
                <a:solidFill>
                  <a:srgbClr val="C00000"/>
                </a:solidFill>
              </a:rPr>
              <a:t>5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970410" y="3869125"/>
            <a:ext cx="399468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300" b="1" dirty="0">
                <a:solidFill>
                  <a:srgbClr val="C00000"/>
                </a:solidFill>
              </a:rPr>
              <a:t>4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260606" y="1792433"/>
            <a:ext cx="399468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300" b="1" dirty="0">
                <a:solidFill>
                  <a:srgbClr val="C00000"/>
                </a:solidFill>
              </a:rPr>
              <a:t>6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153607" y="2369514"/>
            <a:ext cx="614271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300" b="1" dirty="0">
                <a:solidFill>
                  <a:srgbClr val="C00000"/>
                </a:solidFill>
              </a:rPr>
              <a:t>12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156969" y="2802917"/>
            <a:ext cx="614271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300" b="1" dirty="0">
                <a:solidFill>
                  <a:srgbClr val="C00000"/>
                </a:solidFill>
              </a:rPr>
              <a:t>24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122165" y="3337409"/>
            <a:ext cx="614271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300" b="1" dirty="0">
                <a:solidFill>
                  <a:srgbClr val="C00000"/>
                </a:solidFill>
              </a:rPr>
              <a:t>40</a:t>
            </a:r>
          </a:p>
        </p:txBody>
      </p:sp>
    </p:spTree>
    <p:extLst>
      <p:ext uri="{BB962C8B-B14F-4D97-AF65-F5344CB8AC3E}">
        <p14:creationId xmlns:p14="http://schemas.microsoft.com/office/powerpoint/2010/main" val="14275730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ok.bibl.com.ua/stati/metodichni-rekomendaciyi-moiseyenko-valentina-ivanivna/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08698" y="1285504"/>
            <a:ext cx="6456380" cy="4114060"/>
          </a:xfrm>
          <a:prstGeom prst="rect">
            <a:avLst/>
          </a:prstGeom>
        </p:spPr>
      </p:pic>
      <p:pic>
        <p:nvPicPr>
          <p:cNvPr id="3" name="zvuk_-_Rychanie_lv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880099" y="1285504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8200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2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ok.bibl.com.ua/stati/metodichni-rekomendaciyi-moiseyenko-valentina-ivanivna/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4899" y="0"/>
            <a:ext cx="9277598" cy="6972300"/>
          </a:xfrm>
          <a:prstGeom prst="rect">
            <a:avLst/>
          </a:prstGeom>
          <a:noFill/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004540"/>
              </p:ext>
            </p:extLst>
          </p:nvPr>
        </p:nvGraphicFramePr>
        <p:xfrm>
          <a:off x="1863932" y="707553"/>
          <a:ext cx="6109854" cy="1782832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1710047"/>
                <a:gridCol w="2280062"/>
                <a:gridCol w="2119745"/>
              </a:tblGrid>
              <a:tr h="616281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Число песен, спетых за 1 день пути</a:t>
                      </a:r>
                      <a:endParaRPr lang="ru-RU" sz="2000" b="1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Число</a:t>
                      </a:r>
                      <a:r>
                        <a:rPr lang="ru-RU" sz="2000" b="1" baseline="0" dirty="0" smtClean="0"/>
                        <a:t> дней</a:t>
                      </a:r>
                      <a:endParaRPr lang="ru-RU" sz="2000" b="1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Общее число песен</a:t>
                      </a:r>
                      <a:r>
                        <a:rPr lang="ru-RU" sz="2000" b="1" baseline="0" dirty="0" smtClean="0"/>
                        <a:t> </a:t>
                      </a:r>
                      <a:endParaRPr lang="ru-RU" sz="2000" b="1" dirty="0"/>
                    </a:p>
                  </a:txBody>
                  <a:tcPr marL="68580" marR="68580" marT="34290" marB="34290"/>
                </a:tc>
              </a:tr>
              <a:tr h="399926">
                <a:tc rowSpan="2"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Одинаковое</a:t>
                      </a:r>
                    </a:p>
                    <a:p>
                      <a:pPr algn="ctr"/>
                      <a:r>
                        <a:rPr lang="ru-RU" sz="2000" b="1" dirty="0" smtClean="0"/>
                        <a:t> ?</a:t>
                      </a:r>
                      <a:endParaRPr lang="ru-RU" sz="2000" b="1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7 дней</a:t>
                      </a:r>
                      <a:endParaRPr lang="ru-RU" sz="2000" b="1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84 песни</a:t>
                      </a:r>
                      <a:endParaRPr lang="ru-RU" sz="2000" b="1" dirty="0"/>
                    </a:p>
                  </a:txBody>
                  <a:tcPr marL="68580" marR="68580" marT="34290" marB="34290"/>
                </a:tc>
              </a:tr>
              <a:tr h="39992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?</a:t>
                      </a:r>
                      <a:r>
                        <a:rPr lang="ru-RU" sz="2000" b="1" baseline="0" dirty="0" smtClean="0"/>
                        <a:t>   </a:t>
                      </a:r>
                      <a:r>
                        <a:rPr lang="ru-RU" sz="2000" b="1" dirty="0" smtClean="0"/>
                        <a:t>дней </a:t>
                      </a:r>
                      <a:endParaRPr lang="ru-RU" sz="2000" b="1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60 песен</a:t>
                      </a:r>
                      <a:endParaRPr lang="ru-RU" sz="2000" b="1" dirty="0"/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781299" y="2748046"/>
            <a:ext cx="60653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Элли с друзьями шли к Гудвину. За 7 они спели 84 песни. За сколько дней они споют 60 песен, если каждый день они поют одинаковое количество песен?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781299" y="3829121"/>
            <a:ext cx="411529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План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решения.</a:t>
            </a:r>
          </a:p>
          <a:p>
            <a:pPr marL="257175" indent="-257175">
              <a:buAutoNum type="arabicPeriod"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Сколько песен спели за 1 день пути?</a:t>
            </a:r>
          </a:p>
          <a:p>
            <a:pPr marL="257175" indent="-257175">
              <a:buAutoNum type="arabicPeriod"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За сколько дней споют 60 песен?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781301" y="4548540"/>
            <a:ext cx="5367623" cy="1708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100" b="1" dirty="0" smtClean="0">
              <a:solidFill>
                <a:srgbClr val="C00000"/>
              </a:solidFill>
            </a:endParaRPr>
          </a:p>
          <a:p>
            <a:endParaRPr lang="ru-RU" sz="2100" b="1" dirty="0">
              <a:solidFill>
                <a:srgbClr val="C00000"/>
              </a:solidFill>
            </a:endParaRPr>
          </a:p>
          <a:p>
            <a:r>
              <a:rPr lang="ru-RU" sz="2100" b="1" dirty="0" smtClean="0">
                <a:solidFill>
                  <a:srgbClr val="C00000"/>
                </a:solidFill>
              </a:rPr>
              <a:t>Решение </a:t>
            </a:r>
            <a:r>
              <a:rPr lang="ru-RU" sz="2100" b="1" dirty="0">
                <a:solidFill>
                  <a:srgbClr val="C00000"/>
                </a:solidFill>
              </a:rPr>
              <a:t>: 1) 84 : 7 = 12 (п.) – за 1 день пути</a:t>
            </a:r>
          </a:p>
          <a:p>
            <a:r>
              <a:rPr lang="ru-RU" sz="2100" b="1" dirty="0">
                <a:solidFill>
                  <a:srgbClr val="C00000"/>
                </a:solidFill>
              </a:rPr>
              <a:t>                    2) 60 : 12 = 5 ( д.) – споют 60 песен</a:t>
            </a:r>
          </a:p>
          <a:p>
            <a:r>
              <a:rPr lang="ru-RU" sz="2100" b="1" dirty="0">
                <a:solidFill>
                  <a:srgbClr val="C00000"/>
                </a:solidFill>
              </a:rPr>
              <a:t>Ответ : за 5 дней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714010" y="1115538"/>
            <a:ext cx="18473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1350" dirty="0"/>
          </a:p>
        </p:txBody>
      </p:sp>
      <p:sp>
        <p:nvSpPr>
          <p:cNvPr id="5" name="TextBox 4"/>
          <p:cNvSpPr txBox="1"/>
          <p:nvPr/>
        </p:nvSpPr>
        <p:spPr>
          <a:xfrm>
            <a:off x="9506198" y="1338203"/>
            <a:ext cx="63236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b="1" dirty="0"/>
              <a:t>№6</a:t>
            </a:r>
          </a:p>
          <a:p>
            <a:r>
              <a:rPr lang="ru-RU" sz="2100" b="1" dirty="0"/>
              <a:t>С.21</a:t>
            </a:r>
          </a:p>
        </p:txBody>
      </p:sp>
    </p:spTree>
    <p:extLst>
      <p:ext uri="{BB962C8B-B14F-4D97-AF65-F5344CB8AC3E}">
        <p14:creationId xmlns:p14="http://schemas.microsoft.com/office/powerpoint/2010/main" val="20404212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im0-tub-ru.yandex.net/i?id=8bef3c92e7d435245da7c105ecc80034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6833" y="2059629"/>
            <a:ext cx="4971710" cy="47983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7421" y="823653"/>
            <a:ext cx="8499437" cy="131574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sz="405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  <a:t>На какие группы можно разделить подарки Мигунов?</a:t>
            </a:r>
          </a:p>
        </p:txBody>
      </p:sp>
      <p:pic>
        <p:nvPicPr>
          <p:cNvPr id="5128" name="Picture 8" descr="https://im0-tub-ru.yandex.net/i?id=89422357445ac9a5a2823b2ccd7b65ac-l&amp;n=13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21" y="2671922"/>
            <a:ext cx="1774146" cy="1577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s://st.depositphotos.com/1252248/3787/i/950/depositphotos_37870405-stock-photo-old-scroll-paper-with-wax.jp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9396" y="2930323"/>
            <a:ext cx="1288678" cy="879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6" name="Picture 16" descr="http://bnfit.ru/image/cache/data/400/0/1/0/400010_b01-600x600.jpg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8489" y="3771851"/>
            <a:ext cx="1589501" cy="1589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8" name="Picture 18" descr="http://www.sewtech.ru/images/sr/Rotart-CilindrM-RO-TU46-IN-sinii2424-1.jpg"/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66" y="4374834"/>
            <a:ext cx="1433048" cy="1433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0" name="Picture 20" descr="https://smartonby.cdn.182.by/r/1024x1024/cases/2013/05/16/.png"/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6462" y="4615551"/>
            <a:ext cx="475805" cy="475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2" name="Picture 22" descr="http://images.digopaul.com/wp-content/uploads/related_images/2015/09/09/tetrahedron_1.jpg"/>
          <p:cNvPicPr>
            <a:picLocks noChangeAspect="1" noChangeArrowheads="1"/>
          </p:cNvPicPr>
          <p:nvPr/>
        </p:nvPicPr>
        <p:blipFill>
          <a:blip r:embed="rId10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6218" y="5031937"/>
            <a:ext cx="513430" cy="518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4" name="Picture 24" descr="http://images.digopaul.com/wp-content/uploads/related_images/2015/09/09/tetrahedron_1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84840">
            <a:off x="2186717" y="4154815"/>
            <a:ext cx="443079" cy="447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487769" y="295610"/>
            <a:ext cx="168560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b="1" dirty="0"/>
              <a:t>№7  с.21</a:t>
            </a:r>
          </a:p>
        </p:txBody>
      </p:sp>
    </p:spTree>
    <p:extLst>
      <p:ext uri="{BB962C8B-B14F-4D97-AF65-F5344CB8AC3E}">
        <p14:creationId xmlns:p14="http://schemas.microsoft.com/office/powerpoint/2010/main" val="36003668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ok.bibl.com.ua/stati/metodichni-rekomendaciyi-moiseyenko-valentina-ivanivna/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6202" y="0"/>
            <a:ext cx="9277598" cy="6858000"/>
          </a:xfrm>
          <a:prstGeom prst="rect">
            <a:avLst/>
          </a:prstGeom>
          <a:noFill/>
        </p:spPr>
      </p:pic>
      <p:pic>
        <p:nvPicPr>
          <p:cNvPr id="4" name="Picture 8" descr="https://im0-tub-ru.yandex.net/i?id=89422357445ac9a5a2823b2ccd7b65ac-l&amp;n=13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0821" y="2116949"/>
            <a:ext cx="2550682" cy="22672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94465" y="535956"/>
            <a:ext cx="59786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5">
                    <a:lumMod val="75000"/>
                  </a:schemeClr>
                </a:solidFill>
              </a:rPr>
              <a:t>Найдите объём коробки, если её длина 5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</a:rPr>
              <a:t>дм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</a:rPr>
              <a:t>, ширина 30 см, высота 200 мм.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854041" y="2136065"/>
            <a:ext cx="16562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dirty="0">
                <a:solidFill>
                  <a:schemeClr val="accent6">
                    <a:lumMod val="75000"/>
                  </a:schemeClr>
                </a:solidFill>
              </a:rPr>
              <a:t>30 см = </a:t>
            </a:r>
          </a:p>
          <a:p>
            <a:r>
              <a:rPr lang="ru-RU" sz="3000" dirty="0">
                <a:solidFill>
                  <a:schemeClr val="accent6">
                    <a:lumMod val="75000"/>
                  </a:schemeClr>
                </a:solidFill>
              </a:rPr>
              <a:t>200 мм =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35468" y="2136065"/>
            <a:ext cx="1043876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300" b="1" dirty="0">
                <a:solidFill>
                  <a:srgbClr val="C00000"/>
                </a:solidFill>
              </a:rPr>
              <a:t>3 </a:t>
            </a:r>
            <a:r>
              <a:rPr lang="ru-RU" sz="3300" b="1" dirty="0" err="1">
                <a:solidFill>
                  <a:srgbClr val="C00000"/>
                </a:solidFill>
              </a:rPr>
              <a:t>дм</a:t>
            </a:r>
            <a:endParaRPr lang="ru-RU" sz="33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54360" y="2551563"/>
            <a:ext cx="1043876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300" b="1" dirty="0">
                <a:solidFill>
                  <a:srgbClr val="C00000"/>
                </a:solidFill>
              </a:rPr>
              <a:t>2 </a:t>
            </a:r>
            <a:r>
              <a:rPr lang="ru-RU" sz="3300" b="1" dirty="0" err="1">
                <a:solidFill>
                  <a:srgbClr val="C00000"/>
                </a:solidFill>
              </a:rPr>
              <a:t>дм</a:t>
            </a:r>
            <a:endParaRPr lang="ru-RU" sz="3300" b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54039" y="3547013"/>
            <a:ext cx="1023037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300" dirty="0">
                <a:solidFill>
                  <a:schemeClr val="accent6">
                    <a:lumMod val="50000"/>
                  </a:schemeClr>
                </a:solidFill>
              </a:rPr>
              <a:t>V</a:t>
            </a:r>
            <a:r>
              <a:rPr lang="ru-RU" sz="3300" dirty="0">
                <a:solidFill>
                  <a:schemeClr val="accent6">
                    <a:lumMod val="50000"/>
                  </a:schemeClr>
                </a:solidFill>
              </a:rPr>
              <a:t>к</a:t>
            </a:r>
            <a:r>
              <a:rPr lang="en-US" sz="3300" dirty="0">
                <a:solidFill>
                  <a:schemeClr val="accent6">
                    <a:lumMod val="50000"/>
                  </a:schemeClr>
                </a:solidFill>
              </a:rPr>
              <a:t> = </a:t>
            </a:r>
            <a:endParaRPr lang="ru-RU" sz="33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55716" y="3582225"/>
            <a:ext cx="1592103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700" b="1" dirty="0">
                <a:solidFill>
                  <a:srgbClr val="C00000"/>
                </a:solidFill>
              </a:rPr>
              <a:t>5 </a:t>
            </a:r>
            <a:r>
              <a:rPr lang="ru-RU" sz="2700" b="1" dirty="0">
                <a:solidFill>
                  <a:srgbClr val="C00000"/>
                </a:solidFill>
              </a:rPr>
              <a:t>х 3 х 2 =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100850" y="3564903"/>
            <a:ext cx="1620957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300" b="1" dirty="0">
                <a:solidFill>
                  <a:srgbClr val="C00000"/>
                </a:solidFill>
              </a:rPr>
              <a:t>30 (дм</a:t>
            </a:r>
            <a:r>
              <a:rPr lang="ru-RU" sz="3300" b="1" baseline="30000" dirty="0">
                <a:solidFill>
                  <a:srgbClr val="C00000"/>
                </a:solidFill>
              </a:rPr>
              <a:t>3)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863155" y="5193165"/>
            <a:ext cx="11657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30 : 5 =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872471" y="5196349"/>
            <a:ext cx="45567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6 (дм</a:t>
            </a:r>
            <a:r>
              <a:rPr lang="ru-RU" sz="2400" baseline="30000" dirty="0">
                <a:solidFill>
                  <a:srgbClr val="C00000"/>
                </a:solidFill>
              </a:rPr>
              <a:t>3) </a:t>
            </a:r>
            <a:r>
              <a:rPr lang="ru-RU" sz="2400" dirty="0">
                <a:solidFill>
                  <a:srgbClr val="C00000"/>
                </a:solidFill>
              </a:rPr>
              <a:t>занимает шапка </a:t>
            </a:r>
            <a:r>
              <a:rPr lang="ru-RU" sz="2400" dirty="0" err="1">
                <a:solidFill>
                  <a:srgbClr val="C00000"/>
                </a:solidFill>
              </a:rPr>
              <a:t>Бастинды</a:t>
            </a:r>
            <a:endParaRPr lang="ru-RU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40525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  <p:bldP spid="12" grpId="0"/>
      <p:bldP spid="1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8951026" cy="6858000"/>
          </a:xfrm>
          <a:prstGeom prst="rect">
            <a:avLst/>
          </a:prstGeom>
        </p:spPr>
      </p:pic>
      <p:pic>
        <p:nvPicPr>
          <p:cNvPr id="4" name="_-_zvuki_aplodismentov_(xMuzic.me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9074.9375"/>
                  <p14:fade out="7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43402" y="3200400"/>
            <a:ext cx="385948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5940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p14:dur="250">
        <p15:prstTrans prst="pageCurlDoubl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8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ok.bibl.com.ua/stati/metodichni-rekomendaciyi-moiseyenko-valentina-ivanivna/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83976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814349" y="590893"/>
            <a:ext cx="2132892" cy="108491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ru-RU" sz="66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Урок: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346049" y="2125266"/>
            <a:ext cx="4882876" cy="283923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514350" indent="-514350" algn="ctr">
              <a:buFont typeface="Wingdings" panose="05000000000000000000" pitchFamily="2" charset="2"/>
              <a:buChar char="ü"/>
            </a:pPr>
            <a:r>
              <a:rPr lang="ru-RU" sz="4500" b="1" dirty="0">
                <a:ln/>
                <a:solidFill>
                  <a:schemeClr val="accent1">
                    <a:lumMod val="75000"/>
                  </a:schemeClr>
                </a:solidFill>
              </a:rPr>
              <a:t>Интересный</a:t>
            </a:r>
          </a:p>
          <a:p>
            <a:pPr marL="514350" indent="-514350" algn="ctr">
              <a:buFont typeface="Wingdings" panose="05000000000000000000" pitchFamily="2" charset="2"/>
              <a:buChar char="ü"/>
            </a:pPr>
            <a:r>
              <a:rPr lang="ru-RU" sz="4500" b="1" dirty="0">
                <a:ln/>
                <a:solidFill>
                  <a:schemeClr val="accent1">
                    <a:lumMod val="75000"/>
                  </a:schemeClr>
                </a:solidFill>
              </a:rPr>
              <a:t>Познавательный</a:t>
            </a:r>
          </a:p>
          <a:p>
            <a:pPr marL="514350" indent="-514350" algn="ctr">
              <a:buFont typeface="Wingdings" panose="05000000000000000000" pitchFamily="2" charset="2"/>
              <a:buChar char="ü"/>
            </a:pPr>
            <a:r>
              <a:rPr lang="ru-RU" sz="4500" b="1" dirty="0">
                <a:ln/>
                <a:solidFill>
                  <a:schemeClr val="accent1">
                    <a:lumMod val="75000"/>
                  </a:schemeClr>
                </a:solidFill>
              </a:rPr>
              <a:t>Развивающий</a:t>
            </a:r>
          </a:p>
          <a:p>
            <a:pPr marL="514350" indent="-514350" algn="ctr">
              <a:buFont typeface="Wingdings" panose="05000000000000000000" pitchFamily="2" charset="2"/>
              <a:buChar char="ü"/>
            </a:pPr>
            <a:r>
              <a:rPr lang="ru-RU" sz="4500" b="1" dirty="0">
                <a:ln/>
                <a:solidFill>
                  <a:schemeClr val="accent1">
                    <a:lumMod val="75000"/>
                  </a:schemeClr>
                </a:solidFill>
              </a:rPr>
              <a:t>Плодотворный</a:t>
            </a:r>
          </a:p>
        </p:txBody>
      </p:sp>
    </p:spTree>
    <p:extLst>
      <p:ext uri="{BB962C8B-B14F-4D97-AF65-F5344CB8AC3E}">
        <p14:creationId xmlns:p14="http://schemas.microsoft.com/office/powerpoint/2010/main" val="20190612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1928"/>
            <a:ext cx="9657184" cy="72032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019490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fs00.infourok.ru/images/doc/231/65512/1/img1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346" y="0"/>
            <a:ext cx="903118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Tie_Fighter_-_Zvuk_Poleta_(xMuzic.me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93.7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094513" y="173973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3690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8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ok.bibl.com.ua/stati/metodichni-rekomendaciyi-moiseyenko-valentina-ivanivna/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65315"/>
            <a:ext cx="9144000" cy="6997959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643887" y="578629"/>
            <a:ext cx="6086923" cy="51706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300" dirty="0" smtClean="0">
                <a:solidFill>
                  <a:srgbClr val="C00000"/>
                </a:solidFill>
              </a:rPr>
              <a:t>        Продолжите </a:t>
            </a:r>
            <a:r>
              <a:rPr lang="ru-RU" sz="3300" dirty="0">
                <a:solidFill>
                  <a:srgbClr val="C00000"/>
                </a:solidFill>
              </a:rPr>
              <a:t>высказывания: </a:t>
            </a:r>
          </a:p>
          <a:p>
            <a:r>
              <a:rPr lang="ru-RU" sz="33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</a:p>
          <a:p>
            <a:r>
              <a:rPr lang="ru-RU" sz="33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3300" dirty="0" smtClean="0">
                <a:solidFill>
                  <a:schemeClr val="accent6">
                    <a:lumMod val="50000"/>
                  </a:schemeClr>
                </a:solidFill>
              </a:rPr>
              <a:t>  Своей </a:t>
            </a:r>
            <a:r>
              <a:rPr lang="ru-RU" sz="3300" dirty="0">
                <a:solidFill>
                  <a:schemeClr val="accent6">
                    <a:lumMod val="50000"/>
                  </a:schemeClr>
                </a:solidFill>
              </a:rPr>
              <a:t>работой я сегодня …. ,</a:t>
            </a:r>
          </a:p>
          <a:p>
            <a:r>
              <a:rPr lang="ru-RU" sz="3300" dirty="0">
                <a:solidFill>
                  <a:schemeClr val="accent6">
                    <a:lumMod val="50000"/>
                  </a:schemeClr>
                </a:solidFill>
              </a:rPr>
              <a:t>потому что ….. </a:t>
            </a:r>
          </a:p>
          <a:p>
            <a:endParaRPr lang="ru-RU" sz="33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3300" dirty="0" smtClean="0">
                <a:solidFill>
                  <a:schemeClr val="accent6">
                    <a:lumMod val="50000"/>
                  </a:schemeClr>
                </a:solidFill>
              </a:rPr>
              <a:t>   </a:t>
            </a:r>
          </a:p>
          <a:p>
            <a:r>
              <a:rPr lang="ru-RU" sz="3300" dirty="0" smtClean="0">
                <a:solidFill>
                  <a:schemeClr val="accent6">
                    <a:lumMod val="50000"/>
                  </a:schemeClr>
                </a:solidFill>
              </a:rPr>
              <a:t>Я </a:t>
            </a:r>
            <a:r>
              <a:rPr lang="ru-RU" sz="3300" dirty="0">
                <a:solidFill>
                  <a:schemeClr val="accent6">
                    <a:lumMod val="50000"/>
                  </a:schemeClr>
                </a:solidFill>
              </a:rPr>
              <a:t>научился (</a:t>
            </a:r>
            <a:r>
              <a:rPr lang="ru-RU" sz="3300" dirty="0" err="1">
                <a:solidFill>
                  <a:schemeClr val="accent6">
                    <a:lumMod val="50000"/>
                  </a:schemeClr>
                </a:solidFill>
              </a:rPr>
              <a:t>лась</a:t>
            </a:r>
            <a:r>
              <a:rPr lang="ru-RU" sz="3300" dirty="0">
                <a:solidFill>
                  <a:schemeClr val="accent6">
                    <a:lumMod val="50000"/>
                  </a:schemeClr>
                </a:solidFill>
              </a:rPr>
              <a:t>)…….. </a:t>
            </a:r>
            <a:endParaRPr lang="ru-RU" sz="3300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3300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33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sz="3300" dirty="0" smtClean="0">
                <a:solidFill>
                  <a:schemeClr val="accent6">
                    <a:lumMod val="50000"/>
                  </a:schemeClr>
                </a:solidFill>
              </a:rPr>
              <a:t>   Теперь </a:t>
            </a:r>
            <a:r>
              <a:rPr lang="ru-RU" sz="3300" dirty="0">
                <a:solidFill>
                  <a:schemeClr val="accent6">
                    <a:lumMod val="50000"/>
                  </a:schemeClr>
                </a:solidFill>
              </a:rPr>
              <a:t>я могу……!</a:t>
            </a:r>
          </a:p>
        </p:txBody>
      </p:sp>
    </p:spTree>
    <p:extLst>
      <p:ext uri="{BB962C8B-B14F-4D97-AF65-F5344CB8AC3E}">
        <p14:creationId xmlns:p14="http://schemas.microsoft.com/office/powerpoint/2010/main" val="19048841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710/0006aa47-806476c4/img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2125" y="-314325"/>
            <a:ext cx="10077450" cy="7562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01812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ok.bibl.com.ua/stati/metodichni-rekomendaciyi-moiseyenko-valentina-ivanivna/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316" y="0"/>
            <a:ext cx="9405257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566002" y="1359546"/>
            <a:ext cx="5364097" cy="76174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ru-RU" sz="45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Домашнее задание 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02200" y="2978307"/>
            <a:ext cx="3745256" cy="1731243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</a:rPr>
              <a:t>   С</a:t>
            </a:r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</a:rPr>
              <a:t>. 21 № 7, </a:t>
            </a:r>
          </a:p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</a:rPr>
              <a:t>  карточки</a:t>
            </a:r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929732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ds04.infourok.ru/uploads/ex/0669/0002c588-89d2de96/2/img1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zvonok_-_na_urok_(xMuzic.me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073732" y="1704110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2432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9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ok.bibl.com.ua/stati/metodichni-rekomendaciyi-moiseyenko-valentina-ivanivna/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95250"/>
            <a:ext cx="9144000" cy="695324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21290" y="632802"/>
            <a:ext cx="3462294" cy="108491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ru-RU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Ученики</a:t>
            </a:r>
            <a:r>
              <a:rPr lang="ru-RU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: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643020" y="2210776"/>
            <a:ext cx="6338916" cy="3531736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marL="514350" indent="-514350" algn="ctr">
              <a:buFont typeface="Wingdings" panose="05000000000000000000" pitchFamily="2" charset="2"/>
              <a:buChar char="ü"/>
            </a:pPr>
            <a:r>
              <a:rPr lang="ru-RU" sz="45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Активные</a:t>
            </a:r>
          </a:p>
          <a:p>
            <a:pPr marL="514350" indent="-514350" algn="ctr">
              <a:buFont typeface="Wingdings" panose="05000000000000000000" pitchFamily="2" charset="2"/>
              <a:buChar char="ü"/>
            </a:pPr>
            <a:r>
              <a:rPr lang="ru-RU" sz="45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Думающие</a:t>
            </a:r>
          </a:p>
          <a:p>
            <a:pPr marL="514350" indent="-514350" algn="ctr">
              <a:buFont typeface="Wingdings" panose="05000000000000000000" pitchFamily="2" charset="2"/>
              <a:buChar char="ü"/>
            </a:pPr>
            <a:r>
              <a:rPr lang="ru-RU" sz="45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Работоспособные</a:t>
            </a:r>
          </a:p>
          <a:p>
            <a:pPr marL="514350" indent="-514350" algn="ctr">
              <a:buFont typeface="Wingdings" panose="05000000000000000000" pitchFamily="2" charset="2"/>
              <a:buChar char="ü"/>
            </a:pPr>
            <a:r>
              <a:rPr lang="ru-RU" sz="45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Внимательные</a:t>
            </a:r>
          </a:p>
          <a:p>
            <a:pPr marL="514350" indent="-514350" algn="ctr">
              <a:buFont typeface="Wingdings" panose="05000000000000000000" pitchFamily="2" charset="2"/>
              <a:buChar char="ü"/>
            </a:pPr>
            <a:r>
              <a:rPr lang="ru-RU" sz="45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Дисциплинированные</a:t>
            </a:r>
          </a:p>
        </p:txBody>
      </p:sp>
    </p:spTree>
    <p:extLst>
      <p:ext uri="{BB962C8B-B14F-4D97-AF65-F5344CB8AC3E}">
        <p14:creationId xmlns:p14="http://schemas.microsoft.com/office/powerpoint/2010/main" val="40889297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ok.bibl.com.ua/stati/metodichni-rekomendaciyi-moiseyenko-valentina-ivanivna/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21298"/>
            <a:ext cx="9144000" cy="710565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863700" y="323723"/>
            <a:ext cx="4089261" cy="108491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ru-RU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Наш девиз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856784" y="1853656"/>
            <a:ext cx="5679825" cy="380873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ru-RU" sz="405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  Мы </a:t>
            </a:r>
            <a:r>
              <a:rPr lang="ru-RU" sz="405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– умные!</a:t>
            </a:r>
          </a:p>
          <a:p>
            <a:pPr algn="ctr"/>
            <a:r>
              <a:rPr lang="ru-RU" sz="405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  Мы </a:t>
            </a:r>
            <a:r>
              <a:rPr lang="ru-RU" sz="405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– дружные!</a:t>
            </a:r>
          </a:p>
          <a:p>
            <a:pPr algn="ctr"/>
            <a:r>
              <a:rPr lang="ru-RU" sz="405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   Мы </a:t>
            </a:r>
            <a:r>
              <a:rPr lang="ru-RU" sz="405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– внимательные!</a:t>
            </a:r>
          </a:p>
          <a:p>
            <a:pPr algn="ctr"/>
            <a:r>
              <a:rPr lang="ru-RU" sz="405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  Мы </a:t>
            </a:r>
            <a:r>
              <a:rPr lang="ru-RU" sz="405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– старательные!</a:t>
            </a:r>
          </a:p>
          <a:p>
            <a:pPr algn="ctr"/>
            <a:r>
              <a:rPr lang="ru-RU" sz="405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   Мы </a:t>
            </a:r>
            <a:r>
              <a:rPr lang="ru-RU" sz="405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– отлично учимся!</a:t>
            </a:r>
          </a:p>
          <a:p>
            <a:pPr algn="ctr"/>
            <a:r>
              <a:rPr lang="ru-RU" sz="405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   Всё </a:t>
            </a:r>
            <a:r>
              <a:rPr lang="ru-RU" sz="405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у нас получится!</a:t>
            </a:r>
          </a:p>
        </p:txBody>
      </p:sp>
    </p:spTree>
    <p:extLst>
      <p:ext uri="{BB962C8B-B14F-4D97-AF65-F5344CB8AC3E}">
        <p14:creationId xmlns:p14="http://schemas.microsoft.com/office/powerpoint/2010/main" val="33337470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www.booksiti.net.ru/books/4418067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0025" y="85725"/>
            <a:ext cx="5133975" cy="65627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pisateli.my1.ru/_fr/6/393528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76326"/>
            <a:ext cx="3886199" cy="5257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56269" y="919596"/>
            <a:ext cx="2330318" cy="69249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ru-RU" sz="405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А. Волков</a:t>
            </a:r>
          </a:p>
        </p:txBody>
      </p:sp>
    </p:spTree>
    <p:extLst>
      <p:ext uri="{BB962C8B-B14F-4D97-AF65-F5344CB8AC3E}">
        <p14:creationId xmlns:p14="http://schemas.microsoft.com/office/powerpoint/2010/main" val="11122008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2" name="Picture 8" descr="https://s1.babiki.ru/uploads/images/media/2017/03/19/07/f53aef83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343" y="1380932"/>
            <a:ext cx="8228704" cy="4458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86140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Picture 6" descr="https://pda.litres.ru/static/bookimages/25/65/72/25657298.bin.dir/h/i_01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0074" y="251927"/>
            <a:ext cx="5693227" cy="6084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94121" y="994532"/>
            <a:ext cx="5736955" cy="1708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</a:rPr>
              <a:t>Определите, какое число пропущено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?</a:t>
            </a:r>
          </a:p>
          <a:p>
            <a:r>
              <a:rPr lang="ru-RU" sz="4050" b="1" dirty="0">
                <a:solidFill>
                  <a:srgbClr val="C00000"/>
                </a:solidFill>
              </a:rPr>
              <a:t>     </a:t>
            </a:r>
          </a:p>
          <a:p>
            <a:r>
              <a:rPr lang="ru-RU" sz="4050" b="1" dirty="0">
                <a:solidFill>
                  <a:srgbClr val="C00000"/>
                </a:solidFill>
              </a:rPr>
              <a:t>497, 498,        , 500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50590" y="1350536"/>
            <a:ext cx="55446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</a:rPr>
              <a:t>     Как изменяются числа в этом ряду?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50590" y="2631393"/>
            <a:ext cx="4688591" cy="18235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b="1" i="1">
                <a:solidFill>
                  <a:schemeClr val="accent6">
                    <a:lumMod val="75000"/>
                  </a:schemeClr>
                </a:solidFill>
              </a:rPr>
              <a:t>Какое число здесь пропущено</a:t>
            </a:r>
            <a:r>
              <a:rPr lang="ru-RU" sz="2400" b="1">
                <a:solidFill>
                  <a:schemeClr val="accent6">
                    <a:lumMod val="75000"/>
                  </a:schemeClr>
                </a:solidFill>
              </a:rPr>
              <a:t>?</a:t>
            </a:r>
            <a:endParaRPr lang="ru-RU" sz="2400" b="1" dirty="0">
              <a:solidFill>
                <a:schemeClr val="accent6">
                  <a:lumMod val="75000"/>
                </a:schemeClr>
              </a:solidFill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ru-RU" sz="2400" b="1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sz="4050" b="1" dirty="0">
                <a:solidFill>
                  <a:srgbClr val="C00000"/>
                </a:solidFill>
              </a:rPr>
              <a:t>902, 901,        , 899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ru-RU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1681" y="3006640"/>
            <a:ext cx="55446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</a:rPr>
              <a:t>     Как изменяются числа в этом ряду?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706732" y="1964241"/>
            <a:ext cx="973343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50" b="1" i="1" u="sng" dirty="0">
                <a:solidFill>
                  <a:srgbClr val="C00000"/>
                </a:solidFill>
              </a:rPr>
              <a:t>499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706731" y="3324391"/>
            <a:ext cx="973343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50" b="1" i="1" u="sng" dirty="0">
                <a:solidFill>
                  <a:srgbClr val="C00000"/>
                </a:solidFill>
              </a:rPr>
              <a:t>900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336478" y="51557"/>
            <a:ext cx="8075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№1,с.20</a:t>
            </a:r>
          </a:p>
        </p:txBody>
      </p:sp>
    </p:spTree>
    <p:extLst>
      <p:ext uri="{BB962C8B-B14F-4D97-AF65-F5344CB8AC3E}">
        <p14:creationId xmlns:p14="http://schemas.microsoft.com/office/powerpoint/2010/main" val="7318018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s://pda.litres.ru/static/bookimages/25/65/72/25657298.bin.dir/h/i_01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748" y="219076"/>
            <a:ext cx="5898077" cy="5946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7195" y="1142258"/>
            <a:ext cx="6609373" cy="10849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</a:rPr>
              <a:t>Что означает каждая цифра в записи числа</a:t>
            </a:r>
          </a:p>
          <a:p>
            <a:r>
              <a:rPr lang="ru-RU" sz="2400" b="1" i="1" dirty="0">
                <a:solidFill>
                  <a:srgbClr val="C00000"/>
                </a:solidFill>
              </a:rPr>
              <a:t> </a:t>
            </a:r>
            <a:r>
              <a:rPr lang="ru-RU" sz="4050" b="1" i="1" dirty="0">
                <a:solidFill>
                  <a:srgbClr val="C00000"/>
                </a:solidFill>
              </a:rPr>
              <a:t>902</a:t>
            </a:r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4050" b="1" i="1" dirty="0">
                <a:solidFill>
                  <a:srgbClr val="C00000"/>
                </a:solidFill>
              </a:rPr>
              <a:t>  </a:t>
            </a:r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</a:rPr>
              <a:t>          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12077" y="1511589"/>
            <a:ext cx="973343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50" b="1" i="1" dirty="0">
                <a:solidFill>
                  <a:srgbClr val="C00000"/>
                </a:solidFill>
              </a:rPr>
              <a:t>4</a:t>
            </a:r>
            <a:r>
              <a:rPr lang="en-US" sz="4050" b="1" i="1">
                <a:solidFill>
                  <a:srgbClr val="C00000"/>
                </a:solidFill>
              </a:rPr>
              <a:t>9</a:t>
            </a:r>
            <a:r>
              <a:rPr lang="ru-RU" sz="4050" b="1" i="1">
                <a:solidFill>
                  <a:srgbClr val="C00000"/>
                </a:solidFill>
              </a:rPr>
              <a:t>8</a:t>
            </a:r>
            <a:endParaRPr lang="ru-RU" sz="4050" b="1" i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157" y="2142846"/>
            <a:ext cx="5570756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14313" indent="-214313">
              <a:buFont typeface="Wingdings" panose="05000000000000000000" pitchFamily="2" charset="2"/>
              <a:buChar char="ü"/>
            </a:pPr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</a:rPr>
              <a:t>Назови соседей числа                     </a:t>
            </a:r>
            <a:r>
              <a:rPr lang="ru-RU" sz="4050" b="1" i="1" dirty="0">
                <a:solidFill>
                  <a:srgbClr val="C00000"/>
                </a:solidFill>
              </a:rPr>
              <a:t>498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749759" y="2073596"/>
            <a:ext cx="3272050" cy="854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950" b="1" i="1" u="sng" dirty="0">
                <a:solidFill>
                  <a:srgbClr val="C00000"/>
                </a:solidFill>
              </a:rPr>
              <a:t>497</a:t>
            </a:r>
            <a:r>
              <a:rPr lang="ru-RU" sz="4950" b="1" i="1" dirty="0">
                <a:solidFill>
                  <a:srgbClr val="C00000"/>
                </a:solidFill>
              </a:rPr>
              <a:t>        </a:t>
            </a:r>
            <a:r>
              <a:rPr lang="ru-RU" sz="4950" b="1" i="1" u="sng" dirty="0">
                <a:solidFill>
                  <a:srgbClr val="C00000"/>
                </a:solidFill>
              </a:rPr>
              <a:t>499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67196" y="2916134"/>
            <a:ext cx="3834639" cy="10849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14313" indent="-214313">
              <a:buFont typeface="Wingdings" panose="05000000000000000000" pitchFamily="2" charset="2"/>
              <a:buChar char="ü"/>
            </a:pPr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</a:rPr>
              <a:t>Последующее число  для </a:t>
            </a:r>
          </a:p>
          <a:p>
            <a:r>
              <a:rPr lang="ru-RU" sz="4050" b="1" i="1" dirty="0">
                <a:solidFill>
                  <a:srgbClr val="C00000"/>
                </a:solidFill>
              </a:rPr>
              <a:t>         899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29371" y="3285465"/>
            <a:ext cx="973343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50" b="1" i="1" u="sng" dirty="0">
                <a:solidFill>
                  <a:srgbClr val="C00000"/>
                </a:solidFill>
              </a:rPr>
              <a:t>900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86644" y="3967754"/>
            <a:ext cx="3735253" cy="10849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</a:rPr>
              <a:t>Предыдущее для числа </a:t>
            </a:r>
          </a:p>
          <a:p>
            <a:r>
              <a:rPr lang="ru-RU" sz="4050" b="1" i="1" dirty="0">
                <a:solidFill>
                  <a:srgbClr val="C00000"/>
                </a:solidFill>
              </a:rPr>
              <a:t>         700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67196" y="4314003"/>
            <a:ext cx="973343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50" b="1" i="1" u="sng" dirty="0">
                <a:solidFill>
                  <a:srgbClr val="C00000"/>
                </a:solidFill>
              </a:rPr>
              <a:t>699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500628" y="0"/>
            <a:ext cx="7551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№1,с.20</a:t>
            </a:r>
          </a:p>
        </p:txBody>
      </p:sp>
    </p:spTree>
    <p:extLst>
      <p:ext uri="{BB962C8B-B14F-4D97-AF65-F5344CB8AC3E}">
        <p14:creationId xmlns:p14="http://schemas.microsoft.com/office/powerpoint/2010/main" val="2408977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869</TotalTime>
  <Words>621</Words>
  <Application>Microsoft Office PowerPoint</Application>
  <PresentationFormat>Экран (4:3)</PresentationFormat>
  <Paragraphs>188</Paragraphs>
  <Slides>35</Slides>
  <Notes>0</Notes>
  <HiddenSlides>0</HiddenSlides>
  <MMClips>7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0" baseType="lpstr">
      <vt:lpstr>Arial</vt:lpstr>
      <vt:lpstr>Calibri</vt:lpstr>
      <vt:lpstr>Calibri Light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*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nina</dc:creator>
  <cp:lastModifiedBy>nina</cp:lastModifiedBy>
  <cp:revision>90</cp:revision>
  <dcterms:created xsi:type="dcterms:W3CDTF">2017-12-07T13:53:37Z</dcterms:created>
  <dcterms:modified xsi:type="dcterms:W3CDTF">2018-02-11T09:33:52Z</dcterms:modified>
</cp:coreProperties>
</file>