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4"/>
  </p:notesMasterIdLst>
  <p:sldIdLst>
    <p:sldId id="347" r:id="rId4"/>
    <p:sldId id="348" r:id="rId5"/>
    <p:sldId id="355" r:id="rId6"/>
    <p:sldId id="357" r:id="rId7"/>
    <p:sldId id="351" r:id="rId8"/>
    <p:sldId id="352" r:id="rId9"/>
    <p:sldId id="353" r:id="rId10"/>
    <p:sldId id="356" r:id="rId11"/>
    <p:sldId id="354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8" r:id="rId22"/>
    <p:sldId id="381" r:id="rId23"/>
    <p:sldId id="367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2" r:id="rId35"/>
    <p:sldId id="383" r:id="rId36"/>
    <p:sldId id="384" r:id="rId37"/>
    <p:sldId id="385" r:id="rId38"/>
    <p:sldId id="386" r:id="rId39"/>
    <p:sldId id="387" r:id="rId40"/>
    <p:sldId id="388" r:id="rId41"/>
    <p:sldId id="389" r:id="rId42"/>
    <p:sldId id="390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415"/>
    <a:srgbClr val="FF0000"/>
    <a:srgbClr val="FFC000"/>
    <a:srgbClr val="00B0F0"/>
    <a:srgbClr val="009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 showGuides="1">
      <p:cViewPr>
        <p:scale>
          <a:sx n="55" d="100"/>
          <a:sy n="55" d="100"/>
        </p:scale>
        <p:origin x="-1218" y="-384"/>
      </p:cViewPr>
      <p:guideLst>
        <p:guide orient="horz" pos="2186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обложк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184640" cy="69418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33600" y="2057400"/>
            <a:ext cx="4978400" cy="175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none" rtlCol="0" anchor="t">
            <a:prstTxWarp prst="textNoShape">
              <a:avLst/>
            </a:prstTxWarp>
            <a:noAutofit/>
          </a:bodyPr>
          <a:p>
            <a:pPr algn="ctr"/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Столярная мастерская</a:t>
            </a:r>
            <a:endParaRPr lang="ru-RU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«Папы Карло»</a:t>
            </a:r>
            <a:endParaRPr lang="ru-RU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152400"/>
            <a:ext cx="52108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3600" b="1">
                <a:ln w="15875">
                  <a:gradFill>
                    <a:gsLst>
                      <a:gs pos="0">
                        <a:schemeClr val="accent1">
                          <a:hueMod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ln>
                <a:solidFill>
                  <a:schemeClr val="tx1">
                    <a:lumMod val="75000"/>
                  </a:schemeClr>
                </a:solidFill>
                <a:effectLst/>
              </a:rPr>
              <a:t>МБДОУ детский сад №67</a:t>
            </a:r>
            <a:endParaRPr lang="ru-RU" altLang="en-US" sz="3600" b="1">
              <a:ln w="15875">
                <a:gradFill>
                  <a:gsLst>
                    <a:gs pos="0">
                      <a:schemeClr val="accent1">
                        <a:hueMod val="8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</a:ln>
              <a:solidFill>
                <a:schemeClr val="tx1">
                  <a:lumMod val="75000"/>
                </a:schemeClr>
              </a:solidFill>
              <a:effectLst/>
            </a:endParaRPr>
          </a:p>
          <a:p>
            <a:pPr algn="ctr"/>
            <a:r>
              <a:rPr lang="ru-RU" altLang="en-US" sz="3600" b="1">
                <a:ln w="15875">
                  <a:gradFill>
                    <a:gsLst>
                      <a:gs pos="0">
                        <a:schemeClr val="accent1">
                          <a:hueMod val="8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ln>
                <a:solidFill>
                  <a:schemeClr val="tx1">
                    <a:lumMod val="75000"/>
                  </a:schemeClr>
                </a:solidFill>
                <a:effectLst/>
              </a:rPr>
              <a:t> «Подснежник»</a:t>
            </a:r>
            <a:endParaRPr lang="ru-RU" altLang="en-US" sz="3600" b="1">
              <a:ln w="15875">
                <a:gradFill>
                  <a:gsLst>
                    <a:gs pos="0">
                      <a:schemeClr val="accent1">
                        <a:hueMod val="8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</a:ln>
              <a:solidFill>
                <a:schemeClr val="tx1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1873" y="1600200"/>
            <a:ext cx="474281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ru-RU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мастер - класс на тему:</a:t>
            </a:r>
            <a:endParaRPr lang="ru-RU" altLang="en-US" sz="3600" b="1">
              <a:ln w="6600">
                <a:solidFill>
                  <a:schemeClr val="accent2"/>
                </a:solidFill>
                <a:prstDash val="solid"/>
              </a:ln>
              <a:solidFill>
                <a:schemeClr val="bg1">
                  <a:lumMod val="6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95930" y="4495800"/>
            <a:ext cx="6264910" cy="23196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r"/>
            <a:r>
              <a:rPr lang="ru-RU" altLang="en-US" sz="3600" b="1">
                <a:ln w="15875"/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Голчина Татьяна Васильевна</a:t>
            </a:r>
            <a:endParaRPr lang="ru-RU" altLang="en-US" sz="3600" b="1">
              <a:ln w="15875"/>
              <a:solidFill>
                <a:schemeClr val="bg1">
                  <a:lumMod val="5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3600" b="1">
                <a:ln w="15875"/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Воспитатель  1 категории</a:t>
            </a:r>
            <a:endParaRPr lang="ru-RU" altLang="en-US" sz="3600" b="1">
              <a:ln w="15875"/>
              <a:solidFill>
                <a:schemeClr val="bg1">
                  <a:lumMod val="5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3600" b="1">
                <a:ln w="15875"/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МБДОУ Детский сад 67 </a:t>
            </a:r>
            <a:endParaRPr lang="ru-RU" altLang="en-US" sz="3600" b="1">
              <a:ln w="15875"/>
              <a:solidFill>
                <a:schemeClr val="bg1">
                  <a:lumMod val="5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3600" b="1">
                <a:ln w="15875"/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«Подснежник»</a:t>
            </a:r>
            <a:endParaRPr lang="ru-RU" altLang="en-US" sz="3600" b="1">
              <a:ln w="15875"/>
              <a:solidFill>
                <a:schemeClr val="bg1">
                  <a:lumMod val="5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mic Sans MS" panose="030F0702030302020204" charset="0"/>
                <a:cs typeface="Comic Sans MS" panose="030F0702030302020204" charset="0"/>
              </a:rPr>
              <a:t>Цель</a:t>
            </a:r>
            <a:r>
              <a:rPr lang="ru-RU" altLang="en-US" b="1">
                <a:latin typeface="Comic Sans MS" panose="030F0702030302020204" charset="0"/>
                <a:cs typeface="Comic Sans MS" panose="030F0702030302020204" charset="0"/>
              </a:rPr>
              <a:t>:</a:t>
            </a:r>
            <a:endParaRPr lang="ru-RU" altLang="en-US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ru-RU" altLang="en-US">
                <a:latin typeface="Comic Sans MS" panose="030F0702030302020204" charset="0"/>
                <a:cs typeface="Comic Sans MS" panose="030F0702030302020204" charset="0"/>
              </a:rPr>
              <a:t>У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довлетворение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интересов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детей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техническому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творчеству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через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освоение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столярных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технологий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доведение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их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интересов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потребности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творческом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труде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4" name="Изображение 3" descr="IMG_20190315_1038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3810000"/>
            <a:ext cx="3398520" cy="25495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Основные</a:t>
            </a:r>
            <a:r>
              <a:rPr lang="en-US" altLang="ru-RU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задачи</a:t>
            </a:r>
            <a:r>
              <a:rPr lang="ru-RU" altLang="en-US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:</a:t>
            </a:r>
            <a:endParaRPr lang="ru-RU" altLang="en-US" b="1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056005" y="1600200"/>
            <a:ext cx="7630795" cy="4526280"/>
          </a:xfrm>
        </p:spPr>
        <p:txBody>
          <a:bodyPr>
            <a:normAutofit fontScale="80000"/>
          </a:bodyPr>
          <a:p>
            <a:pPr marL="0" indent="0">
              <a:buNone/>
            </a:pPr>
            <a:r>
              <a:rPr lang="en-US" altLang="en-US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Обучающие</a:t>
            </a:r>
            <a:r>
              <a:rPr lang="en-US" altLang="ru-RU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b="1"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l"/>
            <a:r>
              <a:rPr lang="en-US" altLang="en-US"/>
              <a:t>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знакомство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детей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традиционными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современными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техниками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работы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деревом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;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формирование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навыков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безопасного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обращения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инструментами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оборудованием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;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обучение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детей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основам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проектирования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создания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простых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изделий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;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формирование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умения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работать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команде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помогать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друг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другу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ценить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совместный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труд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;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ранняя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профориентация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воспитанников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45235" y="457200"/>
            <a:ext cx="7894955" cy="6042025"/>
          </a:xfrm>
        </p:spPr>
        <p:txBody>
          <a:bodyPr>
            <a:normAutofit fontScale="80000"/>
          </a:bodyPr>
          <a:p>
            <a:pPr marL="0" indent="0">
              <a:buNone/>
            </a:pPr>
            <a:r>
              <a:rPr lang="en-US" altLang="en-US" sz="4445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Развивающие</a:t>
            </a:r>
            <a:r>
              <a:rPr lang="en-US" altLang="ru-RU" sz="4445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sz="4445" b="1"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развитие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умения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рационально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организовать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труд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на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своѐм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рабочем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месте</a:t>
            </a:r>
            <a:r>
              <a:rPr lang="ru-RU" altLang="en-US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развитие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мелкой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моторики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координации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движений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точности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поддержание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инициативы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каждого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ребенка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развитие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творческого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мышления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воображения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через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	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создание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собственных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проектов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развитие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эстетического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вкуса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духовной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культуры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потребности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общении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с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>
                <a:latin typeface="Comic Sans MS" panose="030F0702030302020204" charset="0"/>
                <a:cs typeface="Comic Sans MS" panose="030F0702030302020204" charset="0"/>
              </a:rPr>
              <a:t>искусством</a:t>
            </a:r>
            <a:r>
              <a:rPr lang="en-US" altLang="ru-RU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ru-RU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63015" y="152400"/>
            <a:ext cx="7529830" cy="6395720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en-US" sz="3600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Воспитательные</a:t>
            </a:r>
            <a:r>
              <a:rPr lang="en-US" altLang="ru-RU" sz="3600" b="1"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:</a:t>
            </a:r>
            <a:endParaRPr lang="en-US" altLang="ru-RU" sz="3600" b="1"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>
              <a:buNone/>
            </a:pPr>
            <a:endParaRPr lang="en-US" altLang="en-US" sz="20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побуждать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выполнению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общественно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значимых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заданий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добрых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дел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воспитание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уважения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природе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еѐ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ресурсам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понимание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ценности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дерева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как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материала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формировать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дружеские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взаимоотношения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со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сверстниками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поддерживать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интерес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участию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в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общем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деле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девочек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мальчиков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воспитывать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вежливость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доброжелательное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отношение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друг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к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другу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;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воспитание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трудолюбия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терпения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en-US" sz="2400">
                <a:latin typeface="Comic Sans MS" panose="030F0702030302020204" charset="0"/>
                <a:cs typeface="Comic Sans MS" panose="030F0702030302020204" charset="0"/>
              </a:rPr>
              <a:t>настойчивости</a:t>
            </a:r>
            <a:r>
              <a:rPr lang="en-US" altLang="ru-RU" sz="2400"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ru-RU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 sz="2800"/>
              <a:t>В</a:t>
            </a:r>
            <a:r>
              <a:rPr lang="en-US" altLang="ru-RU" sz="2800"/>
              <a:t> </a:t>
            </a:r>
            <a:r>
              <a:rPr lang="en-US" altLang="en-US" sz="2800"/>
              <a:t>основу</a:t>
            </a:r>
            <a:r>
              <a:rPr lang="en-US" altLang="ru-RU" sz="2800"/>
              <a:t> </a:t>
            </a:r>
            <a:r>
              <a:rPr lang="en-US" altLang="en-US" sz="2800"/>
              <a:t>решения</a:t>
            </a:r>
            <a:r>
              <a:rPr lang="en-US" altLang="ru-RU" sz="2800"/>
              <a:t> </a:t>
            </a:r>
            <a:r>
              <a:rPr lang="en-US" altLang="en-US" sz="2800"/>
              <a:t>этих</a:t>
            </a:r>
            <a:r>
              <a:rPr lang="en-US" altLang="ru-RU" sz="2800"/>
              <a:t> </a:t>
            </a:r>
            <a:r>
              <a:rPr lang="en-US" altLang="en-US" sz="2800"/>
              <a:t>задач</a:t>
            </a:r>
            <a:r>
              <a:rPr lang="en-US" altLang="ru-RU" sz="2800"/>
              <a:t> </a:t>
            </a:r>
            <a:r>
              <a:rPr lang="en-US" altLang="en-US" sz="2800"/>
              <a:t>положены</a:t>
            </a:r>
            <a:r>
              <a:rPr lang="en-US" altLang="ru-RU" sz="2800"/>
              <a:t> </a:t>
            </a:r>
            <a:r>
              <a:rPr lang="en-US" altLang="en-US" sz="2800"/>
              <a:t>следующие</a:t>
            </a:r>
            <a:r>
              <a:rPr lang="en-US" altLang="ru-RU" sz="2800"/>
              <a:t> </a:t>
            </a:r>
            <a:r>
              <a:rPr lang="en-US" altLang="en-US" sz="2800" b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принципы</a:t>
            </a:r>
            <a:r>
              <a:rPr lang="en-US" altLang="ru-RU" sz="2800"/>
              <a:t>:</a:t>
            </a:r>
            <a:endParaRPr lang="en-US" altLang="ru-RU" sz="28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55395" y="1447800"/>
            <a:ext cx="7594600" cy="4749165"/>
          </a:xfrm>
        </p:spPr>
        <p:txBody>
          <a:bodyPr>
            <a:normAutofit fontScale="70000"/>
          </a:bodyPr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Целостности</a:t>
            </a:r>
            <a:r>
              <a:rPr lang="en-US" altLang="ru-RU"/>
              <a:t> –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работе</a:t>
            </a:r>
            <a:r>
              <a:rPr lang="en-US" altLang="ru-RU"/>
              <a:t> </a:t>
            </a:r>
            <a:r>
              <a:rPr lang="en-US" altLang="en-US"/>
              <a:t>соблюдены</a:t>
            </a:r>
            <a:r>
              <a:rPr lang="en-US" altLang="ru-RU"/>
              <a:t> </a:t>
            </a:r>
            <a:r>
              <a:rPr lang="en-US" altLang="en-US"/>
              <a:t>единство</a:t>
            </a:r>
            <a:r>
              <a:rPr lang="en-US" altLang="ru-RU"/>
              <a:t> </a:t>
            </a:r>
            <a:r>
              <a:rPr lang="en-US" altLang="en-US"/>
              <a:t>обучения</a:t>
            </a:r>
            <a:r>
              <a:rPr lang="en-US" altLang="ru-RU"/>
              <a:t>, </a:t>
            </a:r>
            <a:r>
              <a:rPr lang="en-US" altLang="en-US"/>
              <a:t>воспитания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развития</a:t>
            </a:r>
            <a:r>
              <a:rPr lang="en-US" altLang="ru-RU"/>
              <a:t>,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одной</a:t>
            </a:r>
            <a:r>
              <a:rPr lang="en-US" altLang="ru-RU"/>
              <a:t> </a:t>
            </a:r>
            <a:r>
              <a:rPr lang="en-US" altLang="en-US"/>
              <a:t>стороны</a:t>
            </a:r>
            <a:r>
              <a:rPr lang="en-US" altLang="ru-RU"/>
              <a:t>,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системность</a:t>
            </a:r>
            <a:r>
              <a:rPr lang="en-US" altLang="ru-RU"/>
              <a:t>,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другой</a:t>
            </a:r>
            <a:r>
              <a:rPr lang="en-US" altLang="ru-RU"/>
              <a:t>;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Гуманизации</a:t>
            </a:r>
            <a:r>
              <a:rPr lang="en-US" altLang="ru-RU"/>
              <a:t> – </a:t>
            </a:r>
            <a:r>
              <a:rPr lang="en-US" altLang="en-US"/>
              <a:t>личностно</a:t>
            </a:r>
            <a:r>
              <a:rPr lang="en-US" altLang="ru-RU"/>
              <a:t>-</a:t>
            </a:r>
            <a:r>
              <a:rPr lang="en-US" altLang="en-US"/>
              <a:t>ориентированный</a:t>
            </a:r>
            <a:r>
              <a:rPr lang="en-US" altLang="ru-RU"/>
              <a:t> </a:t>
            </a:r>
            <a:r>
              <a:rPr lang="en-US" altLang="en-US"/>
              <a:t>подход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воспитании</a:t>
            </a:r>
            <a:r>
              <a:rPr lang="en-US" altLang="ru-RU"/>
              <a:t>, </a:t>
            </a:r>
            <a:r>
              <a:rPr lang="en-US" altLang="en-US"/>
              <a:t>учет</a:t>
            </a:r>
            <a:r>
              <a:rPr lang="en-US" altLang="ru-RU"/>
              <a:t> </a:t>
            </a:r>
            <a:r>
              <a:rPr lang="en-US" altLang="en-US"/>
              <a:t>возрастных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индивидуальных</a:t>
            </a:r>
            <a:r>
              <a:rPr lang="en-US" altLang="ru-RU"/>
              <a:t> </a:t>
            </a:r>
            <a:r>
              <a:rPr lang="en-US" altLang="en-US"/>
              <a:t>особенностей</a:t>
            </a:r>
            <a:r>
              <a:rPr lang="en-US" altLang="ru-RU"/>
              <a:t>, </a:t>
            </a:r>
            <a:r>
              <a:rPr lang="en-US" altLang="en-US"/>
              <a:t>атмосфера</a:t>
            </a:r>
            <a:r>
              <a:rPr lang="en-US" altLang="ru-RU"/>
              <a:t> </a:t>
            </a:r>
            <a:r>
              <a:rPr lang="en-US" altLang="en-US"/>
              <a:t>доброжелательности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взаимопонимания</a:t>
            </a:r>
            <a:r>
              <a:rPr lang="en-US" altLang="ru-RU"/>
              <a:t>;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Деятельного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подхода</a:t>
            </a:r>
            <a:r>
              <a:rPr lang="en-US" altLang="ru-RU"/>
              <a:t> – </a:t>
            </a:r>
            <a:r>
              <a:rPr lang="en-US" altLang="en-US"/>
              <a:t>любые</a:t>
            </a:r>
            <a:r>
              <a:rPr lang="en-US" altLang="ru-RU"/>
              <a:t> </a:t>
            </a:r>
            <a:r>
              <a:rPr lang="en-US" altLang="en-US"/>
              <a:t>умения</a:t>
            </a:r>
            <a:r>
              <a:rPr lang="en-US" altLang="ru-RU"/>
              <a:t> </a:t>
            </a:r>
            <a:r>
              <a:rPr lang="en-US" altLang="en-US"/>
              <a:t>приобретаются</a:t>
            </a:r>
            <a:r>
              <a:rPr lang="en-US" altLang="ru-RU"/>
              <a:t> </a:t>
            </a:r>
            <a:r>
              <a:rPr lang="en-US" altLang="en-US"/>
              <a:t>ребенком</a:t>
            </a:r>
            <a:r>
              <a:rPr lang="en-US" altLang="ru-RU"/>
              <a:t> </a:t>
            </a:r>
            <a:r>
              <a:rPr lang="en-US" altLang="en-US"/>
              <a:t>во</a:t>
            </a:r>
            <a:r>
              <a:rPr lang="en-US" altLang="ru-RU"/>
              <a:t> </a:t>
            </a:r>
            <a:r>
              <a:rPr lang="en-US" altLang="en-US"/>
              <a:t>время</a:t>
            </a:r>
            <a:r>
              <a:rPr lang="en-US" altLang="ru-RU"/>
              <a:t> </a:t>
            </a:r>
            <a:r>
              <a:rPr lang="en-US" altLang="en-US"/>
              <a:t>активной</a:t>
            </a:r>
            <a:r>
              <a:rPr lang="en-US" altLang="ru-RU"/>
              <a:t> </a:t>
            </a:r>
            <a:r>
              <a:rPr lang="en-US" altLang="en-US"/>
              <a:t>деятельности</a:t>
            </a:r>
            <a:r>
              <a:rPr lang="en-US" altLang="ru-RU"/>
              <a:t>. </a:t>
            </a:r>
            <a:r>
              <a:rPr lang="en-US" altLang="en-US"/>
              <a:t>Ребенок</a:t>
            </a:r>
            <a:r>
              <a:rPr lang="en-US" altLang="ru-RU"/>
              <a:t> </a:t>
            </a:r>
            <a:r>
              <a:rPr lang="en-US" altLang="en-US"/>
              <a:t>развивает</a:t>
            </a:r>
            <a:r>
              <a:rPr lang="en-US" altLang="ru-RU"/>
              <a:t> </a:t>
            </a:r>
            <a:r>
              <a:rPr lang="en-US" altLang="en-US"/>
              <a:t>тактильные</a:t>
            </a:r>
            <a:r>
              <a:rPr lang="en-US" altLang="ru-RU"/>
              <a:t> </a:t>
            </a:r>
            <a:r>
              <a:rPr lang="en-US" altLang="en-US"/>
              <a:t>ощущения</a:t>
            </a:r>
            <a:r>
              <a:rPr lang="en-US" altLang="ru-RU"/>
              <a:t>, </a:t>
            </a:r>
            <a:r>
              <a:rPr lang="en-US" altLang="en-US"/>
              <a:t>слуховую</a:t>
            </a:r>
            <a:r>
              <a:rPr lang="en-US" altLang="ru-RU"/>
              <a:t> </a:t>
            </a:r>
            <a:r>
              <a:rPr lang="en-US" altLang="en-US"/>
              <a:t>систему</a:t>
            </a:r>
            <a:r>
              <a:rPr lang="en-US" altLang="ru-RU"/>
              <a:t>, </a:t>
            </a:r>
            <a:r>
              <a:rPr lang="en-US" altLang="en-US"/>
              <a:t>зрительную</a:t>
            </a:r>
            <a:r>
              <a:rPr lang="en-US" altLang="ru-RU"/>
              <a:t> </a:t>
            </a:r>
            <a:r>
              <a:rPr lang="en-US" altLang="en-US"/>
              <a:t>систему</a:t>
            </a:r>
            <a:r>
              <a:rPr lang="en-US" altLang="ru-RU"/>
              <a:t>, </a:t>
            </a:r>
            <a:r>
              <a:rPr lang="en-US" altLang="en-US"/>
              <a:t>мелкую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крупную</a:t>
            </a:r>
            <a:r>
              <a:rPr lang="en-US" altLang="ru-RU"/>
              <a:t> </a:t>
            </a:r>
            <a:r>
              <a:rPr lang="en-US" altLang="en-US"/>
              <a:t>моторику</a:t>
            </a:r>
            <a:r>
              <a:rPr lang="en-US" altLang="ru-RU"/>
              <a:t>, </a:t>
            </a:r>
            <a:r>
              <a:rPr lang="en-US" altLang="en-US"/>
              <a:t>учится</a:t>
            </a:r>
            <a:r>
              <a:rPr lang="en-US" altLang="ru-RU"/>
              <a:t> </a:t>
            </a:r>
            <a:r>
              <a:rPr lang="en-US" altLang="en-US"/>
              <a:t>взаимодействовать</a:t>
            </a:r>
            <a:r>
              <a:rPr lang="en-US" altLang="ru-RU"/>
              <a:t> </a:t>
            </a:r>
            <a:r>
              <a:rPr lang="en-US" altLang="en-US"/>
              <a:t>со</a:t>
            </a:r>
            <a:r>
              <a:rPr lang="en-US" altLang="ru-RU"/>
              <a:t> </a:t>
            </a:r>
            <a:r>
              <a:rPr lang="en-US" altLang="en-US"/>
              <a:t>взрослым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сверстниками</a:t>
            </a:r>
            <a:r>
              <a:rPr lang="en-US" altLang="ru-RU"/>
              <a:t>, </a:t>
            </a:r>
            <a:r>
              <a:rPr lang="en-US" altLang="en-US"/>
              <a:t>развивается</a:t>
            </a:r>
            <a:r>
              <a:rPr lang="en-US" altLang="ru-RU"/>
              <a:t> </a:t>
            </a:r>
            <a:r>
              <a:rPr lang="en-US" altLang="en-US"/>
              <a:t>связная</a:t>
            </a:r>
            <a:r>
              <a:rPr lang="en-US" altLang="ru-RU"/>
              <a:t> </a:t>
            </a:r>
            <a:r>
              <a:rPr lang="en-US" altLang="en-US"/>
              <a:t>речь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др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371600" y="457200"/>
            <a:ext cx="7369810" cy="5953760"/>
          </a:xfrm>
        </p:spPr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Интеграции</a:t>
            </a:r>
            <a:r>
              <a:rPr lang="en-US" altLang="ru-RU"/>
              <a:t> –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игровой</a:t>
            </a:r>
            <a:r>
              <a:rPr lang="en-US" altLang="ru-RU"/>
              <a:t> </a:t>
            </a:r>
            <a:r>
              <a:rPr lang="en-US" altLang="en-US"/>
              <a:t>деятельности</a:t>
            </a:r>
            <a:r>
              <a:rPr lang="en-US" altLang="ru-RU"/>
              <a:t> </a:t>
            </a:r>
            <a:r>
              <a:rPr lang="en-US" altLang="en-US"/>
              <a:t>интегрируются</a:t>
            </a:r>
            <a:r>
              <a:rPr lang="en-US" altLang="ru-RU"/>
              <a:t> </a:t>
            </a:r>
            <a:r>
              <a:rPr lang="en-US" altLang="en-US"/>
              <a:t>познавательное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, </a:t>
            </a:r>
            <a:r>
              <a:rPr lang="en-US" altLang="en-US"/>
              <a:t>знакомство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художественной</a:t>
            </a:r>
            <a:r>
              <a:rPr lang="en-US" altLang="ru-RU"/>
              <a:t> </a:t>
            </a:r>
            <a:r>
              <a:rPr lang="en-US" altLang="en-US"/>
              <a:t>литературой</a:t>
            </a:r>
            <a:r>
              <a:rPr lang="en-US" altLang="ru-RU"/>
              <a:t>, </a:t>
            </a:r>
            <a:r>
              <a:rPr lang="en-US" altLang="en-US"/>
              <a:t>социально</a:t>
            </a:r>
            <a:r>
              <a:rPr lang="en-US" altLang="ru-RU"/>
              <a:t>- </a:t>
            </a:r>
            <a:r>
              <a:rPr lang="en-US" altLang="en-US"/>
              <a:t>коммуникативное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, </a:t>
            </a:r>
            <a:r>
              <a:rPr lang="en-US" altLang="en-US"/>
              <a:t>речевое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, </a:t>
            </a:r>
            <a:r>
              <a:rPr lang="en-US" altLang="en-US"/>
              <a:t>физическое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Культуросообразности</a:t>
            </a:r>
            <a:r>
              <a:rPr lang="en-US" altLang="ru-RU"/>
              <a:t> – </a:t>
            </a:r>
            <a:r>
              <a:rPr lang="en-US" altLang="en-US"/>
              <a:t>основывается</a:t>
            </a:r>
            <a:r>
              <a:rPr lang="en-US" altLang="ru-RU"/>
              <a:t> </a:t>
            </a:r>
            <a:r>
              <a:rPr lang="en-US" altLang="en-US"/>
              <a:t>культуре</a:t>
            </a:r>
            <a:r>
              <a:rPr lang="en-US" altLang="ru-RU"/>
              <a:t> </a:t>
            </a:r>
            <a:r>
              <a:rPr lang="en-US" altLang="en-US"/>
              <a:t>общения</a:t>
            </a:r>
            <a:r>
              <a:rPr lang="en-US" altLang="ru-RU"/>
              <a:t> </a:t>
            </a:r>
            <a:r>
              <a:rPr lang="en-US" altLang="en-US"/>
              <a:t>между</a:t>
            </a:r>
            <a:r>
              <a:rPr lang="en-US" altLang="ru-RU"/>
              <a:t> </a:t>
            </a:r>
            <a:r>
              <a:rPr lang="en-US" altLang="en-US"/>
              <a:t>детьми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взрослыми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Безопасности</a:t>
            </a:r>
            <a:r>
              <a:rPr lang="ru-RU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- </a:t>
            </a:r>
            <a:r>
              <a:rPr lang="en-US" altLang="en-US"/>
              <a:t>столярная</a:t>
            </a:r>
            <a:r>
              <a:rPr lang="en-US" altLang="ru-RU"/>
              <a:t> </a:t>
            </a:r>
            <a:r>
              <a:rPr lang="en-US" altLang="en-US"/>
              <a:t>мастерская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создаѐт</a:t>
            </a:r>
            <a:r>
              <a:rPr lang="en-US" altLang="ru-RU"/>
              <a:t> </a:t>
            </a:r>
            <a:r>
              <a:rPr lang="en-US" altLang="en-US"/>
              <a:t>угрозу</a:t>
            </a:r>
            <a:r>
              <a:rPr lang="en-US" altLang="ru-RU"/>
              <a:t> </a:t>
            </a:r>
            <a:r>
              <a:rPr lang="en-US" altLang="en-US"/>
              <a:t>здоровью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безопасности</a:t>
            </a:r>
            <a:r>
              <a:rPr lang="en-US" altLang="ru-RU"/>
              <a:t> </a:t>
            </a:r>
            <a:r>
              <a:rPr lang="en-US" altLang="en-US"/>
              <a:t>дошкольника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Наглядности</a:t>
            </a:r>
            <a:r>
              <a:rPr lang="en-US" altLang="ru-RU"/>
              <a:t>: </a:t>
            </a:r>
            <a:r>
              <a:rPr lang="en-US" altLang="en-US"/>
              <a:t>обеспечивает</a:t>
            </a:r>
            <a:r>
              <a:rPr lang="en-US" altLang="ru-RU"/>
              <a:t> </a:t>
            </a:r>
            <a:r>
              <a:rPr lang="en-US" altLang="en-US"/>
              <a:t>познавательный</a:t>
            </a:r>
            <a:r>
              <a:rPr lang="en-US" altLang="ru-RU"/>
              <a:t> </a:t>
            </a:r>
            <a:r>
              <a:rPr lang="en-US" altLang="en-US"/>
              <a:t>интерес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эмоциональное</a:t>
            </a:r>
            <a:r>
              <a:rPr lang="en-US" altLang="ru-RU"/>
              <a:t> </a:t>
            </a:r>
            <a:r>
              <a:rPr lang="en-US" altLang="en-US"/>
              <a:t>восприятие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95400" y="533400"/>
            <a:ext cx="7471410" cy="5981700"/>
          </a:xfrm>
        </p:spPr>
        <p:txBody>
          <a:bodyPr>
            <a:normAutofit fontScale="70000"/>
          </a:bodyPr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Доступности</a:t>
            </a:r>
            <a:r>
              <a:rPr lang="en-US" altLang="ru-RU">
                <a:solidFill>
                  <a:schemeClr val="accent3">
                    <a:lumMod val="75000"/>
                  </a:schemeClr>
                </a:solidFill>
              </a:rPr>
              <a:t>:</a:t>
            </a:r>
            <a:r>
              <a:rPr lang="en-US" altLang="ru-RU"/>
              <a:t> </a:t>
            </a:r>
            <a:r>
              <a:rPr lang="en-US" altLang="en-US"/>
              <a:t>обеспечение</a:t>
            </a:r>
            <a:r>
              <a:rPr lang="en-US" altLang="ru-RU"/>
              <a:t> </a:t>
            </a:r>
            <a:r>
              <a:rPr lang="en-US" altLang="en-US"/>
              <a:t>непосредственного</a:t>
            </a:r>
            <a:r>
              <a:rPr lang="en-US" altLang="ru-RU"/>
              <a:t> </a:t>
            </a:r>
            <a:r>
              <a:rPr lang="en-US" altLang="en-US"/>
              <a:t>доступа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предметам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оборудованию</a:t>
            </a:r>
            <a:r>
              <a:rPr lang="en-US" altLang="ru-RU"/>
              <a:t> </a:t>
            </a:r>
            <a:r>
              <a:rPr lang="en-US" altLang="en-US"/>
              <a:t>центра</a:t>
            </a:r>
            <a:r>
              <a:rPr lang="en-US" altLang="ru-RU"/>
              <a:t>.</a:t>
            </a:r>
            <a:endParaRPr lang="en-US" altLang="ru-RU"/>
          </a:p>
          <a:p>
            <a:pPr marL="0" indent="0" algn="l">
              <a:buNone/>
            </a:pPr>
            <a:endParaRPr lang="en-US" altLang="ru-RU"/>
          </a:p>
          <a:p>
            <a:pPr marL="0" indent="0">
              <a:buNone/>
            </a:pPr>
            <a:r>
              <a:rPr lang="ru-RU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 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Разнообразности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r>
              <a:rPr lang="en-US" altLang="ru-RU"/>
              <a:t> </a:t>
            </a:r>
            <a:r>
              <a:rPr lang="en-US" altLang="en-US"/>
              <a:t>предметы</a:t>
            </a:r>
            <a:r>
              <a:rPr lang="en-US" altLang="ru-RU"/>
              <a:t> </a:t>
            </a:r>
            <a:r>
              <a:rPr lang="en-US" altLang="en-US"/>
              <a:t>центра</a:t>
            </a:r>
            <a:r>
              <a:rPr lang="en-US" altLang="ru-RU"/>
              <a:t> </a:t>
            </a:r>
            <a:r>
              <a:rPr lang="en-US" altLang="en-US"/>
              <a:t>разнообразны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Непрерывности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r>
              <a:rPr lang="en-US" altLang="ru-RU"/>
              <a:t> </a:t>
            </a:r>
            <a:r>
              <a:rPr lang="en-US" altLang="en-US"/>
              <a:t>столярная</a:t>
            </a:r>
            <a:r>
              <a:rPr lang="en-US" altLang="ru-RU"/>
              <a:t> </a:t>
            </a:r>
            <a:r>
              <a:rPr lang="en-US" altLang="en-US"/>
              <a:t>мастерская</a:t>
            </a:r>
            <a:r>
              <a:rPr lang="en-US" altLang="ru-RU"/>
              <a:t> </a:t>
            </a:r>
            <a:r>
              <a:rPr lang="en-US" altLang="en-US"/>
              <a:t>является</a:t>
            </a:r>
            <a:r>
              <a:rPr lang="en-US" altLang="ru-RU"/>
              <a:t> </a:t>
            </a:r>
            <a:r>
              <a:rPr lang="en-US" altLang="en-US"/>
              <a:t>частью</a:t>
            </a:r>
            <a:r>
              <a:rPr lang="en-US" altLang="ru-RU"/>
              <a:t> </a:t>
            </a:r>
            <a:r>
              <a:rPr lang="en-US" altLang="en-US"/>
              <a:t>образовательного</a:t>
            </a:r>
            <a:r>
              <a:rPr lang="en-US" altLang="ru-RU"/>
              <a:t> </a:t>
            </a:r>
            <a:r>
              <a:rPr lang="en-US" altLang="en-US"/>
              <a:t>пространства</a:t>
            </a:r>
            <a:r>
              <a:rPr lang="en-US" altLang="ru-RU"/>
              <a:t> </a:t>
            </a:r>
            <a:r>
              <a:rPr lang="en-US" altLang="en-US"/>
              <a:t>детского</a:t>
            </a:r>
            <a:r>
              <a:rPr lang="en-US" altLang="ru-RU"/>
              <a:t> </a:t>
            </a:r>
            <a:r>
              <a:rPr lang="en-US" altLang="en-US"/>
              <a:t>сада</a:t>
            </a:r>
            <a:r>
              <a:rPr lang="en-US" altLang="ru-RU"/>
              <a:t>, </a:t>
            </a:r>
            <a:r>
              <a:rPr lang="en-US" altLang="en-US"/>
              <a:t>связан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системой</a:t>
            </a:r>
            <a:r>
              <a:rPr lang="en-US" altLang="ru-RU"/>
              <a:t> </a:t>
            </a:r>
            <a:r>
              <a:rPr lang="en-US" altLang="en-US"/>
              <a:t>занятий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самостоятельной</a:t>
            </a:r>
            <a:r>
              <a:rPr lang="en-US" altLang="ru-RU"/>
              <a:t> </a:t>
            </a:r>
            <a:r>
              <a:rPr lang="en-US" altLang="en-US"/>
              <a:t>детской</a:t>
            </a:r>
            <a:r>
              <a:rPr lang="en-US" altLang="ru-RU"/>
              <a:t> </a:t>
            </a:r>
            <a:r>
              <a:rPr lang="en-US" altLang="en-US"/>
              <a:t>деятельностью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Партнѐрства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r>
              <a:rPr lang="en-US" altLang="ru-RU"/>
              <a:t> </a:t>
            </a:r>
            <a:r>
              <a:rPr lang="en-US" altLang="en-US"/>
              <a:t>столярная</a:t>
            </a:r>
            <a:r>
              <a:rPr lang="en-US" altLang="ru-RU"/>
              <a:t> </a:t>
            </a:r>
            <a:r>
              <a:rPr lang="en-US" altLang="en-US"/>
              <a:t>мастерская</a:t>
            </a:r>
            <a:r>
              <a:rPr lang="en-US" altLang="ru-RU"/>
              <a:t> </a:t>
            </a:r>
            <a:r>
              <a:rPr lang="en-US" altLang="en-US"/>
              <a:t>является</a:t>
            </a:r>
            <a:r>
              <a:rPr lang="en-US" altLang="ru-RU"/>
              <a:t> </a:t>
            </a:r>
            <a:r>
              <a:rPr lang="en-US" altLang="en-US"/>
              <a:t>результатом</a:t>
            </a:r>
            <a:r>
              <a:rPr lang="en-US" altLang="ru-RU"/>
              <a:t> </a:t>
            </a:r>
            <a:r>
              <a:rPr lang="en-US" altLang="en-US"/>
              <a:t>всех</a:t>
            </a:r>
            <a:r>
              <a:rPr lang="en-US" altLang="ru-RU"/>
              <a:t> </a:t>
            </a:r>
            <a:r>
              <a:rPr lang="en-US" altLang="en-US"/>
              <a:t>участников</a:t>
            </a:r>
            <a:r>
              <a:rPr lang="en-US" altLang="ru-RU"/>
              <a:t> </a:t>
            </a:r>
            <a:r>
              <a:rPr lang="en-US" altLang="en-US"/>
              <a:t>образовательных</a:t>
            </a:r>
            <a:r>
              <a:rPr lang="en-US" altLang="ru-RU"/>
              <a:t> </a:t>
            </a:r>
            <a:r>
              <a:rPr lang="en-US" altLang="en-US"/>
              <a:t>отношений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  <a:p>
            <a:pPr marL="0" indent="0">
              <a:buNone/>
            </a:pPr>
            <a:r>
              <a:rPr lang="en-US" altLang="en-US"/>
              <a:t>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Возрастного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и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индивидуального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подхода</a:t>
            </a:r>
            <a:r>
              <a:rPr lang="en-US" altLang="ru-RU" b="1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ru-RU">
                <a:solidFill>
                  <a:schemeClr val="accent3">
                    <a:lumMod val="75000"/>
                  </a:schemeClr>
                </a:solidFill>
              </a:rPr>
              <a:t>–</a:t>
            </a:r>
            <a:r>
              <a:rPr lang="en-US" altLang="ru-RU"/>
              <a:t> </a:t>
            </a:r>
            <a:r>
              <a:rPr lang="en-US" altLang="en-US"/>
              <a:t>предполагающий</a:t>
            </a:r>
            <a:r>
              <a:rPr lang="en-US" altLang="ru-RU"/>
              <a:t> </a:t>
            </a:r>
            <a:r>
              <a:rPr lang="en-US" altLang="en-US"/>
              <a:t>выбор</a:t>
            </a:r>
            <a:r>
              <a:rPr lang="en-US" altLang="ru-RU"/>
              <a:t> </a:t>
            </a:r>
            <a:r>
              <a:rPr lang="en-US" altLang="en-US"/>
              <a:t>тематики</a:t>
            </a:r>
            <a:r>
              <a:rPr lang="en-US" altLang="ru-RU"/>
              <a:t>, </a:t>
            </a:r>
            <a:r>
              <a:rPr lang="en-US" altLang="en-US"/>
              <a:t>приемов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соответствии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субъективным</a:t>
            </a:r>
            <a:r>
              <a:rPr lang="en-US" altLang="ru-RU"/>
              <a:t> </a:t>
            </a:r>
            <a:r>
              <a:rPr lang="en-US" altLang="en-US"/>
              <a:t>опытом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возрастом</a:t>
            </a:r>
            <a:r>
              <a:rPr lang="en-US" altLang="ru-RU"/>
              <a:t> </a:t>
            </a:r>
            <a:r>
              <a:rPr lang="en-US" altLang="en-US"/>
              <a:t>детей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Формы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работы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детьми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основным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образовательным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областям</a:t>
            </a:r>
            <a:r>
              <a:rPr lang="en-US" altLang="ru-RU" sz="3555" b="1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sz="3555" b="1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59205" y="1600200"/>
            <a:ext cx="7808595" cy="4526280"/>
          </a:xfrm>
        </p:spPr>
        <p:txBody>
          <a:bodyPr>
            <a:normAutofit fontScale="90000" lnSpcReduction="10000"/>
          </a:bodyPr>
          <a:p>
            <a:pPr marL="0" indent="0">
              <a:buNone/>
            </a:pPr>
            <a:r>
              <a:rPr lang="en-US" altLang="ru-RU"/>
              <a:t>1</a:t>
            </a:r>
            <a:r>
              <a:rPr lang="en-US" altLang="ru-RU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  <a:r>
              <a:rPr lang="en-US" altLang="en-US" b="1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Познавательное</a:t>
            </a:r>
            <a:r>
              <a:rPr lang="en-US" altLang="ru-RU" b="1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развитие</a:t>
            </a:r>
            <a:r>
              <a:rPr lang="en-US" altLang="ru-RU" b="1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>
              <a:solidFill>
                <a:schemeClr val="tx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en-US" altLang="en-US"/>
              <a:t>знакомство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различными</a:t>
            </a:r>
            <a:r>
              <a:rPr lang="en-US" altLang="ru-RU"/>
              <a:t> </a:t>
            </a:r>
            <a:r>
              <a:rPr lang="en-US" altLang="en-US"/>
              <a:t>видами</a:t>
            </a:r>
            <a:r>
              <a:rPr lang="en-US" altLang="ru-RU"/>
              <a:t> </a:t>
            </a:r>
            <a:r>
              <a:rPr lang="en-US" altLang="en-US"/>
              <a:t>древесины</a:t>
            </a:r>
            <a:r>
              <a:rPr lang="en-US" altLang="ru-RU"/>
              <a:t>, </a:t>
            </a:r>
            <a:r>
              <a:rPr lang="en-US" altLang="en-US"/>
              <a:t>инструментами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их</a:t>
            </a:r>
            <a:r>
              <a:rPr lang="en-US" altLang="ru-RU"/>
              <a:t> </a:t>
            </a:r>
            <a:r>
              <a:rPr lang="en-US" altLang="en-US"/>
              <a:t>использованием</a:t>
            </a:r>
            <a:r>
              <a:rPr lang="en-US" altLang="ru-RU"/>
              <a:t>;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изучение</a:t>
            </a:r>
            <a:r>
              <a:rPr lang="en-US" altLang="ru-RU"/>
              <a:t> </a:t>
            </a:r>
            <a:r>
              <a:rPr lang="en-US" altLang="en-US"/>
              <a:t>свойств</a:t>
            </a:r>
            <a:r>
              <a:rPr lang="en-US" altLang="ru-RU"/>
              <a:t> </a:t>
            </a:r>
            <a:r>
              <a:rPr lang="en-US" altLang="en-US"/>
              <a:t>дерева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материалов</a:t>
            </a:r>
            <a:r>
              <a:rPr lang="en-US" altLang="ru-RU"/>
              <a:t>, </a:t>
            </a:r>
            <a:r>
              <a:rPr lang="en-US" altLang="en-US"/>
              <a:t>используемых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столярном</a:t>
            </a:r>
            <a:r>
              <a:rPr lang="en-US" altLang="ru-RU"/>
              <a:t> </a:t>
            </a:r>
            <a:r>
              <a:rPr lang="en-US" altLang="en-US"/>
              <a:t>деле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2.</a:t>
            </a:r>
            <a:r>
              <a:rPr lang="en-US" altLang="en-US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Речевое</a:t>
            </a:r>
            <a:r>
              <a:rPr lang="en-US" altLang="ru-RU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развитие</a:t>
            </a:r>
            <a:r>
              <a:rPr lang="en-US" altLang="ru-RU" b="1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обсуждение</a:t>
            </a:r>
            <a:r>
              <a:rPr lang="en-US" altLang="ru-RU"/>
              <a:t> </a:t>
            </a:r>
            <a:r>
              <a:rPr lang="en-US" altLang="en-US"/>
              <a:t>процесса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, </a:t>
            </a:r>
            <a:r>
              <a:rPr lang="en-US" altLang="en-US"/>
              <a:t>результатов</a:t>
            </a:r>
            <a:r>
              <a:rPr lang="en-US" altLang="ru-RU"/>
              <a:t> </a:t>
            </a:r>
            <a:r>
              <a:rPr lang="en-US" altLang="en-US"/>
              <a:t>труда</a:t>
            </a:r>
            <a:r>
              <a:rPr lang="en-US" altLang="ru-RU"/>
              <a:t>;</a:t>
            </a:r>
            <a:endParaRPr lang="en-US" altLang="ru-RU"/>
          </a:p>
          <a:p>
            <a:pPr marL="0" indent="0">
              <a:buNone/>
            </a:pPr>
            <a:r>
              <a:rPr lang="en-US" altLang="en-US"/>
              <a:t>использование</a:t>
            </a:r>
            <a:r>
              <a:rPr lang="en-US" altLang="ru-RU"/>
              <a:t> </a:t>
            </a:r>
            <a:r>
              <a:rPr lang="en-US" altLang="en-US"/>
              <a:t>специальной</a:t>
            </a:r>
            <a:r>
              <a:rPr lang="en-US" altLang="ru-RU"/>
              <a:t> </a:t>
            </a:r>
            <a:r>
              <a:rPr lang="en-US" altLang="en-US"/>
              <a:t>терминологии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205865" y="302895"/>
            <a:ext cx="7736205" cy="5962015"/>
          </a:xfrm>
        </p:spPr>
        <p:txBody>
          <a:bodyPr>
            <a:normAutofit fontScale="80000"/>
          </a:bodyPr>
          <a:p>
            <a:pPr marL="0" indent="0">
              <a:buNone/>
            </a:pPr>
            <a:r>
              <a:rPr lang="en-US" altLang="ru-RU"/>
              <a:t>3.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Социально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коммуникативное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развитие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/>
          </a:p>
          <a:p>
            <a:r>
              <a:rPr lang="en-US" altLang="en-US"/>
              <a:t>формирование</a:t>
            </a:r>
            <a:r>
              <a:rPr lang="en-US" altLang="ru-RU"/>
              <a:t> </a:t>
            </a:r>
            <a:r>
              <a:rPr lang="en-US" altLang="en-US"/>
              <a:t>навыков</a:t>
            </a:r>
            <a:r>
              <a:rPr lang="en-US" altLang="ru-RU"/>
              <a:t> </a:t>
            </a:r>
            <a:r>
              <a:rPr lang="en-US" altLang="en-US"/>
              <a:t>сотрудничества</a:t>
            </a:r>
            <a:r>
              <a:rPr lang="en-US" altLang="ru-RU"/>
              <a:t>, </a:t>
            </a:r>
            <a:r>
              <a:rPr lang="en-US" altLang="en-US"/>
              <a:t>взаимопомощи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уважения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труду</a:t>
            </a:r>
            <a:r>
              <a:rPr lang="en-US" altLang="ru-RU"/>
              <a:t> </a:t>
            </a:r>
            <a:r>
              <a:rPr lang="en-US" altLang="en-US"/>
              <a:t>других</a:t>
            </a:r>
            <a:r>
              <a:rPr lang="en-US" altLang="ru-RU"/>
              <a:t> </a:t>
            </a:r>
            <a:r>
              <a:rPr lang="en-US" altLang="en-US"/>
              <a:t>людей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развитие</a:t>
            </a:r>
            <a:r>
              <a:rPr lang="en-US" altLang="ru-RU"/>
              <a:t> </a:t>
            </a:r>
            <a:r>
              <a:rPr lang="en-US" altLang="en-US"/>
              <a:t>самостоятельности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ответственности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4.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Художественно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эстетическое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развитие</a:t>
            </a:r>
            <a:r>
              <a:rPr lang="en-US" altLang="ru-RU" b="1"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b="1">
              <a:solidFill>
                <a:schemeClr val="tx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altLang="en-US"/>
              <a:t>освоение</a:t>
            </a:r>
            <a:r>
              <a:rPr lang="en-US" altLang="ru-RU"/>
              <a:t> </a:t>
            </a:r>
            <a:r>
              <a:rPr lang="en-US" altLang="en-US"/>
              <a:t>практических</a:t>
            </a:r>
            <a:r>
              <a:rPr lang="en-US" altLang="ru-RU"/>
              <a:t> </a:t>
            </a:r>
            <a:r>
              <a:rPr lang="en-US" altLang="en-US"/>
              <a:t>умений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навыков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деревом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развитие</a:t>
            </a:r>
            <a:r>
              <a:rPr lang="en-US" altLang="ru-RU"/>
              <a:t> </a:t>
            </a:r>
            <a:r>
              <a:rPr lang="en-US" altLang="en-US"/>
              <a:t>творческого</a:t>
            </a:r>
            <a:r>
              <a:rPr lang="en-US" altLang="ru-RU"/>
              <a:t> </a:t>
            </a:r>
            <a:r>
              <a:rPr lang="en-US" altLang="en-US"/>
              <a:t>мышления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воображения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5.</a:t>
            </a:r>
            <a:r>
              <a:rPr lang="en-US" altLang="en-US" b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Физическое</a:t>
            </a:r>
            <a:r>
              <a:rPr lang="en-US" altLang="ru-RU" b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развитие</a:t>
            </a:r>
            <a:r>
              <a:rPr lang="en-US" altLang="ru-RU" b="1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/>
          </a:p>
          <a:p>
            <a:r>
              <a:rPr lang="ru-RU" altLang="en-US"/>
              <a:t>   </a:t>
            </a:r>
            <a:r>
              <a:rPr lang="en-US" altLang="en-US"/>
              <a:t>укрепление</a:t>
            </a:r>
            <a:r>
              <a:rPr lang="en-US" altLang="ru-RU"/>
              <a:t> </a:t>
            </a:r>
            <a:r>
              <a:rPr lang="en-US" altLang="en-US"/>
              <a:t>мышц</a:t>
            </a:r>
            <a:r>
              <a:rPr lang="en-US" altLang="ru-RU"/>
              <a:t> </a:t>
            </a:r>
            <a:r>
              <a:rPr lang="en-US" altLang="en-US"/>
              <a:t>рук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ног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работе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ru-RU" altLang="en-US"/>
              <a:t>        </a:t>
            </a:r>
            <a:r>
              <a:rPr lang="en-US" altLang="en-US"/>
              <a:t>инструментами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развитие</a:t>
            </a:r>
            <a:r>
              <a:rPr lang="en-US" altLang="ru-RU"/>
              <a:t> </a:t>
            </a:r>
            <a:r>
              <a:rPr lang="en-US" altLang="en-US"/>
              <a:t>координации</a:t>
            </a:r>
            <a:r>
              <a:rPr lang="en-US" altLang="ru-RU"/>
              <a:t> </a:t>
            </a:r>
            <a:r>
              <a:rPr lang="en-US" altLang="en-US"/>
              <a:t>движений</a:t>
            </a:r>
            <a:r>
              <a:rPr lang="en-US" altLang="ru-RU"/>
              <a:t>.</a:t>
            </a:r>
            <a:endParaRPr lang="en-US" altLang="ru-RU"/>
          </a:p>
          <a:p>
            <a:pPr marL="0" indent="0">
              <a:buNone/>
            </a:pP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Оформление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помещения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столярной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мастерской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b="1">
              <a:solidFill>
                <a:srgbClr val="00206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356100" y="1676400"/>
            <a:ext cx="3568700" cy="4526280"/>
          </a:xfrm>
        </p:spPr>
        <p:txBody>
          <a:bodyPr>
            <a:normAutofit fontScale="90000" lnSpcReduction="10000"/>
          </a:bodyPr>
          <a:p>
            <a:pPr marL="0" indent="0" algn="ctr">
              <a:buNone/>
            </a:pPr>
            <a:r>
              <a:rPr lang="ru-RU" altLang="en-US">
                <a:solidFill>
                  <a:srgbClr val="002060"/>
                </a:solidFill>
              </a:rPr>
              <a:t>В</a:t>
            </a:r>
            <a:r>
              <a:rPr lang="en-US" altLang="en-US">
                <a:solidFill>
                  <a:srgbClr val="002060"/>
                </a:solidFill>
              </a:rPr>
              <a:t>се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предметы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атрибуты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безопасны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актуальны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для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использования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детьми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под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присмотром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взрослого</a:t>
            </a:r>
            <a:r>
              <a:rPr lang="en-US" altLang="ru-RU">
                <a:solidFill>
                  <a:srgbClr val="002060"/>
                </a:solidFill>
              </a:rPr>
              <a:t>. </a:t>
            </a:r>
            <a:r>
              <a:rPr lang="en-US" altLang="en-US">
                <a:solidFill>
                  <a:srgbClr val="002060"/>
                </a:solidFill>
              </a:rPr>
              <a:t>Предметы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атрибуты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находятся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в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доступе</a:t>
            </a:r>
            <a:r>
              <a:rPr lang="en-US" altLang="ru-RU">
                <a:solidFill>
                  <a:srgbClr val="002060"/>
                </a:solidFill>
              </a:rPr>
              <a:t>, </a:t>
            </a:r>
            <a:r>
              <a:rPr lang="en-US" altLang="en-US">
                <a:solidFill>
                  <a:srgbClr val="002060"/>
                </a:solidFill>
              </a:rPr>
              <a:t>дети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могут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свободно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ими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пользоваться</a:t>
            </a:r>
            <a:r>
              <a:rPr lang="en-US" altLang="ru-RU"/>
              <a:t>.</a:t>
            </a:r>
            <a:endParaRPr lang="en-US" altLang="ru-RU"/>
          </a:p>
        </p:txBody>
      </p:sp>
      <p:pic>
        <p:nvPicPr>
          <p:cNvPr id="4" name="Изображение 3" descr="IMG20250324090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1371600"/>
            <a:ext cx="4038600" cy="537908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1000"/>
            <a:ext cx="4571999" cy="6096000"/>
          </a:xfrm>
        </p:spPr>
      </p:pic>
      <p:sp>
        <p:nvSpPr>
          <p:cNvPr id="5" name="Прямоугольник 4"/>
          <p:cNvSpPr/>
          <p:nvPr/>
        </p:nvSpPr>
        <p:spPr>
          <a:xfrm>
            <a:off x="4800600" y="609600"/>
            <a:ext cx="41148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— Создать такую же мастерскую, как в нашем детском саду, </a:t>
            </a:r>
            <a:r>
              <a:rPr lang="ru-RU" sz="2000" b="1" dirty="0" smtClean="0"/>
              <a:t>можно </a:t>
            </a:r>
            <a:r>
              <a:rPr lang="ru-RU" sz="2000" b="1" dirty="0"/>
              <a:t>и дома, — говорит Виктор </a:t>
            </a:r>
            <a:r>
              <a:rPr lang="ru-RU" sz="2000" b="1" dirty="0" err="1"/>
              <a:t>Рольбин</a:t>
            </a:r>
            <a:r>
              <a:rPr lang="ru-RU" sz="2000" b="1" dirty="0"/>
              <a:t> (он же Папа Карло), </a:t>
            </a:r>
            <a:r>
              <a:rPr lang="ru-RU" sz="2000" b="1" dirty="0" smtClean="0"/>
              <a:t>педагог по </a:t>
            </a:r>
            <a:r>
              <a:rPr lang="ru-RU" sz="2000" b="1" dirty="0"/>
              <a:t>столярному делу. — Для этого достаточно выделить ребёнку </a:t>
            </a:r>
            <a:r>
              <a:rPr lang="ru-RU" sz="2000" b="1" dirty="0" smtClean="0"/>
              <a:t>не большой </a:t>
            </a:r>
            <a:r>
              <a:rPr lang="ru-RU" sz="2000" b="1" dirty="0"/>
              <a:t>угол в детской комнате. Здесь должен помещаться </a:t>
            </a:r>
            <a:r>
              <a:rPr lang="ru-RU" sz="2000" b="1" dirty="0" smtClean="0"/>
              <a:t>небольшой верстак </a:t>
            </a:r>
            <a:r>
              <a:rPr lang="ru-RU" sz="2000" b="1" dirty="0"/>
              <a:t>(стол) и все необходимые для работы инструменты, </a:t>
            </a:r>
            <a:r>
              <a:rPr lang="ru-RU" sz="2000" b="1" dirty="0" smtClean="0"/>
              <a:t>которых не </a:t>
            </a:r>
            <a:r>
              <a:rPr lang="ru-RU" sz="2000" b="1" dirty="0"/>
              <a:t>так уж много: рубанок, тиски, пила, молоток, гвозди, наждачная </a:t>
            </a:r>
            <a:r>
              <a:rPr lang="ru-RU" sz="2000" b="1" dirty="0" smtClean="0"/>
              <a:t>бумага</a:t>
            </a:r>
            <a:r>
              <a:rPr lang="ru-RU" sz="2000" b="1" dirty="0"/>
              <a:t>, ножик. Материал для творчества самый простой: обрезки досок,</a:t>
            </a:r>
            <a:endParaRPr lang="ru-RU" sz="2000" b="1" dirty="0"/>
          </a:p>
          <a:p>
            <a:r>
              <a:rPr lang="ru-RU" sz="2000" b="1" dirty="0"/>
              <a:t>палочки различной толщины и длины, сучки, которые </a:t>
            </a:r>
            <a:r>
              <a:rPr lang="ru-RU" sz="2000" b="1" dirty="0" smtClean="0"/>
              <a:t>напоминают различных </a:t>
            </a:r>
            <a:r>
              <a:rPr lang="ru-RU" sz="2000" b="1" dirty="0"/>
              <a:t>зверюшек</a:t>
            </a:r>
            <a:endParaRPr lang="ru-RU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10" descr="IMG20250324090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28600"/>
            <a:ext cx="2100580" cy="27978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Изображение 11" descr="IMG202503240904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" y="228600"/>
            <a:ext cx="2191385" cy="29184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Изображение 12" descr="IMG202503240904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28600"/>
            <a:ext cx="4145915" cy="31134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Изображение 13" descr="IMG202503240905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05200"/>
            <a:ext cx="4244975" cy="31877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Изображение 14" descr="IMG202503240905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0" y="3200400"/>
            <a:ext cx="4701540" cy="352996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Ожидаемые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результаты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от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занятий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столярной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altLang="en-US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мастерской</a:t>
            </a:r>
            <a:r>
              <a:rPr lang="en-US" altLang="ru-RU" b="1">
                <a:solidFill>
                  <a:srgbClr val="00206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en-US" altLang="ru-RU" b="1">
              <a:solidFill>
                <a:srgbClr val="00206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09930" y="1676400"/>
            <a:ext cx="8434070" cy="3952240"/>
          </a:xfrm>
        </p:spPr>
        <p:txBody>
          <a:bodyPr>
            <a:normAutofit lnSpcReduction="20000"/>
          </a:bodyPr>
          <a:p>
            <a:r>
              <a:rPr lang="en-US" altLang="en-US">
                <a:solidFill>
                  <a:srgbClr val="002060"/>
                </a:solidFill>
              </a:rPr>
              <a:t>знание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видов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способов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обработки</a:t>
            </a:r>
            <a:r>
              <a:rPr lang="ru-RU" altLang="en-US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древесины</a:t>
            </a:r>
            <a:r>
              <a:rPr lang="en-US" altLang="ru-RU">
                <a:solidFill>
                  <a:srgbClr val="002060"/>
                </a:solidFill>
              </a:rPr>
              <a:t>,	</a:t>
            </a:r>
            <a:r>
              <a:rPr lang="en-US" altLang="en-US">
                <a:solidFill>
                  <a:srgbClr val="002060"/>
                </a:solidFill>
              </a:rPr>
              <a:t>инструментов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материалов</a:t>
            </a:r>
            <a:r>
              <a:rPr lang="en-US" altLang="ru-RU">
                <a:solidFill>
                  <a:srgbClr val="002060"/>
                </a:solidFill>
              </a:rPr>
              <a:t>;</a:t>
            </a:r>
            <a:endParaRPr lang="en-US" altLang="ru-RU">
              <a:solidFill>
                <a:srgbClr val="002060"/>
              </a:solidFill>
            </a:endParaRPr>
          </a:p>
          <a:p>
            <a:r>
              <a:rPr lang="en-US" altLang="en-US">
                <a:solidFill>
                  <a:srgbClr val="002060"/>
                </a:solidFill>
              </a:rPr>
              <a:t>умение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различать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виды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древесины</a:t>
            </a:r>
            <a:r>
              <a:rPr lang="en-US" altLang="ru-RU">
                <a:solidFill>
                  <a:srgbClr val="002060"/>
                </a:solidFill>
              </a:rPr>
              <a:t>,</a:t>
            </a:r>
            <a:endParaRPr lang="en-US" altLang="ru-RU">
              <a:solidFill>
                <a:srgbClr val="002060"/>
              </a:solidFill>
            </a:endParaRPr>
          </a:p>
          <a:p>
            <a:r>
              <a:rPr lang="en-US" altLang="en-US">
                <a:solidFill>
                  <a:srgbClr val="002060"/>
                </a:solidFill>
              </a:rPr>
              <a:t>ухаживать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за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инструментом</a:t>
            </a:r>
            <a:r>
              <a:rPr lang="en-US" altLang="ru-RU">
                <a:solidFill>
                  <a:srgbClr val="002060"/>
                </a:solidFill>
              </a:rPr>
              <a:t>, </a:t>
            </a:r>
            <a:r>
              <a:rPr lang="en-US" altLang="en-US">
                <a:solidFill>
                  <a:srgbClr val="002060"/>
                </a:solidFill>
              </a:rPr>
              <a:t>наносить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рисунок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на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заготовку</a:t>
            </a:r>
            <a:r>
              <a:rPr lang="en-US" altLang="ru-RU">
                <a:solidFill>
                  <a:srgbClr val="002060"/>
                </a:solidFill>
              </a:rPr>
              <a:t>;</a:t>
            </a:r>
            <a:endParaRPr lang="en-US" altLang="ru-RU">
              <a:solidFill>
                <a:srgbClr val="002060"/>
              </a:solidFill>
            </a:endParaRPr>
          </a:p>
          <a:p>
            <a:r>
              <a:rPr lang="en-US" altLang="en-US">
                <a:solidFill>
                  <a:srgbClr val="002060"/>
                </a:solidFill>
              </a:rPr>
              <a:t>сформированные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навыки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правильного</a:t>
            </a:r>
            <a:r>
              <a:rPr lang="ru-RU" altLang="en-US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использования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материала</a:t>
            </a:r>
            <a:r>
              <a:rPr lang="en-US" altLang="ru-RU">
                <a:solidFill>
                  <a:srgbClr val="002060"/>
                </a:solidFill>
              </a:rPr>
              <a:t>	</a:t>
            </a:r>
            <a:r>
              <a:rPr lang="en-US" altLang="en-US">
                <a:solidFill>
                  <a:srgbClr val="002060"/>
                </a:solidFill>
              </a:rPr>
              <a:t>и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инструмента</a:t>
            </a:r>
            <a:r>
              <a:rPr lang="en-US" altLang="ru-RU">
                <a:solidFill>
                  <a:srgbClr val="002060"/>
                </a:solidFill>
              </a:rPr>
              <a:t>, </a:t>
            </a:r>
            <a:r>
              <a:rPr lang="en-US" altLang="en-US">
                <a:solidFill>
                  <a:srgbClr val="002060"/>
                </a:solidFill>
              </a:rPr>
              <a:t>переноса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рисунка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на</a:t>
            </a:r>
            <a:r>
              <a:rPr lang="en-US" altLang="ru-RU">
                <a:solidFill>
                  <a:srgbClr val="002060"/>
                </a:solidFill>
              </a:rPr>
              <a:t> </a:t>
            </a:r>
            <a:r>
              <a:rPr lang="en-US" altLang="en-US">
                <a:solidFill>
                  <a:srgbClr val="002060"/>
                </a:solidFill>
              </a:rPr>
              <a:t>заготовку</a:t>
            </a:r>
            <a:r>
              <a:rPr lang="en-US" altLang="ru-RU">
                <a:solidFill>
                  <a:srgbClr val="002060"/>
                </a:solidFill>
              </a:rPr>
              <a:t>.</a:t>
            </a:r>
            <a:endParaRPr lang="en-US" altLang="ru-RU">
              <a:solidFill>
                <a:srgbClr val="002060"/>
              </a:solidFill>
            </a:endParaRPr>
          </a:p>
          <a:p>
            <a:endParaRPr lang="en-US" alt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b="1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Мастерская «Папы Карло»</a:t>
            </a:r>
            <a:br>
              <a:rPr lang="ru-RU" altLang="en-US" b="1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altLang="en-US" b="1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 Улан-Удэнски</a:t>
            </a:r>
            <a:endParaRPr lang="ru-RU" altLang="en-US" b="1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Замещающее содержимое 5" descr="IMG_20250323_210730_37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71600" y="1524000"/>
            <a:ext cx="3324225" cy="44323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Изображение 6" descr="IMG_20250323_210729_9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133600"/>
            <a:ext cx="3324225" cy="44323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3_210729_88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6800" y="1524000"/>
            <a:ext cx="3435985" cy="45815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3_210729_8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685800"/>
            <a:ext cx="3435985" cy="45815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3_210729_8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457200"/>
            <a:ext cx="3548380" cy="47313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3_210729_8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524000"/>
            <a:ext cx="3676015" cy="490156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3_210729_76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0"/>
            <a:ext cx="3943350" cy="52578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3_210729_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219200"/>
            <a:ext cx="4065905" cy="542163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3_210729_55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304800"/>
            <a:ext cx="3552190" cy="47364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3_210729_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447800"/>
            <a:ext cx="3719830" cy="495998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190315_10385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685800"/>
            <a:ext cx="7454900" cy="559244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190314_1523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3400" y="381000"/>
            <a:ext cx="3652520" cy="48698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Изображение 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838200"/>
            <a:ext cx="4228465" cy="56388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Замещающее содержимое 7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635" cy="685927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Наше знакомство с «папой Карло»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00200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24000"/>
            <a:ext cx="3505200" cy="4673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0" y="11430"/>
            <a:ext cx="9128125" cy="68465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400" y="152400"/>
            <a:ext cx="8780780" cy="65862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2025032410064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0" y="152400"/>
            <a:ext cx="2644775" cy="352361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Изображение 4" descr="IMG202503241007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3660140"/>
            <a:ext cx="2348865" cy="31280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Изображение 7" descr="IMG202503241028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52400"/>
            <a:ext cx="4671695" cy="350774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Изображение 9" descr="IMG202503241028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429000"/>
            <a:ext cx="4655820" cy="349567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4_105607_0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3400" y="304800"/>
            <a:ext cx="4107815" cy="54724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Изображение 7" descr="IMG_20250324_105607_6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066800"/>
            <a:ext cx="3787775" cy="504571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4_105607_76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304800"/>
            <a:ext cx="3397885" cy="4526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4_105607_5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84910"/>
            <a:ext cx="4095750" cy="54559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4_105607_83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5800" y="381000"/>
            <a:ext cx="3397885" cy="4526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4_105619_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72210"/>
            <a:ext cx="4082415" cy="54381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50324_105630_27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3400" y="304800"/>
            <a:ext cx="3397885" cy="45262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Изображение 4" descr="IMG_20250324_105630_2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66875"/>
            <a:ext cx="3595370" cy="47891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Изображение 6" descr="IMG_20250324_105636_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109980"/>
            <a:ext cx="3835400" cy="51085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Замещающее содержимое 8" descr="IMG_20250324_105645_40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457200"/>
            <a:ext cx="3797935" cy="505968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Замещающее содержимое 5" descr="IMG_20250324_105607_37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00" y="228600"/>
            <a:ext cx="4103370" cy="54660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Замещающее содержимое 3" descr="IMG_20250324_105618_8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914400"/>
            <a:ext cx="4302125" cy="573214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 descr="IMG_20250324_105618_9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10795"/>
            <a:ext cx="9119235" cy="68472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57200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114800"/>
            <a:ext cx="4782314" cy="2391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533399"/>
            <a:ext cx="4267200" cy="3019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продолжение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0" y="0"/>
            <a:ext cx="9226550" cy="6870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Каморка папы Карло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43000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825" y="228600"/>
            <a:ext cx="4191000" cy="2748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137" y="3200400"/>
            <a:ext cx="3628375" cy="30485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948216"/>
            <a:ext cx="3623072" cy="48307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3" y="533400"/>
            <a:ext cx="4012361" cy="5349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15"/>
            <a:ext cx="9144000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plit dir="in"/>
        <p:sndAc>
          <p:endSnd/>
        </p:sndAc>
      </p:transition>
    </mc:Choice>
    <mc:Fallback>
      <p:transition>
        <p:split dir="in"/>
        <p:sndAc>
          <p:endSnd/>
        </p:sndAc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6">
      <a:dk1>
        <a:srgbClr val="465962"/>
      </a:dk1>
      <a:lt1>
        <a:srgbClr val="FFFFFF"/>
      </a:lt1>
      <a:dk2>
        <a:srgbClr val="465962"/>
      </a:dk2>
      <a:lt2>
        <a:srgbClr val="363636"/>
      </a:lt2>
      <a:accent1>
        <a:srgbClr val="494949"/>
      </a:accent1>
      <a:accent2>
        <a:srgbClr val="F72B09"/>
      </a:accent2>
      <a:accent3>
        <a:srgbClr val="00B0F0"/>
      </a:accent3>
      <a:accent4>
        <a:srgbClr val="92D050"/>
      </a:accent4>
      <a:accent5>
        <a:srgbClr val="A5A5A5"/>
      </a:accent5>
      <a:accent6>
        <a:srgbClr val="909BA5"/>
      </a:accent6>
      <a:hlink>
        <a:srgbClr val="898889"/>
      </a:hlink>
      <a:folHlink>
        <a:srgbClr val="D8D8D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Office Theme">
  <a:themeElements>
    <a:clrScheme name="Custom 6">
      <a:dk1>
        <a:srgbClr val="465962"/>
      </a:dk1>
      <a:lt1>
        <a:srgbClr val="FFFFFF"/>
      </a:lt1>
      <a:dk2>
        <a:srgbClr val="465962"/>
      </a:dk2>
      <a:lt2>
        <a:srgbClr val="363636"/>
      </a:lt2>
      <a:accent1>
        <a:srgbClr val="494949"/>
      </a:accent1>
      <a:accent2>
        <a:srgbClr val="F72B09"/>
      </a:accent2>
      <a:accent3>
        <a:srgbClr val="00B0F0"/>
      </a:accent3>
      <a:accent4>
        <a:srgbClr val="92D050"/>
      </a:accent4>
      <a:accent5>
        <a:srgbClr val="A5A5A5"/>
      </a:accent5>
      <a:accent6>
        <a:srgbClr val="909BA5"/>
      </a:accent6>
      <a:hlink>
        <a:srgbClr val="898889"/>
      </a:hlink>
      <a:folHlink>
        <a:srgbClr val="D8D8D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4943</Words>
  <Application>WPS Presentation</Application>
  <PresentationFormat>Экран (4:3)</PresentationFormat>
  <Paragraphs>103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SimSun</vt:lpstr>
      <vt:lpstr>Wingdings</vt:lpstr>
      <vt:lpstr>Comic Sans MS</vt:lpstr>
      <vt:lpstr>Times New Roman</vt:lpstr>
      <vt:lpstr>Calibri</vt:lpstr>
      <vt:lpstr>Microsoft YaHei</vt:lpstr>
      <vt:lpstr>Arial Unicode MS</vt:lpstr>
      <vt:lpstr>1_Office Theme</vt:lpstr>
      <vt:lpstr>15_Office Theme</vt:lpstr>
      <vt:lpstr>PowerPoint 演示文稿</vt:lpstr>
      <vt:lpstr>PowerPoint 演示文稿</vt:lpstr>
      <vt:lpstr>Наше знакомство с «папой Карло»</vt:lpstr>
      <vt:lpstr>PowerPoint 演示文稿</vt:lpstr>
      <vt:lpstr>Каморка папы Карло</vt:lpstr>
      <vt:lpstr>PowerPoint 演示文稿</vt:lpstr>
      <vt:lpstr>PowerPoint 演示文稿</vt:lpstr>
      <vt:lpstr>PowerPoint 演示文稿</vt:lpstr>
      <vt:lpstr>PowerPoint 演示文稿</vt:lpstr>
      <vt:lpstr>Цель:</vt:lpstr>
      <vt:lpstr>Основные задачи:</vt:lpstr>
      <vt:lpstr>PowerPoint 演示文稿</vt:lpstr>
      <vt:lpstr>PowerPoint 演示文稿</vt:lpstr>
      <vt:lpstr>В основу решения этих задач положены следующие принципы:</vt:lpstr>
      <vt:lpstr>PowerPoint 演示文稿</vt:lpstr>
      <vt:lpstr>PowerPoint 演示文稿</vt:lpstr>
      <vt:lpstr>Формы работы с детьми по основным образовательным областям:</vt:lpstr>
      <vt:lpstr>PowerPoint 演示文稿</vt:lpstr>
      <vt:lpstr>Оформление помещения столярной мастерской:</vt:lpstr>
      <vt:lpstr>PowerPoint 演示文稿</vt:lpstr>
      <vt:lpstr>Ожидаемые результаты от занятий в столярной мастерской:</vt:lpstr>
      <vt:lpstr>Мастерская «Папы Карло» по Улан-Удэнски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user</cp:lastModifiedBy>
  <cp:revision>243</cp:revision>
  <dcterms:created xsi:type="dcterms:W3CDTF">2012-04-26T17:06:00Z</dcterms:created>
  <dcterms:modified xsi:type="dcterms:W3CDTF">2025-03-24T03:35:40Z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DBAC159B93C14B46A6B71EF98D1C6492_12</vt:lpwstr>
  </property>
  <property fmtid="{D5CDD505-2E9C-101B-9397-08002B2CF9AE}" pid="3" name="KSOProductBuildVer">
    <vt:lpwstr>1049-12.2.0.20326</vt:lpwstr>
  </property>
</Properties>
</file>