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5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&#1040;&#1083;&#1075;&#1086;&#1088;&#1080;&#1090;&#1084;&#1099;%209%20&#1082;&#1083;&#1072;&#1089;&#1089;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941168"/>
            <a:ext cx="3384376" cy="1440160"/>
          </a:xfrm>
        </p:spPr>
        <p:txBody>
          <a:bodyPr>
            <a:normAutofit fontScale="92500" lnSpcReduction="20000"/>
          </a:bodyPr>
          <a:lstStyle/>
          <a:p>
            <a:r>
              <a:rPr lang="ru-RU" cap="none" dirty="0" smtClean="0">
                <a:solidFill>
                  <a:schemeClr val="tx1"/>
                </a:solidFill>
              </a:rPr>
              <a:t>МОАУ СОШ №6</a:t>
            </a:r>
          </a:p>
          <a:p>
            <a:r>
              <a:rPr lang="ru-RU" cap="none" dirty="0" smtClean="0">
                <a:solidFill>
                  <a:schemeClr val="tx1"/>
                </a:solidFill>
              </a:rPr>
              <a:t>Г. НЕФТЕКАМСК</a:t>
            </a:r>
          </a:p>
          <a:p>
            <a:r>
              <a:rPr lang="ru-RU" cap="none" dirty="0" smtClean="0">
                <a:solidFill>
                  <a:schemeClr val="tx1"/>
                </a:solidFill>
              </a:rPr>
              <a:t>УЧИТЕЛЬ ИНФОРМАТИКИ И ИКТ</a:t>
            </a:r>
          </a:p>
          <a:p>
            <a:r>
              <a:rPr lang="ru-RU" cap="none" dirty="0" smtClean="0">
                <a:solidFill>
                  <a:schemeClr val="tx1"/>
                </a:solidFill>
              </a:rPr>
              <a:t>КИЛИНА ЛЮДМИЛА СЕРГЕЕВНА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Segoe Print" pitchFamily="2" charset="0"/>
              </a:rPr>
              <a:t>Алгоритмы </a:t>
            </a:r>
            <a:br>
              <a:rPr lang="ru-RU" sz="6600" dirty="0" smtClean="0">
                <a:latin typeface="Segoe Print" pitchFamily="2" charset="0"/>
              </a:rPr>
            </a:br>
            <a:r>
              <a:rPr lang="ru-RU" sz="6600" dirty="0" smtClean="0">
                <a:latin typeface="Segoe Print" pitchFamily="2" charset="0"/>
              </a:rPr>
              <a:t>9 класс</a:t>
            </a:r>
            <a:endParaRPr lang="ru-RU" sz="66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</a:rPr>
              <a:t>Тип переменной.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Значениями переменных числовых типов </a:t>
            </a:r>
            <a:r>
              <a:rPr lang="ru-RU" dirty="0" err="1"/>
              <a:t>Byte</a:t>
            </a:r>
            <a:r>
              <a:rPr lang="ru-RU" dirty="0"/>
              <a:t>, </a:t>
            </a:r>
            <a:r>
              <a:rPr lang="ru-RU" dirty="0" err="1"/>
              <a:t>Short</a:t>
            </a:r>
            <a:r>
              <a:rPr lang="ru-RU" dirty="0"/>
              <a:t>, </a:t>
            </a:r>
            <a:r>
              <a:rPr lang="ru-RU" dirty="0" err="1"/>
              <a:t>Integer</a:t>
            </a:r>
            <a:r>
              <a:rPr lang="ru-RU" dirty="0"/>
              <a:t>, </a:t>
            </a:r>
            <a:r>
              <a:rPr lang="ru-RU" dirty="0" err="1"/>
              <a:t>Long</a:t>
            </a:r>
            <a:r>
              <a:rPr lang="ru-RU" dirty="0"/>
              <a:t>, </a:t>
            </a:r>
            <a:r>
              <a:rPr lang="ru-RU" dirty="0" err="1"/>
              <a:t>Single</a:t>
            </a:r>
            <a:r>
              <a:rPr lang="ru-RU" dirty="0"/>
              <a:t>, </a:t>
            </a:r>
            <a:r>
              <a:rPr lang="ru-RU" dirty="0" err="1"/>
              <a:t>Double</a:t>
            </a:r>
            <a:r>
              <a:rPr lang="ru-RU" dirty="0"/>
              <a:t> являются </a:t>
            </a:r>
            <a:r>
              <a:rPr lang="ru-RU" dirty="0" smtClean="0"/>
              <a:t>числа.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Л</a:t>
            </a:r>
            <a:r>
              <a:rPr lang="ru-RU" dirty="0" smtClean="0"/>
              <a:t>огического </a:t>
            </a:r>
            <a:r>
              <a:rPr lang="ru-RU" dirty="0"/>
              <a:t>типа </a:t>
            </a:r>
            <a:r>
              <a:rPr lang="ru-RU" dirty="0" err="1"/>
              <a:t>Boolean</a:t>
            </a:r>
            <a:r>
              <a:rPr lang="ru-RU" dirty="0"/>
              <a:t> — значения «истина» (</a:t>
            </a:r>
            <a:r>
              <a:rPr lang="ru-RU" dirty="0" err="1"/>
              <a:t>True</a:t>
            </a:r>
            <a:r>
              <a:rPr lang="ru-RU" dirty="0"/>
              <a:t>) или «ложь» (</a:t>
            </a:r>
            <a:r>
              <a:rPr lang="ru-RU" dirty="0" err="1"/>
              <a:t>False</a:t>
            </a:r>
            <a:r>
              <a:rPr lang="ru-RU" dirty="0" smtClean="0"/>
              <a:t>).</a:t>
            </a:r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трокового </a:t>
            </a:r>
            <a:r>
              <a:rPr lang="ru-RU" dirty="0"/>
              <a:t>типа </a:t>
            </a:r>
            <a:r>
              <a:rPr lang="ru-RU" dirty="0" err="1"/>
              <a:t>String</a:t>
            </a:r>
            <a:r>
              <a:rPr lang="ru-RU" dirty="0"/>
              <a:t> — последовательности символов.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869661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495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</a:rPr>
              <a:t>Имя переменной.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Имена переменных определяют области оперативной памяти компьютера, в которых хранятся значения переменных. Имя каждой переменной (идентификатор) уникально и не может меняться в процессе выполнения программы. В рассматриваемых языках имя переменной может состоять из различных символов (латинские и русские буквы, цифры и т. д.), но должно обязательно начинаться с буквы и не должно включать знак точка «.». Количество символов в имени не может быть более 1023, однако для удобства обычно ограничиваются несколькими символами.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</a:rPr>
              <a:t>Присваивание переменным значений.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Задать или изменить значение переменной можно с помощью </a:t>
            </a:r>
            <a:r>
              <a:rPr lang="ru-RU" i="1" dirty="0"/>
              <a:t>оператора присваивания</a:t>
            </a:r>
            <a:r>
              <a:rPr lang="ru-RU" dirty="0"/>
              <a:t>. При выполнении оператора присваивания переменная, имя которой указано слева от знака равенства, получает значение, которое находится справа от знака равенства.</a:t>
            </a:r>
            <a:br>
              <a:rPr lang="ru-RU" dirty="0"/>
            </a:br>
            <a:r>
              <a:rPr lang="ru-RU" dirty="0"/>
              <a:t>Например:</a:t>
            </a:r>
            <a:br>
              <a:rPr lang="ru-RU" dirty="0"/>
            </a:br>
            <a:r>
              <a:rPr lang="ru-RU" dirty="0"/>
              <a:t>А = 255</a:t>
            </a:r>
            <a:br>
              <a:rPr lang="ru-RU" dirty="0"/>
            </a:br>
            <a:r>
              <a:rPr lang="ru-RU" dirty="0"/>
              <a:t>B = — 32768</a:t>
            </a:r>
            <a:br>
              <a:rPr lang="ru-RU" dirty="0"/>
            </a:br>
            <a:r>
              <a:rPr lang="ru-RU" dirty="0"/>
              <a:t>C = 3.14</a:t>
            </a:r>
            <a:br>
              <a:rPr lang="ru-RU" dirty="0"/>
            </a:br>
            <a:r>
              <a:rPr lang="ru-RU" dirty="0"/>
              <a:t>D = «информатика»</a:t>
            </a:r>
            <a:br>
              <a:rPr lang="ru-RU" dirty="0"/>
            </a:br>
            <a:r>
              <a:rPr lang="ru-RU" dirty="0"/>
              <a:t>G = </a:t>
            </a:r>
            <a:r>
              <a:rPr lang="ru-RU" dirty="0" err="1"/>
              <a:t>True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384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</a:rPr>
              <a:t>Арифметические выражения.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состав арифметических выражений могут входить переменные числового типа, числа, знаки арифметических операций, а также математические функции.</a:t>
            </a:r>
          </a:p>
          <a:p>
            <a:r>
              <a:rPr lang="ru-RU" dirty="0"/>
              <a:t>Порядок вычисления арифметических выражений производится в соответствии с общеизвестным порядком выполнения арифметических операций (возведение в степень, умножение или деление, сложение или вычитание), который может изменяться с помощью скобок.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310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</a:rPr>
              <a:t>Строковые выражения.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состав строковых выражений могут входить переменные строкового типа, строки (последовательности символов) и строковые функции.</a:t>
            </a:r>
          </a:p>
          <a:p>
            <a:r>
              <a:rPr lang="ru-RU" dirty="0"/>
              <a:t>Над переменными строкового типа и строками может производиться операция </a:t>
            </a:r>
            <a:r>
              <a:rPr lang="ru-RU" i="1" dirty="0"/>
              <a:t>конкатенации</a:t>
            </a:r>
            <a:r>
              <a:rPr lang="ru-RU" dirty="0"/>
              <a:t>. Она объединяет строки или значения строковых переменных в единую строку. Операция конкатенации обозначается знаком «+», который не следует путать со знаком сложения чисел в арифметических выражениях, или знаком «&amp;».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613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</a:rPr>
              <a:t>Логические выражения.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 состав логических выражений могут входить логические переменные, логические значения, операторы сравнения чисел и строк, а также логические операции. Логические выражения могут принимать лишь два значения: </a:t>
            </a:r>
            <a:r>
              <a:rPr lang="ru-RU" dirty="0" err="1"/>
              <a:t>True</a:t>
            </a:r>
            <a:r>
              <a:rPr lang="ru-RU" dirty="0"/>
              <a:t> (истина) и </a:t>
            </a:r>
            <a:r>
              <a:rPr lang="ru-RU" dirty="0" err="1"/>
              <a:t>False</a:t>
            </a:r>
            <a:r>
              <a:rPr lang="ru-RU" dirty="0"/>
              <a:t> (ложь).</a:t>
            </a:r>
          </a:p>
          <a:p>
            <a:r>
              <a:rPr lang="ru-RU" dirty="0"/>
              <a:t>Операторы сравнения =, &lt;, &gt;, , &lt;= и &gt;= сравнивают выражение в левой части оператора с выражением в правой части оператора и представляют результат в виде логического значения </a:t>
            </a:r>
            <a:r>
              <a:rPr lang="ru-RU" dirty="0" err="1"/>
              <a:t>True</a:t>
            </a:r>
            <a:r>
              <a:rPr lang="ru-RU" dirty="0"/>
              <a:t> или </a:t>
            </a:r>
            <a:r>
              <a:rPr lang="ru-RU" dirty="0" err="1"/>
              <a:t>True</a:t>
            </a:r>
            <a:r>
              <a:rPr lang="ru-RU" dirty="0"/>
              <a:t>. Например:</a:t>
            </a:r>
            <a:br>
              <a:rPr lang="ru-RU" dirty="0"/>
            </a:br>
            <a:r>
              <a:rPr lang="ru-RU" dirty="0"/>
              <a:t>5 &gt; 3 = </a:t>
            </a:r>
            <a:r>
              <a:rPr lang="ru-RU" dirty="0" err="1"/>
              <a:t>True</a:t>
            </a:r>
            <a:r>
              <a:rPr lang="ru-RU" dirty="0"/>
              <a:t>; «А» = «В» = </a:t>
            </a:r>
            <a:r>
              <a:rPr lang="ru-RU" dirty="0" err="1"/>
              <a:t>False</a:t>
            </a:r>
            <a:endParaRPr lang="ru-RU" dirty="0"/>
          </a:p>
          <a:p>
            <a:r>
              <a:rPr lang="ru-RU" dirty="0"/>
              <a:t>Над элементами логических выражений могут производиться логические операции, которые на языках программирования обозначаются следующим образом: логическое умножение — </a:t>
            </a:r>
            <a:r>
              <a:rPr lang="ru-RU" dirty="0" err="1"/>
              <a:t>And</a:t>
            </a:r>
            <a:r>
              <a:rPr lang="ru-RU" dirty="0"/>
              <a:t>, логическое сложение — </a:t>
            </a:r>
            <a:r>
              <a:rPr lang="ru-RU" dirty="0" err="1"/>
              <a:t>Or</a:t>
            </a:r>
            <a:r>
              <a:rPr lang="ru-RU" dirty="0"/>
              <a:t> и логическое отрицание — </a:t>
            </a:r>
            <a:r>
              <a:rPr lang="ru-RU" dirty="0" err="1"/>
              <a:t>Not</a:t>
            </a:r>
            <a:r>
              <a:rPr lang="ru-RU" dirty="0"/>
              <a:t>. При записи сложных логических выражений используются скобки. Например:</a:t>
            </a:r>
            <a:br>
              <a:rPr lang="ru-RU" dirty="0"/>
            </a:br>
            <a:r>
              <a:rPr lang="ru-RU" dirty="0"/>
              <a:t>(5 &gt; 3) </a:t>
            </a:r>
            <a:r>
              <a:rPr lang="ru-RU" dirty="0" err="1"/>
              <a:t>And</a:t>
            </a:r>
            <a:r>
              <a:rPr lang="ru-RU" dirty="0"/>
              <a:t> («А» = «В») = </a:t>
            </a:r>
            <a:r>
              <a:rPr lang="ru-RU" dirty="0" err="1"/>
              <a:t>False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(5 &gt; 3) </a:t>
            </a:r>
            <a:r>
              <a:rPr lang="ru-RU" dirty="0" err="1"/>
              <a:t>Or</a:t>
            </a:r>
            <a:r>
              <a:rPr lang="ru-RU" dirty="0"/>
              <a:t> («А» = «В») = </a:t>
            </a:r>
            <a:r>
              <a:rPr lang="ru-RU" dirty="0" err="1"/>
              <a:t>True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Not</a:t>
            </a:r>
            <a:r>
              <a:rPr lang="ru-RU" dirty="0"/>
              <a:t> (5 &gt; 3) = </a:t>
            </a:r>
            <a:r>
              <a:rPr lang="ru-RU" dirty="0" err="1"/>
              <a:t>False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876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accent1"/>
                </a:solidFill>
                <a:latin typeface="Segoe Print" pitchFamily="2" charset="0"/>
              </a:rPr>
              <a:t>Алгоритмические структуры в объектно-ориентированном и процедурном программировании.</a:t>
            </a:r>
          </a:p>
        </p:txBody>
      </p:sp>
    </p:spTree>
    <p:extLst>
      <p:ext uri="{BB962C8B-B14F-4D97-AF65-F5344CB8AC3E}">
        <p14:creationId xmlns:p14="http://schemas.microsoft.com/office/powerpoint/2010/main" val="1835737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Segoe Print" pitchFamily="2" charset="0"/>
              </a:rPr>
              <a:t>Линейный алгоритм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34806" y="820396"/>
            <a:ext cx="2647345" cy="5776954"/>
            <a:chOff x="1285852" y="2143116"/>
            <a:chExt cx="2647345" cy="4357717"/>
          </a:xfrm>
        </p:grpSpPr>
        <p:sp>
          <p:nvSpPr>
            <p:cNvPr id="5" name="Овал 4"/>
            <p:cNvSpPr/>
            <p:nvPr/>
          </p:nvSpPr>
          <p:spPr>
            <a:xfrm>
              <a:off x="1357290" y="2143116"/>
              <a:ext cx="2571768" cy="50116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НАЧАЛО</a:t>
              </a:r>
              <a:endPara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араллелограмм 5"/>
            <p:cNvSpPr/>
            <p:nvPr/>
          </p:nvSpPr>
          <p:spPr>
            <a:xfrm>
              <a:off x="1361429" y="2930035"/>
              <a:ext cx="2571768" cy="387237"/>
            </a:xfrm>
            <a:prstGeom prst="parallelogram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ВВОД</a:t>
              </a:r>
              <a:endPara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478587" y="3614613"/>
              <a:ext cx="2428892" cy="58426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ДЕЙСТВИЕ 1</a:t>
              </a:r>
              <a:endPara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Параллелограмм 7"/>
            <p:cNvSpPr/>
            <p:nvPr/>
          </p:nvSpPr>
          <p:spPr>
            <a:xfrm>
              <a:off x="1285852" y="5360164"/>
              <a:ext cx="2571768" cy="383775"/>
            </a:xfrm>
            <a:prstGeom prst="parallelogram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ВЫВОД</a:t>
              </a:r>
              <a:endPara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1285852" y="6011975"/>
              <a:ext cx="2571768" cy="48885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КОНЕЦ</a:t>
              </a:r>
              <a:endPara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 rot="5400000">
              <a:off x="2501092" y="2786365"/>
              <a:ext cx="28575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 rot="5400000">
              <a:off x="2505230" y="3470943"/>
              <a:ext cx="28575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 rot="5400000">
              <a:off x="2426476" y="5216494"/>
              <a:ext cx="28575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rot="5400000">
              <a:off x="2428065" y="5886021"/>
              <a:ext cx="28575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923928" y="1788607"/>
            <a:ext cx="4536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Алгоритм, в котором команды выполняются последовательно одна за другой, называется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линейным алгоритмом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3409" y="3938590"/>
            <a:ext cx="2428892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ДЕЙСТВИЕ 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1432075" y="3790223"/>
            <a:ext cx="378817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авая фигурная скобка 16"/>
          <p:cNvSpPr/>
          <p:nvPr/>
        </p:nvSpPr>
        <p:spPr>
          <a:xfrm>
            <a:off x="2982151" y="2771135"/>
            <a:ext cx="941777" cy="1953273"/>
          </a:xfrm>
          <a:prstGeom prst="rightBr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923928" y="3363712"/>
            <a:ext cx="989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Серия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команд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4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  <a:latin typeface="Segoe Print" pitchFamily="2" charset="0"/>
              </a:rPr>
              <a:t>Ветвление</a:t>
            </a:r>
            <a:endParaRPr lang="ru-RU" sz="40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41" t="24739" r="58405" b="19089"/>
          <a:stretch>
            <a:fillRect/>
          </a:stretch>
        </p:blipFill>
        <p:spPr bwMode="auto">
          <a:xfrm>
            <a:off x="187544" y="2924944"/>
            <a:ext cx="3888432" cy="257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67944" y="1484784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Ветвление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алгоритмическая конструкция, в которой в зависимости от результата проверки условия («да» или «нет») предусмотрен выбор одной из двух последовательностей действий (ветвей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Алгоритмы, в основе которых лежит структура «ветвление», называют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разветвляющимися</a:t>
            </a:r>
          </a:p>
        </p:txBody>
      </p:sp>
    </p:spTree>
    <p:extLst>
      <p:ext uri="{BB962C8B-B14F-4D97-AF65-F5344CB8AC3E}">
        <p14:creationId xmlns:p14="http://schemas.microsoft.com/office/powerpoint/2010/main" val="373321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1"/>
                </a:solidFill>
                <a:latin typeface="Segoe Print" pitchFamily="2" charset="0"/>
              </a:rPr>
              <a:t>Основы алгоритмизации и </a:t>
            </a:r>
            <a:r>
              <a:rPr lang="ru-RU" sz="5400" b="1" dirty="0" err="1" smtClean="0">
                <a:solidFill>
                  <a:schemeClr val="accent1"/>
                </a:solidFill>
                <a:latin typeface="Segoe Print" pitchFamily="2" charset="0"/>
              </a:rPr>
              <a:t>объектно</a:t>
            </a:r>
            <a:r>
              <a:rPr lang="ru-RU" sz="5400" b="1" dirty="0" smtClean="0">
                <a:solidFill>
                  <a:schemeClr val="accent1"/>
                </a:solidFill>
                <a:latin typeface="Segoe Print" pitchFamily="2" charset="0"/>
              </a:rPr>
              <a:t> – ориентированного программирования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  <a:cs typeface="Times New Roman" pitchFamily="18" charset="0"/>
              </a:rPr>
              <a:t>Полная форма ветвления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42910" y="1785926"/>
            <a:ext cx="3733800" cy="3657600"/>
            <a:chOff x="566738" y="2286000"/>
            <a:chExt cx="3733800" cy="3657600"/>
          </a:xfrm>
        </p:grpSpPr>
        <p:sp>
          <p:nvSpPr>
            <p:cNvPr id="5" name="Line 11"/>
            <p:cNvSpPr>
              <a:spLocks noChangeShapeType="1"/>
            </p:cNvSpPr>
            <p:nvPr/>
          </p:nvSpPr>
          <p:spPr bwMode="auto">
            <a:xfrm>
              <a:off x="2362200" y="228600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566738" y="2636838"/>
              <a:ext cx="3733800" cy="3306762"/>
              <a:chOff x="566738" y="2636838"/>
              <a:chExt cx="3733800" cy="3306762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>
                <a:off x="1292225" y="2636838"/>
                <a:ext cx="2133600" cy="914400"/>
              </a:xfrm>
              <a:prstGeom prst="flowChartDecision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ru-RU" sz="2000" b="1" dirty="0">
                    <a:latin typeface="Times New Roman" pitchFamily="18" charset="0"/>
                  </a:rPr>
                  <a:t>Условие</a:t>
                </a:r>
              </a:p>
            </p:txBody>
          </p:sp>
          <p:sp>
            <p:nvSpPr>
              <p:cNvPr id="10" name="AutoShape 5"/>
              <p:cNvSpPr>
                <a:spLocks noChangeArrowheads="1"/>
              </p:cNvSpPr>
              <p:nvPr/>
            </p:nvSpPr>
            <p:spPr bwMode="auto">
              <a:xfrm>
                <a:off x="566738" y="4038600"/>
                <a:ext cx="1600200" cy="914400"/>
              </a:xfrm>
              <a:prstGeom prst="flowChartProcess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ru-RU" sz="2000" b="1" dirty="0">
                    <a:latin typeface="Times New Roman" pitchFamily="18" charset="0"/>
                  </a:rPr>
                  <a:t>Действие 1</a:t>
                </a:r>
              </a:p>
            </p:txBody>
          </p:sp>
          <p:sp>
            <p:nvSpPr>
              <p:cNvPr id="11" name="AutoShape 6"/>
              <p:cNvSpPr>
                <a:spLocks noChangeArrowheads="1"/>
              </p:cNvSpPr>
              <p:nvPr/>
            </p:nvSpPr>
            <p:spPr bwMode="auto">
              <a:xfrm>
                <a:off x="2700338" y="4005263"/>
                <a:ext cx="1600200" cy="914400"/>
              </a:xfrm>
              <a:prstGeom prst="flowChartProcess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ru-RU" sz="2000" b="1" dirty="0">
                    <a:latin typeface="Times New Roman" pitchFamily="18" charset="0"/>
                  </a:rPr>
                  <a:t>Действие 2</a:t>
                </a: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914400" y="3124200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>
                <a:off x="3429000" y="3124200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>
                <a:off x="914400" y="3124200"/>
                <a:ext cx="0" cy="914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>
                <a:off x="3810000" y="3124200"/>
                <a:ext cx="0" cy="914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838200" y="4953000"/>
                <a:ext cx="0" cy="457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3810000" y="4953000"/>
                <a:ext cx="0" cy="457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838200" y="5410200"/>
                <a:ext cx="2971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362200" y="5410200"/>
                <a:ext cx="0" cy="533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sp>
          <p:nvSpPr>
            <p:cNvPr id="7" name="Text Box 16"/>
            <p:cNvSpPr txBox="1">
              <a:spLocks noChangeArrowheads="1"/>
            </p:cNvSpPr>
            <p:nvPr/>
          </p:nvSpPr>
          <p:spPr bwMode="auto">
            <a:xfrm>
              <a:off x="685800" y="27432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ru-RU" sz="2400" dirty="0">
                  <a:latin typeface="Times New Roman" pitchFamily="18" charset="0"/>
                </a:rPr>
                <a:t>Да </a:t>
              </a:r>
            </a:p>
          </p:txBody>
        </p:sp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3352800" y="26670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ru-RU" sz="2400">
                  <a:latin typeface="Times New Roman" pitchFamily="18" charset="0"/>
                </a:rPr>
                <a:t>Нет </a:t>
              </a:r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4499992" y="1628507"/>
            <a:ext cx="41867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&lt;условие&gt;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то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&lt;действие 1&gt;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иначе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&lt;действие 2&gt;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Запись на языках программирования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Then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Серия 1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Else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Серия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End If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43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  <a:cs typeface="Times New Roman" pitchFamily="18" charset="0"/>
              </a:rPr>
              <a:t>Неполная форма ветвления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23528" y="1772816"/>
            <a:ext cx="3505200" cy="3657600"/>
            <a:chOff x="4876800" y="2286000"/>
            <a:chExt cx="3505200" cy="3657600"/>
          </a:xfrm>
        </p:grpSpPr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5257800" y="3124200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4876800" y="2286000"/>
              <a:ext cx="3505200" cy="3657600"/>
              <a:chOff x="4876800" y="2286000"/>
              <a:chExt cx="3505200" cy="3657600"/>
            </a:xfrm>
          </p:grpSpPr>
          <p:sp>
            <p:nvSpPr>
              <p:cNvPr id="8" name="AutoShape 19"/>
              <p:cNvSpPr>
                <a:spLocks noChangeArrowheads="1"/>
              </p:cNvSpPr>
              <p:nvPr/>
            </p:nvSpPr>
            <p:spPr bwMode="auto">
              <a:xfrm>
                <a:off x="5651500" y="2636838"/>
                <a:ext cx="2133600" cy="914400"/>
              </a:xfrm>
              <a:prstGeom prst="flowChartDecision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ru-RU" sz="2000" b="1" dirty="0">
                    <a:latin typeface="Times New Roman" pitchFamily="18" charset="0"/>
                  </a:rPr>
                  <a:t>Условие</a:t>
                </a:r>
              </a:p>
            </p:txBody>
          </p:sp>
          <p:sp>
            <p:nvSpPr>
              <p:cNvPr id="9" name="AutoShape 20"/>
              <p:cNvSpPr>
                <a:spLocks noChangeArrowheads="1"/>
              </p:cNvSpPr>
              <p:nvPr/>
            </p:nvSpPr>
            <p:spPr bwMode="auto">
              <a:xfrm>
                <a:off x="4876800" y="4038600"/>
                <a:ext cx="1600200" cy="914400"/>
              </a:xfrm>
              <a:prstGeom prst="flowChartProcess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ru-RU" sz="2000" b="1" dirty="0">
                    <a:latin typeface="Times New Roman" pitchFamily="18" charset="0"/>
                  </a:rPr>
                  <a:t>Действие 1</a:t>
                </a:r>
              </a:p>
            </p:txBody>
          </p:sp>
          <p:sp>
            <p:nvSpPr>
              <p:cNvPr id="10" name="Line 23"/>
              <p:cNvSpPr>
                <a:spLocks noChangeShapeType="1"/>
              </p:cNvSpPr>
              <p:nvPr/>
            </p:nvSpPr>
            <p:spPr bwMode="auto">
              <a:xfrm>
                <a:off x="5257800" y="3124200"/>
                <a:ext cx="0" cy="914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1" name="Line 24"/>
              <p:cNvSpPr>
                <a:spLocks noChangeShapeType="1"/>
              </p:cNvSpPr>
              <p:nvPr/>
            </p:nvSpPr>
            <p:spPr bwMode="auto">
              <a:xfrm>
                <a:off x="8153400" y="3124200"/>
                <a:ext cx="0" cy="2286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2" name="Line 25"/>
              <p:cNvSpPr>
                <a:spLocks noChangeShapeType="1"/>
              </p:cNvSpPr>
              <p:nvPr/>
            </p:nvSpPr>
            <p:spPr bwMode="auto">
              <a:xfrm>
                <a:off x="6705600" y="22860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" name="Line 26"/>
              <p:cNvSpPr>
                <a:spLocks noChangeShapeType="1"/>
              </p:cNvSpPr>
              <p:nvPr/>
            </p:nvSpPr>
            <p:spPr bwMode="auto">
              <a:xfrm>
                <a:off x="5181600" y="4953000"/>
                <a:ext cx="0" cy="457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4" name="Line 27"/>
              <p:cNvSpPr>
                <a:spLocks noChangeShapeType="1"/>
              </p:cNvSpPr>
              <p:nvPr/>
            </p:nvSpPr>
            <p:spPr bwMode="auto">
              <a:xfrm>
                <a:off x="5181600" y="5410200"/>
                <a:ext cx="2971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" name="Line 28"/>
              <p:cNvSpPr>
                <a:spLocks noChangeShapeType="1"/>
              </p:cNvSpPr>
              <p:nvPr/>
            </p:nvSpPr>
            <p:spPr bwMode="auto">
              <a:xfrm>
                <a:off x="6705600" y="5410200"/>
                <a:ext cx="0" cy="533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" name="Text Box 29"/>
              <p:cNvSpPr txBox="1">
                <a:spLocks noChangeArrowheads="1"/>
              </p:cNvSpPr>
              <p:nvPr/>
            </p:nvSpPr>
            <p:spPr bwMode="auto">
              <a:xfrm>
                <a:off x="5029200" y="2743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Да </a:t>
                </a:r>
              </a:p>
            </p:txBody>
          </p:sp>
          <p:sp>
            <p:nvSpPr>
              <p:cNvPr id="17" name="Text Box 30"/>
              <p:cNvSpPr txBox="1">
                <a:spLocks noChangeArrowheads="1"/>
              </p:cNvSpPr>
              <p:nvPr/>
            </p:nvSpPr>
            <p:spPr bwMode="auto">
              <a:xfrm>
                <a:off x="7696200" y="26670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Нет </a:t>
                </a:r>
              </a:p>
            </p:txBody>
          </p:sp>
        </p:grpSp>
      </p:grpSp>
      <p:sp>
        <p:nvSpPr>
          <p:cNvPr id="18" name="Прямоугольник 31"/>
          <p:cNvSpPr>
            <a:spLocks noChangeArrowheads="1"/>
          </p:cNvSpPr>
          <p:nvPr/>
        </p:nvSpPr>
        <p:spPr bwMode="auto">
          <a:xfrm>
            <a:off x="4211960" y="1894260"/>
            <a:ext cx="403192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&lt;условие&gt;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то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&lt;действия 1&gt;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Запись на языках программирования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Условие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Then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Серия 1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End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8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/>
                </a:solidFill>
                <a:latin typeface="Segoe Print" pitchFamily="2" charset="0"/>
              </a:rPr>
              <a:t>Выбор </a:t>
            </a:r>
            <a:endParaRPr lang="ru-RU" sz="48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1412776"/>
            <a:ext cx="4067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Применяется для реализации ветвлений со многими вариантами серий команд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структуру выбора входят несколько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условий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которые последовательно проверяются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 истинности одного из условий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Условие 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Условие 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т.д. выполняется соответствующая последовательность команд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Серия 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Серия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 и т.д.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ни одно из условий не истинно, то выполняется последовательность команд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Серия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25" t="22502" r="47739" b="15424"/>
          <a:stretch>
            <a:fillRect/>
          </a:stretch>
        </p:blipFill>
        <p:spPr bwMode="auto">
          <a:xfrm>
            <a:off x="-146648" y="908721"/>
            <a:ext cx="504653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35480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12776"/>
            <a:ext cx="61926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структуру выбора входят несколько условий, которые последовательно проверяются:</a:t>
            </a:r>
          </a:p>
          <a:p>
            <a:pPr>
              <a:buFontTx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Select Case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выражение</a:t>
            </a:r>
          </a:p>
          <a:p>
            <a:pPr>
              <a:buFontTx/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Case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Условие 1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Серия 1</a:t>
            </a:r>
          </a:p>
          <a:p>
            <a:pPr>
              <a:buFontTx/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Case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Условие 2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Серия 2</a:t>
            </a:r>
          </a:p>
          <a:p>
            <a:pPr>
              <a:buFontTx/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Case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Else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Серия</a:t>
            </a:r>
          </a:p>
          <a:p>
            <a:pPr>
              <a:buFontTx/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End Select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3518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/>
                </a:solidFill>
                <a:latin typeface="Segoe Print" pitchFamily="2" charset="0"/>
              </a:rPr>
              <a:t>Цикл</a:t>
            </a:r>
            <a:endParaRPr lang="ru-RU" sz="48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84784"/>
            <a:ext cx="8496944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Циклические алгоритмические структуры бывают двух типов:</a:t>
            </a:r>
          </a:p>
          <a:p>
            <a:pPr marL="981075" indent="0" algn="just">
              <a:lnSpc>
                <a:spcPct val="90000"/>
              </a:lnSpc>
              <a:buFont typeface="+mj-lt"/>
              <a:buAutoNum type="arabicParenR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Цикл со счетчиком,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котором тело цикла выполняется определенное количество раз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981075" indent="0" algn="just">
              <a:lnSpc>
                <a:spcPct val="90000"/>
              </a:lnSpc>
              <a:buFont typeface="+mj-lt"/>
              <a:buAutoNum type="arabicParenR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Цикл по условию,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котором тело цикла выполняется, пока истинно условие</a:t>
            </a:r>
          </a:p>
        </p:txBody>
      </p:sp>
    </p:spTree>
    <p:extLst>
      <p:ext uri="{BB962C8B-B14F-4D97-AF65-F5344CB8AC3E}">
        <p14:creationId xmlns:p14="http://schemas.microsoft.com/office/powerpoint/2010/main" val="4783085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  <a:latin typeface="Segoe Print" pitchFamily="2" charset="0"/>
              </a:rPr>
              <a:t>Цикл со счетчиком</a:t>
            </a:r>
            <a:endParaRPr lang="ru-RU" sz="40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3230234" cy="41764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79912" y="1484784"/>
            <a:ext cx="47525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Используется, если известно заранее, какое число повторений тела цикла необходимо выполнить</a:t>
            </a:r>
          </a:p>
          <a:p>
            <a:pPr>
              <a:buFontTx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Счётчик =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НачЗнач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КонЗнач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[Step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Тело цикла</a:t>
            </a:r>
          </a:p>
          <a:p>
            <a:pPr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Next [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Счётчик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Синтаксис оператора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Next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заголовок цикла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Next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конец цикла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Между ними располагаются операторы, являющиеся телом цикла</a:t>
            </a:r>
          </a:p>
          <a:p>
            <a:pPr>
              <a:buFontTx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873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1"/>
                </a:solidFill>
                <a:latin typeface="Segoe Print" pitchFamily="2" charset="0"/>
                <a:cs typeface="Times New Roman" pitchFamily="18" charset="0"/>
              </a:rPr>
              <a:t>Цикл по условию</a:t>
            </a:r>
            <a:endParaRPr lang="ru-RU" sz="44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4112526" cy="3600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76056" y="1428492"/>
            <a:ext cx="3779912" cy="460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Используется, если неизвестно заранее, какое число раз  необходимо повторить  тело цикла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этом случае количество повторений зависит от истинности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 While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Тело цикла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 ключевого слова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записывается условие продолжения цикла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условие продолжения цикла стоит перед телом цикла, то такой цикл называется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циклом с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предусловием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3190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>
                <a:solidFill>
                  <a:schemeClr val="accent1"/>
                </a:solidFill>
                <a:latin typeface="Segoe Print" pitchFamily="2" charset="0"/>
              </a:rPr>
              <a:t>Функции в языках объектно-ориентированного и алгоритмического программирования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0553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</a:rPr>
              <a:t>Математические функции.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Тригонометрические:</a:t>
            </a:r>
            <a:r>
              <a:rPr lang="ru-RU" sz="2400" dirty="0"/>
              <a:t> 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SIN(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), COS(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), TAN(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), ATN(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  <a:p>
            <a:pPr marL="457200" indent="-457200"/>
            <a:endParaRPr lang="ru-RU" sz="2800" dirty="0"/>
          </a:p>
          <a:p>
            <a:pPr marL="0" indent="0">
              <a:buNone/>
            </a:pPr>
            <a:r>
              <a:rPr lang="en-US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Квадратный корень:</a:t>
            </a:r>
            <a:r>
              <a:rPr lang="ru-RU" sz="2400" dirty="0"/>
              <a:t> 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SQR(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en-US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Логарифм:</a:t>
            </a:r>
            <a:r>
              <a:rPr lang="ru-RU" sz="2400" dirty="0"/>
              <a:t> 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LOG(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/>
              <a:t>– </a:t>
            </a:r>
            <a:r>
              <a:rPr lang="ru-RU" sz="2800" dirty="0"/>
              <a:t>вычисляет натуральный логарифм </a:t>
            </a:r>
            <a:r>
              <a:rPr lang="en-US" sz="2800" dirty="0"/>
              <a:t>x</a:t>
            </a:r>
            <a:r>
              <a:rPr lang="ru-RU" sz="2800" dirty="0" err="1"/>
              <a:t>исла</a:t>
            </a:r>
            <a:r>
              <a:rPr lang="ru-RU" sz="2800" dirty="0"/>
              <a:t> (по основанию </a:t>
            </a:r>
            <a:r>
              <a:rPr lang="ru-RU" sz="2800" b="1" i="1" dirty="0"/>
              <a:t>e</a:t>
            </a:r>
            <a:r>
              <a:rPr lang="ru-RU" sz="2800" dirty="0"/>
              <a:t>). (Возвращает тип </a:t>
            </a:r>
            <a:r>
              <a:rPr lang="ru-RU" sz="2800" dirty="0" err="1" smtClean="0"/>
              <a:t>Double</a:t>
            </a:r>
            <a:r>
              <a:rPr lang="ru-RU" sz="2800" dirty="0" smtClean="0"/>
              <a:t>)ъ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en-US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Случайное число:</a:t>
            </a:r>
            <a:r>
              <a:rPr lang="ru-RU" sz="2400" dirty="0"/>
              <a:t> 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RND[(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число)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ru-RU" sz="2800" dirty="0">
                <a:cs typeface="Courier New" pitchFamily="49" charset="0"/>
              </a:rPr>
              <a:t>-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dirty="0">
                <a:cs typeface="Courier New" pitchFamily="49" charset="0"/>
              </a:rPr>
              <a:t>генерирует случайное число от 0 до 1.</a:t>
            </a:r>
            <a:endParaRPr lang="ru-RU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5482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n/>
                <a:solidFill>
                  <a:schemeClr val="accent1"/>
                </a:solidFill>
                <a:latin typeface="Segoe Print" pitchFamily="2" charset="0"/>
              </a:rPr>
              <a:t>Строковые  </a:t>
            </a:r>
            <a:r>
              <a:rPr lang="ru-RU" sz="3600" b="1" dirty="0" smtClean="0">
                <a:ln/>
                <a:solidFill>
                  <a:schemeClr val="accent1"/>
                </a:solidFill>
                <a:latin typeface="Segoe Print" pitchFamily="2" charset="0"/>
              </a:rPr>
              <a:t>функции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AutoNum type="arabicPeriod"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Функция определения длины строки:</a:t>
            </a:r>
            <a:r>
              <a:rPr lang="ru-RU" sz="2800" dirty="0"/>
              <a:t>  </a:t>
            </a:r>
          </a:p>
          <a:p>
            <a:pPr marL="457200" indent="-457200"/>
            <a:r>
              <a:rPr lang="ru-RU" sz="28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LEN(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Строка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$)</a:t>
            </a:r>
            <a:r>
              <a:rPr lang="ru-RU" sz="2800" dirty="0">
                <a:cs typeface="Courier New" pitchFamily="49" charset="0"/>
              </a:rPr>
              <a:t>- определяет количество символов в Строке</a:t>
            </a:r>
            <a:r>
              <a:rPr lang="en-US" sz="2800" dirty="0">
                <a:cs typeface="Courier New" pitchFamily="49" charset="0"/>
              </a:rPr>
              <a:t>$</a:t>
            </a:r>
            <a:r>
              <a:rPr lang="ru-RU" sz="2800" dirty="0">
                <a:cs typeface="Courier New" pitchFamily="49" charset="0"/>
              </a:rPr>
              <a:t> (возвращает числовое значение)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itchFamily="49" charset="0"/>
              </a:rPr>
              <a:t>2. Функции </a:t>
            </a: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itchFamily="49" charset="0"/>
              </a:rPr>
              <a:t>вырезания подстроки:</a:t>
            </a:r>
          </a:p>
          <a:p>
            <a:pPr marL="457200" indent="-457200"/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itchFamily="49" charset="0"/>
              </a:rPr>
              <a:t>	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LEFT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(Строка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800" dirty="0">
                <a:cs typeface="Courier New" pitchFamily="49" charset="0"/>
              </a:rPr>
              <a:t>- вырезает </a:t>
            </a:r>
            <a:r>
              <a:rPr lang="en-US" sz="2800" dirty="0">
                <a:cs typeface="Courier New" pitchFamily="49" charset="0"/>
              </a:rPr>
              <a:t>n</a:t>
            </a:r>
            <a:r>
              <a:rPr lang="ru-RU" sz="2800" dirty="0">
                <a:cs typeface="Courier New" pitchFamily="49" charset="0"/>
              </a:rPr>
              <a:t> символов из Строки</a:t>
            </a:r>
            <a:r>
              <a:rPr lang="en-US" sz="2800" dirty="0">
                <a:cs typeface="Courier New" pitchFamily="49" charset="0"/>
              </a:rPr>
              <a:t>$</a:t>
            </a:r>
            <a:r>
              <a:rPr lang="ru-RU" sz="2800" dirty="0">
                <a:cs typeface="Courier New" pitchFamily="49" charset="0"/>
              </a:rPr>
              <a:t>, начиная с первого символа</a:t>
            </a:r>
            <a:endParaRPr lang="en-US" sz="3200" b="1" dirty="0">
              <a:latin typeface="Courier New" pitchFamily="49" charset="0"/>
              <a:cs typeface="Courier New" pitchFamily="49" charset="0"/>
            </a:endParaRPr>
          </a:p>
          <a:p>
            <a:pPr marL="457200" indent="-457200"/>
            <a:r>
              <a:rPr lang="en-US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RIGHT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(Строка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800" dirty="0">
                <a:cs typeface="Courier New" pitchFamily="49" charset="0"/>
              </a:rPr>
              <a:t>- вырезает </a:t>
            </a:r>
            <a:r>
              <a:rPr lang="en-US" sz="2800" dirty="0">
                <a:cs typeface="Courier New" pitchFamily="49" charset="0"/>
              </a:rPr>
              <a:t>n</a:t>
            </a:r>
            <a:r>
              <a:rPr lang="ru-RU" sz="2800" dirty="0">
                <a:cs typeface="Courier New" pitchFamily="49" charset="0"/>
              </a:rPr>
              <a:t> символов из Строки</a:t>
            </a:r>
            <a:r>
              <a:rPr lang="en-US" sz="2800" dirty="0">
                <a:cs typeface="Courier New" pitchFamily="49" charset="0"/>
              </a:rPr>
              <a:t>$</a:t>
            </a:r>
            <a:r>
              <a:rPr lang="ru-RU" sz="2800" dirty="0">
                <a:cs typeface="Courier New" pitchFamily="49" charset="0"/>
              </a:rPr>
              <a:t>, начиная справа</a:t>
            </a:r>
            <a:endParaRPr lang="en-US" sz="3200" b="1" i="1" dirty="0">
              <a:latin typeface="Courier New" pitchFamily="49" charset="0"/>
              <a:cs typeface="Courier New" pitchFamily="49" charset="0"/>
            </a:endParaRPr>
          </a:p>
          <a:p>
            <a:pPr marL="457200" indent="-457200"/>
            <a:r>
              <a:rPr lang="ru-RU" sz="3200" b="1" i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MID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(Строка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k</a:t>
            </a:r>
            <a:r>
              <a:rPr lang="ru-RU" sz="3200" b="1" dirty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800" dirty="0">
                <a:cs typeface="Courier New" pitchFamily="49" charset="0"/>
              </a:rPr>
              <a:t>- вырезает из Строки</a:t>
            </a:r>
            <a:r>
              <a:rPr lang="en-US" sz="2800" dirty="0">
                <a:cs typeface="Courier New" pitchFamily="49" charset="0"/>
              </a:rPr>
              <a:t>$</a:t>
            </a:r>
            <a:r>
              <a:rPr lang="ru-RU" sz="2800" dirty="0">
                <a:cs typeface="Courier New" pitchFamily="49" charset="0"/>
              </a:rPr>
              <a:t> с </a:t>
            </a:r>
            <a:r>
              <a:rPr lang="en-US" sz="2800" dirty="0">
                <a:cs typeface="Courier New" pitchFamily="49" charset="0"/>
              </a:rPr>
              <a:t>n</a:t>
            </a:r>
            <a:r>
              <a:rPr lang="ru-RU" sz="2800" dirty="0">
                <a:cs typeface="Courier New" pitchFamily="49" charset="0"/>
              </a:rPr>
              <a:t>-ой позиции </a:t>
            </a:r>
            <a:r>
              <a:rPr lang="en-US" sz="2800" dirty="0">
                <a:cs typeface="Courier New" pitchFamily="49" charset="0"/>
              </a:rPr>
              <a:t>k</a:t>
            </a:r>
            <a:r>
              <a:rPr lang="ru-RU" sz="2800" dirty="0">
                <a:cs typeface="Courier New" pitchFamily="49" charset="0"/>
              </a:rPr>
              <a:t> символов</a:t>
            </a:r>
            <a:endParaRPr lang="ru-RU" sz="3200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86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Segoe Print" pitchFamily="2" charset="0"/>
              </a:rPr>
              <a:t>Что такое алгоритмы?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dirty="0" smtClean="0"/>
              <a:t>Само слово «алгоритм» происходит от имени хорезмского учёного аль - Хорезми. Около 825 года он написал сочинение </a:t>
            </a:r>
            <a:r>
              <a:rPr lang="ru-RU" sz="2800" dirty="0" err="1" smtClean="0"/>
              <a:t>Китаб</a:t>
            </a:r>
            <a:r>
              <a:rPr lang="ru-RU" sz="2800" dirty="0" smtClean="0"/>
              <a:t> аль – </a:t>
            </a:r>
            <a:r>
              <a:rPr lang="ru-RU" sz="2800" dirty="0" err="1" smtClean="0"/>
              <a:t>джебр</a:t>
            </a:r>
            <a:r>
              <a:rPr lang="ru-RU" sz="2800" dirty="0" smtClean="0"/>
              <a:t> </a:t>
            </a:r>
            <a:r>
              <a:rPr lang="ru-RU" sz="2800" dirty="0" err="1" smtClean="0"/>
              <a:t>валь</a:t>
            </a:r>
            <a:r>
              <a:rPr lang="ru-RU" sz="2800" dirty="0" smtClean="0"/>
              <a:t> - </a:t>
            </a:r>
            <a:r>
              <a:rPr lang="ru-RU" sz="2800" dirty="0" err="1" smtClean="0"/>
              <a:t>мукабала</a:t>
            </a:r>
            <a:r>
              <a:rPr lang="ru-RU" sz="2800" dirty="0" smtClean="0"/>
              <a:t> </a:t>
            </a:r>
            <a:r>
              <a:rPr lang="ru-RU" dirty="0" smtClean="0"/>
              <a:t> </a:t>
            </a:r>
            <a:r>
              <a:rPr lang="ru-RU" sz="2800" dirty="0" smtClean="0"/>
              <a:t>(«Книга о сложении и вычитании»), из оригинального названия которого происходит слово «алгебра» (</a:t>
            </a:r>
            <a:r>
              <a:rPr lang="ru-RU" sz="2800" dirty="0" err="1" smtClean="0"/>
              <a:t>аль-джебр</a:t>
            </a:r>
            <a:r>
              <a:rPr lang="ru-RU" sz="2800" dirty="0" smtClean="0"/>
              <a:t> — восполнение)</a:t>
            </a:r>
          </a:p>
          <a:p>
            <a:pPr marL="0" indent="0" algn="ctr">
              <a:buNone/>
            </a:pPr>
            <a:r>
              <a:rPr lang="ru-RU" dirty="0" smtClean="0"/>
              <a:t>Современное формальное определение вычислительного алгоритма было дано в 30—50-е годы XX века в работах Тьюринга, Поста, Чёрча (тезис Чёрча — Тьюринга), Н. Винера, А. А. Маркова.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n/>
                <a:solidFill>
                  <a:schemeClr val="accent1"/>
                </a:solidFill>
                <a:latin typeface="Segoe Print" pitchFamily="2" charset="0"/>
              </a:rPr>
              <a:t>Функции ввода и </a:t>
            </a:r>
            <a:r>
              <a:rPr lang="ru-RU" sz="3600" b="1" dirty="0" smtClean="0">
                <a:ln/>
                <a:solidFill>
                  <a:schemeClr val="accent1"/>
                </a:solidFill>
                <a:latin typeface="Segoe Print" pitchFamily="2" charset="0"/>
              </a:rPr>
              <a:t>вывода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sz="2800" b="1" dirty="0" err="1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InputBox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(Окно ввода)</a:t>
            </a:r>
            <a:r>
              <a:rPr lang="ru-RU" sz="2800" dirty="0">
                <a:cs typeface="Courier New" pitchFamily="49" charset="0"/>
              </a:rPr>
              <a:t>позволяет вводить данные с помощью диалоговой панели. Аргументы: 3 строки, значение – тоже </a:t>
            </a:r>
            <a:r>
              <a:rPr lang="ru-RU" sz="2800" dirty="0" smtClean="0">
                <a:cs typeface="Courier New" pitchFamily="49" charset="0"/>
              </a:rPr>
              <a:t>строка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InputBox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(Приглашение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$,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Заголовок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ПоУмолчанию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])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2. </a:t>
            </a:r>
            <a:r>
              <a:rPr lang="en-US" sz="2800" b="1" dirty="0" err="1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Msg</a:t>
            </a:r>
            <a:r>
              <a:rPr lang="ru-RU" sz="2800" b="1" dirty="0" err="1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Box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(Панель сообщений)</a:t>
            </a:r>
            <a:r>
              <a:rPr lang="ru-RU" sz="2800" dirty="0">
                <a:cs typeface="Courier New" pitchFamily="49" charset="0"/>
              </a:rPr>
              <a:t>позволяет выводить сообщения на специальной панели</a:t>
            </a:r>
            <a:r>
              <a:rPr lang="ru-RU" sz="2800" dirty="0" smtClean="0">
                <a:cs typeface="Courier New" pitchFamily="49" charset="0"/>
              </a:rPr>
              <a:t>.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Msg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Box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(Сообщение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$[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,ЧисКод1+ЧисКод2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][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,Заголовок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])</a:t>
            </a:r>
            <a:endParaRPr lang="ru-RU" sz="2800" b="1" u="sng" dirty="0"/>
          </a:p>
          <a:p>
            <a:pPr marL="0" indent="0">
              <a:buNone/>
            </a:pPr>
            <a:endParaRPr lang="ru-RU" sz="2800" b="1" u="sng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99017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n/>
                <a:solidFill>
                  <a:schemeClr val="accent1"/>
                </a:solidFill>
                <a:latin typeface="Segoe Print" pitchFamily="2" charset="0"/>
              </a:rPr>
              <a:t>Функции даты и </a:t>
            </a:r>
            <a:r>
              <a:rPr lang="ru-RU" sz="3600" b="1" dirty="0" smtClean="0">
                <a:ln/>
                <a:solidFill>
                  <a:schemeClr val="accent1"/>
                </a:solidFill>
                <a:latin typeface="Segoe Print" pitchFamily="2" charset="0"/>
              </a:rPr>
              <a:t>времени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AutoNum type="arabicPeriod"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Функция 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DATE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dirty="0">
                <a:cs typeface="Courier New" pitchFamily="49" charset="0"/>
              </a:rPr>
              <a:t>возвращает значение текущей даты, которое представляется в виде </a:t>
            </a:r>
            <a:r>
              <a:rPr lang="ru-RU" sz="2800" dirty="0" smtClean="0">
                <a:cs typeface="Courier New" pitchFamily="49" charset="0"/>
              </a:rPr>
              <a:t>чисел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Месяц/Число/Год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#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2800" dirty="0" smtClean="0">
                <a:cs typeface="Courier New" pitchFamily="49" charset="0"/>
              </a:rPr>
              <a:t>Разностью </a:t>
            </a:r>
            <a:r>
              <a:rPr lang="ru-RU" sz="2800" dirty="0">
                <a:cs typeface="Courier New" pitchFamily="49" charset="0"/>
              </a:rPr>
              <a:t>значений является число дней между </a:t>
            </a:r>
            <a:r>
              <a:rPr lang="ru-RU" sz="2800" dirty="0" smtClean="0">
                <a:cs typeface="Courier New" pitchFamily="49" charset="0"/>
              </a:rPr>
              <a:t>датами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2. Функция 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TIME$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dirty="0">
                <a:cs typeface="Courier New" pitchFamily="49" charset="0"/>
              </a:rPr>
              <a:t>возвращает значение текущего времени, имеющего тип </a:t>
            </a:r>
            <a:r>
              <a:rPr lang="en-US" sz="2800" dirty="0">
                <a:cs typeface="Courier New" pitchFamily="49" charset="0"/>
              </a:rPr>
              <a:t>String</a:t>
            </a:r>
            <a:r>
              <a:rPr lang="ru-RU" sz="2800" dirty="0">
                <a:cs typeface="Courier New" pitchFamily="49" charset="0"/>
              </a:rPr>
              <a:t>, которое можно вывести в текстовое поле. Значение времени выводится в виде чисел, разделенных знаком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cs typeface="Courier New" pitchFamily="49" charset="0"/>
              </a:rPr>
              <a:t>: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dirty="0" err="1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Часы:Минуты:Секунды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#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6794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DateDiff</a:t>
            </a:r>
            <a:r>
              <a:rPr lang="en-US" sz="28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 (interval, date1, date2) </a:t>
            </a:r>
            <a:r>
              <a:rPr lang="en-US" sz="2800" dirty="0"/>
              <a:t>- </a:t>
            </a:r>
            <a:r>
              <a:rPr lang="ru-RU" sz="2800" dirty="0"/>
              <a:t>возвращает разность между двумя датами. Параметр </a:t>
            </a:r>
            <a:r>
              <a:rPr lang="en-US" sz="2800" dirty="0"/>
              <a:t>interval </a:t>
            </a:r>
            <a:r>
              <a:rPr lang="ru-RU" sz="2800" dirty="0"/>
              <a:t>указывает в каком формате будет вычисляться разность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C00000"/>
                </a:solidFill>
              </a:rPr>
              <a:t>Различия между </a:t>
            </a:r>
            <a:r>
              <a:rPr lang="en-US" sz="2800" b="1" dirty="0" err="1">
                <a:solidFill>
                  <a:srgbClr val="C00000"/>
                </a:solidFill>
              </a:rPr>
              <a:t>функциями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Date, Time </a:t>
            </a:r>
            <a:r>
              <a:rPr lang="en-US" sz="2800" b="1" dirty="0">
                <a:solidFill>
                  <a:srgbClr val="C00000"/>
                </a:solidFill>
              </a:rPr>
              <a:t>и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Now </a:t>
            </a:r>
            <a:endParaRPr lang="ru-RU" sz="28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Today = Now </a:t>
            </a:r>
            <a:r>
              <a:rPr lang="en-US" sz="2800" dirty="0"/>
              <a:t>'</a:t>
            </a:r>
            <a:r>
              <a:rPr lang="ru-RU" sz="2800" dirty="0"/>
              <a:t>узнаем текущую системную дату и время </a:t>
            </a:r>
            <a:br>
              <a:rPr lang="ru-RU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Today = Date </a:t>
            </a:r>
            <a:r>
              <a:rPr lang="en-US" sz="2800" dirty="0"/>
              <a:t>'</a:t>
            </a:r>
            <a:r>
              <a:rPr lang="ru-RU" sz="2800" dirty="0"/>
              <a:t>узнаем текущую системную дату </a:t>
            </a:r>
            <a:br>
              <a:rPr lang="ru-RU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Today = Time </a:t>
            </a:r>
            <a:r>
              <a:rPr lang="en-US" sz="2800" dirty="0"/>
              <a:t>'</a:t>
            </a:r>
            <a:r>
              <a:rPr lang="ru-RU" sz="2800" dirty="0"/>
              <a:t>узнаем текущее системное время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4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Segoe Print" pitchFamily="2" charset="0"/>
              </a:rPr>
              <a:t>Кроссворд на тему: Алгоритмы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          </a:t>
            </a:r>
            <a:r>
              <a:rPr lang="ru-RU" sz="3600" dirty="0" smtClean="0">
                <a:hlinkClick r:id="rId2" action="ppaction://hlinkfile"/>
              </a:rPr>
              <a:t>Алгоритмы 9 класс\</a:t>
            </a:r>
            <a:r>
              <a:rPr lang="en-US" sz="3600" dirty="0" smtClean="0">
                <a:hlinkClick r:id="rId2" action="ppaction://hlinkfile"/>
              </a:rPr>
              <a:t>index.html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2798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Алгори́тм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 конечная совокупность точно заданных правил решения некоторого класса задач или набор инструкций, описывающих порядок действий исполнителя для решения определённой задачи.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964488" cy="66693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роли исполнителя алгоритма может выступать не только человек, но и робот, станок с программным управлением или компьютер.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800" b="1" dirty="0" smtClean="0"/>
              <a:t>Исполнитель</a:t>
            </a:r>
            <a:r>
              <a:rPr lang="ru-RU" sz="2800" dirty="0" smtClean="0"/>
              <a:t> — это объект,  умеющий выполнять определенный набор действий (команд). </a:t>
            </a:r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000" dirty="0" smtClean="0"/>
              <a:t>Каждый исполнитель способен выполняет свои, понятные ему команды. Такие команды или набор команд называются системой команд Исполнителя. </a:t>
            </a:r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Система команд исполнителя (СКИ)</a:t>
            </a:r>
            <a:r>
              <a:rPr lang="ru-RU" sz="2800" dirty="0" smtClean="0"/>
              <a:t> — это строго заданный конечный набор команд, которые может выполнить исполнитель.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Segoe Print" pitchFamily="2" charset="0"/>
              </a:rPr>
              <a:t>Свойства алгоритмов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детерминированность (определенность). </a:t>
            </a:r>
            <a:r>
              <a:rPr lang="ru-RU" dirty="0" smtClean="0"/>
              <a:t>Предполагает получение однозначного результата вычислительного </a:t>
            </a:r>
            <a:r>
              <a:rPr lang="ru-RU" dirty="0" err="1" smtClean="0"/>
              <a:t>процecca</a:t>
            </a:r>
            <a:r>
              <a:rPr lang="ru-RU" dirty="0" smtClean="0"/>
              <a:t> при заданных исходных данных. Благодаря этому свойству процесс выполнения алгоритма носит механический характер;</a:t>
            </a:r>
          </a:p>
          <a:p>
            <a:r>
              <a:rPr lang="ru-RU" b="1" dirty="0" smtClean="0"/>
              <a:t>результативность. </a:t>
            </a:r>
            <a:r>
              <a:rPr lang="ru-RU" dirty="0" smtClean="0"/>
              <a:t>Указывает на наличие таких исходных данных, для которых реализуемый по заданному алгоритму вычислительный процесс должен через конечное число шагов остановиться и выдать искомый результат;</a:t>
            </a:r>
          </a:p>
          <a:p>
            <a:r>
              <a:rPr lang="ru-RU" b="1" dirty="0" smtClean="0"/>
              <a:t>массовость.</a:t>
            </a:r>
            <a:r>
              <a:rPr lang="ru-RU" dirty="0" smtClean="0"/>
              <a:t> Это свойство предполагает, что алгоритм должен быть пригоден для решения всех задач данного типа;</a:t>
            </a:r>
          </a:p>
          <a:p>
            <a:r>
              <a:rPr lang="ru-RU" b="1" dirty="0" smtClean="0"/>
              <a:t>дискретность. </a:t>
            </a:r>
            <a:r>
              <a:rPr lang="ru-RU" dirty="0" smtClean="0"/>
              <a:t>Означает расчлененность определяемого алгоритмом вычислительного процесса на отдельные этапы, возможность выполнения которых исполнителем (компьютером) не вызывает сомнений;</a:t>
            </a:r>
          </a:p>
          <a:p>
            <a:r>
              <a:rPr lang="ru-RU" b="1" dirty="0" smtClean="0"/>
              <a:t>конечность.</a:t>
            </a:r>
            <a:r>
              <a:rPr lang="ru-RU" dirty="0" smtClean="0"/>
              <a:t> Каждое из действий и весь алгоритм в целом обязательно завершаются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Segoe Print" pitchFamily="2" charset="0"/>
              </a:rPr>
              <a:t>Формы представления алгоритмов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словесная</a:t>
            </a:r>
            <a:r>
              <a:rPr lang="ru-RU" dirty="0" smtClean="0"/>
              <a:t> (запись на естественном языке);</a:t>
            </a:r>
          </a:p>
          <a:p>
            <a:r>
              <a:rPr lang="ru-RU" b="1" dirty="0" smtClean="0"/>
              <a:t>графическая</a:t>
            </a:r>
            <a:r>
              <a:rPr lang="ru-RU" dirty="0" smtClean="0"/>
              <a:t> (изображения из графических символов);</a:t>
            </a:r>
          </a:p>
          <a:p>
            <a:r>
              <a:rPr lang="ru-RU" b="1" dirty="0" smtClean="0"/>
              <a:t>псевдокоды</a:t>
            </a:r>
            <a:r>
              <a:rPr lang="ru-RU" dirty="0" smtClean="0"/>
              <a:t> (полуформализованные описания алгоритмов на условном алгоритмическом языке, включающие в себя как элементы языка программирования, так и фразы естественного языка, общепринятые математические обозначения и др.;</a:t>
            </a:r>
          </a:p>
          <a:p>
            <a:r>
              <a:rPr lang="ru-RU" b="1" dirty="0" smtClean="0"/>
              <a:t>программная</a:t>
            </a:r>
            <a:r>
              <a:rPr lang="ru-RU" dirty="0" smtClean="0"/>
              <a:t> (тексты на языках программирования).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Segoe Print" pitchFamily="2" charset="0"/>
              </a:rPr>
              <a:t>Программа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Алгоритм, записанный на «понятном» компьютеру языке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программирования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492896"/>
            <a:ext cx="5760640" cy="380065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Segoe Print" pitchFamily="2" charset="0"/>
              </a:rPr>
              <a:t>Переменные: тип, имя, значение</a:t>
            </a:r>
            <a:endParaRPr lang="ru-RU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В объектно-ориентированном языке </a:t>
            </a:r>
            <a:r>
              <a:rPr lang="ru-RU" dirty="0" smtClean="0"/>
              <a:t>программирования</a:t>
            </a:r>
            <a:r>
              <a:rPr lang="ru-RU" dirty="0"/>
              <a:t> </a:t>
            </a:r>
            <a:r>
              <a:rPr lang="ru-RU" b="1" dirty="0"/>
              <a:t>переменные</a:t>
            </a:r>
            <a:r>
              <a:rPr lang="ru-RU" dirty="0"/>
              <a:t> используются для хранения и обра­ботки данных в программах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/>
              <a:t>Переменная</a:t>
            </a:r>
            <a:r>
              <a:rPr lang="ru-RU" dirty="0"/>
              <a:t> </a:t>
            </a:r>
            <a:r>
              <a:rPr lang="ru-RU" dirty="0" smtClean="0"/>
              <a:t>в программе представлена </a:t>
            </a:r>
            <a:r>
              <a:rPr lang="ru-RU" b="1" dirty="0" smtClean="0"/>
              <a:t>именем</a:t>
            </a:r>
            <a:r>
              <a:rPr lang="ru-RU" dirty="0" smtClean="0"/>
              <a:t> и служит для обращения к данным определенного </a:t>
            </a:r>
            <a:r>
              <a:rPr lang="ru-RU" b="1" dirty="0" smtClean="0"/>
              <a:t>типа</a:t>
            </a:r>
            <a:r>
              <a:rPr lang="ru-RU" dirty="0" smtClean="0"/>
              <a:t>, конкретные </a:t>
            </a:r>
            <a:r>
              <a:rPr lang="ru-RU" b="1" dirty="0" smtClean="0"/>
              <a:t>значения</a:t>
            </a:r>
            <a:r>
              <a:rPr lang="ru-RU" dirty="0" smtClean="0"/>
              <a:t> которых хранятся в ячейках оперативной памяти.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155</TotalTime>
  <Words>1157</Words>
  <Application>Microsoft Office PowerPoint</Application>
  <PresentationFormat>Экран (4:3)</PresentationFormat>
  <Paragraphs>174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Официальная</vt:lpstr>
      <vt:lpstr>Алгоритмы  9 класс</vt:lpstr>
      <vt:lpstr>Презентация PowerPoint</vt:lpstr>
      <vt:lpstr>Что такое алгоритмы?</vt:lpstr>
      <vt:lpstr>Презентация PowerPoint</vt:lpstr>
      <vt:lpstr>Презентация PowerPoint</vt:lpstr>
      <vt:lpstr>Свойства алгоритмов</vt:lpstr>
      <vt:lpstr>Формы представления алгоритмов</vt:lpstr>
      <vt:lpstr>Программа</vt:lpstr>
      <vt:lpstr>Переменные: тип, имя, значение</vt:lpstr>
      <vt:lpstr>Тип переменной.</vt:lpstr>
      <vt:lpstr>Презентация PowerPoint</vt:lpstr>
      <vt:lpstr>Имя переменной.</vt:lpstr>
      <vt:lpstr>Присваивание переменным значений.</vt:lpstr>
      <vt:lpstr>Арифметические выражения.</vt:lpstr>
      <vt:lpstr>Строковые выражения.</vt:lpstr>
      <vt:lpstr>Логические выражения.</vt:lpstr>
      <vt:lpstr>Презентация PowerPoint</vt:lpstr>
      <vt:lpstr>Линейный алгоритм</vt:lpstr>
      <vt:lpstr>Ветвление</vt:lpstr>
      <vt:lpstr>Полная форма ветвления</vt:lpstr>
      <vt:lpstr>Неполная форма ветвления</vt:lpstr>
      <vt:lpstr>Выбор </vt:lpstr>
      <vt:lpstr>Презентация PowerPoint</vt:lpstr>
      <vt:lpstr>Цикл</vt:lpstr>
      <vt:lpstr>Цикл со счетчиком</vt:lpstr>
      <vt:lpstr>Цикл по условию</vt:lpstr>
      <vt:lpstr>Презентация PowerPoint</vt:lpstr>
      <vt:lpstr>Математические функции.</vt:lpstr>
      <vt:lpstr>Строковые  функции</vt:lpstr>
      <vt:lpstr>Функции ввода и вывода</vt:lpstr>
      <vt:lpstr>Функции даты и времени</vt:lpstr>
      <vt:lpstr>Презентация PowerPoint</vt:lpstr>
      <vt:lpstr>Кроссворд на тему: Алгоритмы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Алгоритмы </dc:title>
  <dc:creator>User-6</dc:creator>
  <cp:lastModifiedBy>Кабинет 27</cp:lastModifiedBy>
  <cp:revision>15</cp:revision>
  <dcterms:created xsi:type="dcterms:W3CDTF">2021-02-11T06:45:40Z</dcterms:created>
  <dcterms:modified xsi:type="dcterms:W3CDTF">2021-02-16T04:18:10Z</dcterms:modified>
</cp:coreProperties>
</file>