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5" r:id="rId9"/>
    <p:sldId id="266" r:id="rId10"/>
    <p:sldId id="267" r:id="rId11"/>
    <p:sldId id="263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704" y="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ru-RU" dirty="0"/>
            </a:br>
            <a:br>
              <a:rPr lang="ru-RU" dirty="0"/>
            </a:br>
            <a:r>
              <a:rPr lang="ru-RU" dirty="0"/>
              <a:t>МДОУ Ц-Хазанский д/сад «</a:t>
            </a:r>
            <a:r>
              <a:rPr lang="ru-RU"/>
              <a:t>Ёлочка»</a:t>
            </a:r>
            <a:br>
              <a:rPr lang="ru-RU"/>
            </a:br>
            <a:r>
              <a:rPr lang="ru-RU" sz="6700" b="1">
                <a:solidFill>
                  <a:srgbClr val="FF0000"/>
                </a:solidFill>
              </a:rPr>
              <a:t>Родительское </a:t>
            </a:r>
            <a:r>
              <a:rPr lang="ru-RU" sz="6700" b="1" dirty="0">
                <a:solidFill>
                  <a:srgbClr val="FF0000"/>
                </a:solidFill>
              </a:rPr>
              <a:t>собрание</a:t>
            </a:r>
            <a:br>
              <a:rPr lang="ru-RU" sz="6700" b="1" dirty="0">
                <a:solidFill>
                  <a:srgbClr val="FF0000"/>
                </a:solidFill>
              </a:rPr>
            </a:b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714488"/>
            <a:ext cx="8229600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400" b="1" dirty="0">
                <a:solidFill>
                  <a:srgbClr val="0070C0"/>
                </a:solidFill>
              </a:rPr>
              <a:t>«Развитие речи детей. </a:t>
            </a:r>
          </a:p>
          <a:p>
            <a:pPr algn="ctr">
              <a:buNone/>
            </a:pPr>
            <a:r>
              <a:rPr lang="ru-RU" sz="4400" b="1" dirty="0">
                <a:solidFill>
                  <a:srgbClr val="0070C0"/>
                </a:solidFill>
              </a:rPr>
              <a:t>Создание развивающей среды в семье»</a:t>
            </a:r>
          </a:p>
          <a:p>
            <a:pPr>
              <a:buNone/>
            </a:pPr>
            <a:endParaRPr lang="ru-RU" sz="4400" b="1" dirty="0">
              <a:solidFill>
                <a:srgbClr val="0070C0"/>
              </a:solidFill>
            </a:endParaRPr>
          </a:p>
          <a:p>
            <a:pPr>
              <a:buNone/>
            </a:pPr>
            <a:r>
              <a:rPr lang="ru-RU" sz="2000" b="1" dirty="0">
                <a:solidFill>
                  <a:srgbClr val="0070C0"/>
                </a:solidFill>
              </a:rPr>
              <a:t>Подготовила воспитатель:</a:t>
            </a:r>
          </a:p>
          <a:p>
            <a:pPr>
              <a:buNone/>
            </a:pPr>
            <a:r>
              <a:rPr lang="ru-RU" sz="2000" b="1" dirty="0">
                <a:solidFill>
                  <a:srgbClr val="0070C0"/>
                </a:solidFill>
              </a:rPr>
              <a:t>Быстрова М.В.</a:t>
            </a:r>
          </a:p>
          <a:p>
            <a:pPr>
              <a:buNone/>
            </a:pPr>
            <a:endParaRPr lang="ru-RU" sz="20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928670"/>
            <a:ext cx="8229600" cy="5026029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sz="4800" b="1" dirty="0">
              <a:solidFill>
                <a:srgbClr val="0070C0"/>
              </a:solidFill>
            </a:endParaRPr>
          </a:p>
          <a:p>
            <a:pPr algn="ctr">
              <a:buNone/>
            </a:pPr>
            <a:r>
              <a:rPr lang="ru-RU" sz="4800" b="1" dirty="0">
                <a:solidFill>
                  <a:srgbClr val="0070C0"/>
                </a:solidFill>
              </a:rPr>
              <a:t>Станция</a:t>
            </a:r>
          </a:p>
          <a:p>
            <a:pPr algn="ctr">
              <a:buNone/>
            </a:pPr>
            <a:r>
              <a:rPr lang="ru-RU" sz="4800" b="1" dirty="0">
                <a:solidFill>
                  <a:srgbClr val="0070C0"/>
                </a:solidFill>
              </a:rPr>
              <a:t> «Гимнастика для язычка»</a:t>
            </a:r>
          </a:p>
          <a:p>
            <a:pPr algn="ctr">
              <a:buNone/>
            </a:pPr>
            <a:endParaRPr lang="ru-RU" sz="4800" b="1" dirty="0">
              <a:solidFill>
                <a:srgbClr val="0070C0"/>
              </a:solidFill>
            </a:endParaRPr>
          </a:p>
          <a:p>
            <a:pPr algn="ctr">
              <a:buNone/>
            </a:pPr>
            <a:r>
              <a:rPr lang="ru-RU" sz="4800" dirty="0">
                <a:solidFill>
                  <a:srgbClr val="0070C0"/>
                </a:solidFill>
              </a:rPr>
              <a:t> </a:t>
            </a:r>
          </a:p>
          <a:p>
            <a:pPr algn="ctr">
              <a:buNone/>
            </a:pPr>
            <a:endParaRPr lang="ru-RU" sz="4800" dirty="0">
              <a:solidFill>
                <a:srgbClr val="0070C0"/>
              </a:solidFill>
            </a:endParaRPr>
          </a:p>
        </p:txBody>
      </p:sp>
      <p:pic>
        <p:nvPicPr>
          <p:cNvPr id="7" name="Picture 2" descr="C:\Users\Marat\Desktop\род собрание\zhsgl563ejy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488" y="3571876"/>
            <a:ext cx="3429024" cy="27146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ru-RU" sz="6600" dirty="0"/>
          </a:p>
          <a:p>
            <a:pPr algn="ctr">
              <a:buNone/>
            </a:pPr>
            <a:r>
              <a:rPr lang="ru-RU" sz="6600" i="1" dirty="0">
                <a:solidFill>
                  <a:srgbClr val="FF0000"/>
                </a:solidFill>
                <a:cs typeface="Cordia New" pitchFamily="34" charset="-34"/>
              </a:rPr>
              <a:t>Спасибо за внимание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br>
              <a:rPr lang="ru-RU" dirty="0"/>
            </a:br>
            <a:r>
              <a:rPr lang="ru-RU" dirty="0">
                <a:solidFill>
                  <a:srgbClr val="FF0000"/>
                </a:solidFill>
              </a:rPr>
              <a:t>Повестка дня:</a:t>
            </a:r>
            <a:br>
              <a:rPr lang="ru-RU" dirty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b="1" dirty="0">
                <a:solidFill>
                  <a:srgbClr val="0070C0"/>
                </a:solidFill>
              </a:rPr>
              <a:t>1.Возрастные нормы речевого развития детей дошкольников. </a:t>
            </a:r>
          </a:p>
          <a:p>
            <a:pPr>
              <a:buNone/>
            </a:pPr>
            <a:r>
              <a:rPr lang="ru-RU" b="1" dirty="0">
                <a:solidFill>
                  <a:srgbClr val="0070C0"/>
                </a:solidFill>
              </a:rPr>
              <a:t>2. Создание развивающей речевой среды в семье.</a:t>
            </a:r>
          </a:p>
          <a:p>
            <a:pPr>
              <a:buNone/>
            </a:pPr>
            <a:r>
              <a:rPr lang="ru-RU" b="1" dirty="0">
                <a:solidFill>
                  <a:srgbClr val="0070C0"/>
                </a:solidFill>
              </a:rPr>
              <a:t>Цель:</a:t>
            </a:r>
          </a:p>
          <a:p>
            <a:pPr>
              <a:buNone/>
            </a:pPr>
            <a:r>
              <a:rPr lang="ru-RU" b="1" dirty="0">
                <a:solidFill>
                  <a:srgbClr val="0070C0"/>
                </a:solidFill>
              </a:rPr>
              <a:t>Раскрыть значение речи во всестороннем развитии личности ребёнка</a:t>
            </a:r>
            <a:r>
              <a:rPr lang="ru-RU" dirty="0">
                <a:solidFill>
                  <a:srgbClr val="0070C0"/>
                </a:solidFill>
              </a:rPr>
              <a:t>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br>
              <a:rPr lang="ru-RU" dirty="0"/>
            </a:b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  <a:p>
            <a:pPr>
              <a:buNone/>
            </a:pPr>
            <a:endParaRPr lang="ru-RU" dirty="0">
              <a:solidFill>
                <a:srgbClr val="0070C0"/>
              </a:solidFill>
            </a:endParaRPr>
          </a:p>
          <a:p>
            <a:pPr>
              <a:buNone/>
            </a:pPr>
            <a:r>
              <a:rPr lang="ru-RU" dirty="0">
                <a:solidFill>
                  <a:srgbClr val="0070C0"/>
                </a:solidFill>
              </a:rPr>
              <a:t>1.Учить детей выражать свои мысли, чувства, впечатления – определенные для своего возраста.</a:t>
            </a:r>
          </a:p>
          <a:p>
            <a:pPr>
              <a:buNone/>
            </a:pPr>
            <a:r>
              <a:rPr lang="ru-RU" dirty="0">
                <a:solidFill>
                  <a:srgbClr val="0070C0"/>
                </a:solidFill>
              </a:rPr>
              <a:t>2. Формировать у детей представления о доброте, взаимопомощи, развитие интереса, любознательности.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57158" y="1000108"/>
            <a:ext cx="637567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solidFill>
                  <a:srgbClr val="FF0000"/>
                </a:solidFill>
              </a:rPr>
              <a:t>Основные задачи </a:t>
            </a:r>
          </a:p>
          <a:p>
            <a:r>
              <a:rPr lang="ru-RU" sz="3600" b="1" dirty="0">
                <a:solidFill>
                  <a:srgbClr val="FF0000"/>
                </a:solidFill>
              </a:rPr>
              <a:t>речевого развития детей: </a:t>
            </a:r>
          </a:p>
          <a:p>
            <a:endParaRPr lang="ru-RU" sz="3600" b="1" dirty="0">
              <a:solidFill>
                <a:srgbClr val="0070C0"/>
              </a:solidFill>
            </a:endParaRPr>
          </a:p>
          <a:p>
            <a:endParaRPr lang="ru-RU" sz="3600" b="1" dirty="0">
              <a:solidFill>
                <a:srgbClr val="0070C0"/>
              </a:solidFill>
            </a:endParaRPr>
          </a:p>
          <a:p>
            <a:endParaRPr lang="ru-RU" sz="3600" b="1" dirty="0">
              <a:solidFill>
                <a:srgbClr val="0070C0"/>
              </a:solidFill>
            </a:endParaRPr>
          </a:p>
          <a:p>
            <a:r>
              <a:rPr lang="ru-RU" sz="3600" b="1" dirty="0">
                <a:solidFill>
                  <a:srgbClr val="0070C0"/>
                </a:solidFill>
              </a:rPr>
              <a:t>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br>
              <a:rPr lang="ru-RU" b="1" dirty="0"/>
            </a:br>
            <a:br>
              <a:rPr lang="ru-RU" b="1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928802"/>
            <a:ext cx="8229600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5400" b="1" dirty="0">
                <a:solidFill>
                  <a:srgbClr val="0070C0"/>
                </a:solidFill>
              </a:rPr>
              <a:t>Игра «Ромашка»</a:t>
            </a:r>
          </a:p>
          <a:p>
            <a:pPr algn="ctr">
              <a:buNone/>
            </a:pPr>
            <a:endParaRPr lang="ru-RU" sz="5400" dirty="0">
              <a:solidFill>
                <a:srgbClr val="0070C0"/>
              </a:solidFill>
            </a:endParaRPr>
          </a:p>
        </p:txBody>
      </p:sp>
      <p:pic>
        <p:nvPicPr>
          <p:cNvPr id="6" name="Picture 2" descr="C:\Users\Marat\Desktop\род собрание\orig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57422" y="2786058"/>
            <a:ext cx="4525963" cy="326866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1785926"/>
            <a:ext cx="8229600" cy="1143000"/>
          </a:xfrm>
        </p:spPr>
        <p:txBody>
          <a:bodyPr>
            <a:normAutofit fontScale="90000"/>
          </a:bodyPr>
          <a:lstStyle/>
          <a:p>
            <a:br>
              <a:rPr lang="ru-RU" dirty="0"/>
            </a:br>
            <a:r>
              <a:rPr lang="ru-RU" dirty="0">
                <a:solidFill>
                  <a:srgbClr val="FF0000"/>
                </a:solidFill>
              </a:rPr>
              <a:t>«</a:t>
            </a:r>
            <a:r>
              <a:rPr lang="ru-RU" sz="4000" b="1" dirty="0">
                <a:solidFill>
                  <a:srgbClr val="FF0000"/>
                </a:solidFill>
              </a:rPr>
              <a:t>Возрастные нормы речевого развития детей  4-5  лет»</a:t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3214686"/>
            <a:ext cx="8229600" cy="3071834"/>
          </a:xfrm>
        </p:spPr>
        <p:txBody>
          <a:bodyPr/>
          <a:lstStyle/>
          <a:p>
            <a:pPr>
              <a:buNone/>
            </a:pPr>
            <a:r>
              <a:rPr lang="ru-RU" dirty="0">
                <a:solidFill>
                  <a:srgbClr val="0070C0"/>
                </a:solidFill>
              </a:rPr>
              <a:t>Восприятие звуковой культуры речи.</a:t>
            </a:r>
          </a:p>
          <a:p>
            <a:pPr>
              <a:buNone/>
            </a:pPr>
            <a:r>
              <a:rPr lang="ru-RU" dirty="0">
                <a:solidFill>
                  <a:srgbClr val="0070C0"/>
                </a:solidFill>
              </a:rPr>
              <a:t>Словарная работа.</a:t>
            </a:r>
          </a:p>
          <a:p>
            <a:pPr>
              <a:buNone/>
            </a:pPr>
            <a:r>
              <a:rPr lang="ru-RU" dirty="0">
                <a:solidFill>
                  <a:srgbClr val="0070C0"/>
                </a:solidFill>
              </a:rPr>
              <a:t>Формирование грамматического строя речи.</a:t>
            </a:r>
          </a:p>
          <a:p>
            <a:pPr>
              <a:buNone/>
            </a:pPr>
            <a:r>
              <a:rPr lang="ru-RU" dirty="0">
                <a:solidFill>
                  <a:srgbClr val="0070C0"/>
                </a:solidFill>
              </a:rPr>
              <a:t>Обучение рассказыванию – связной  речи.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000240"/>
            <a:ext cx="8229600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800" b="1" dirty="0">
                <a:solidFill>
                  <a:srgbClr val="0070C0"/>
                </a:solidFill>
              </a:rPr>
              <a:t>Игра-путешествие по стране «Развитие речи»</a:t>
            </a:r>
            <a:endParaRPr lang="ru-RU" sz="4800" dirty="0">
              <a:solidFill>
                <a:srgbClr val="0070C0"/>
              </a:solidFill>
            </a:endParaRPr>
          </a:p>
          <a:p>
            <a:pPr>
              <a:buNone/>
            </a:pPr>
            <a:endParaRPr lang="ru-RU" sz="4800" dirty="0">
              <a:solidFill>
                <a:srgbClr val="FF0000"/>
              </a:solidFill>
            </a:endParaRPr>
          </a:p>
        </p:txBody>
      </p:sp>
      <p:pic>
        <p:nvPicPr>
          <p:cNvPr id="3074" name="Picture 2" descr="http://www.mdoo30rzn.ru/wp-content/uploads/2018/10/hello_html_m6836043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488" y="3500438"/>
            <a:ext cx="3857652" cy="301436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428736"/>
            <a:ext cx="8229600" cy="4525963"/>
          </a:xfrm>
        </p:spPr>
        <p:txBody>
          <a:bodyPr>
            <a:normAutofit fontScale="77500" lnSpcReduction="20000"/>
          </a:bodyPr>
          <a:lstStyle/>
          <a:p>
            <a:pPr algn="ctr">
              <a:buNone/>
            </a:pPr>
            <a:endParaRPr lang="ru-RU" sz="4800" b="1" dirty="0">
              <a:solidFill>
                <a:srgbClr val="0070C0"/>
              </a:solidFill>
            </a:endParaRPr>
          </a:p>
          <a:p>
            <a:pPr algn="ctr">
              <a:buNone/>
            </a:pPr>
            <a:r>
              <a:rPr lang="ru-RU" sz="6400" b="1" dirty="0">
                <a:solidFill>
                  <a:srgbClr val="0070C0"/>
                </a:solidFill>
              </a:rPr>
              <a:t>Станция «Творческая»</a:t>
            </a:r>
            <a:r>
              <a:rPr lang="ru-RU" sz="6400" dirty="0">
                <a:solidFill>
                  <a:srgbClr val="0070C0"/>
                </a:solidFill>
              </a:rPr>
              <a:t> </a:t>
            </a:r>
          </a:p>
          <a:p>
            <a:pPr>
              <a:buNone/>
            </a:pPr>
            <a:r>
              <a:rPr lang="ru-RU" sz="4800" dirty="0">
                <a:solidFill>
                  <a:srgbClr val="FF0000"/>
                </a:solidFill>
              </a:rPr>
              <a:t>Снег</a:t>
            </a:r>
          </a:p>
          <a:p>
            <a:pPr>
              <a:buNone/>
            </a:pPr>
            <a:r>
              <a:rPr lang="ru-RU" sz="4800" dirty="0">
                <a:solidFill>
                  <a:srgbClr val="FF0000"/>
                </a:solidFill>
              </a:rPr>
              <a:t>           </a:t>
            </a:r>
            <a:r>
              <a:rPr lang="ru-RU" sz="4800" dirty="0">
                <a:solidFill>
                  <a:srgbClr val="0070C0"/>
                </a:solidFill>
              </a:rPr>
              <a:t>Человек</a:t>
            </a:r>
          </a:p>
          <a:p>
            <a:pPr>
              <a:buNone/>
            </a:pPr>
            <a:r>
              <a:rPr lang="ru-RU" sz="4800" dirty="0">
                <a:solidFill>
                  <a:srgbClr val="FF0000"/>
                </a:solidFill>
              </a:rPr>
              <a:t>                            Ветер</a:t>
            </a:r>
          </a:p>
          <a:p>
            <a:pPr>
              <a:buNone/>
            </a:pPr>
            <a:r>
              <a:rPr lang="ru-RU" sz="4800" dirty="0">
                <a:solidFill>
                  <a:srgbClr val="FF0000"/>
                </a:solidFill>
              </a:rPr>
              <a:t>                                       </a:t>
            </a:r>
            <a:r>
              <a:rPr lang="ru-RU" sz="4800" dirty="0">
                <a:solidFill>
                  <a:srgbClr val="0070C0"/>
                </a:solidFill>
              </a:rPr>
              <a:t>Дождь</a:t>
            </a:r>
          </a:p>
          <a:p>
            <a:pPr>
              <a:buNone/>
            </a:pPr>
            <a:r>
              <a:rPr lang="ru-RU" sz="4800" dirty="0">
                <a:solidFill>
                  <a:srgbClr val="FF0000"/>
                </a:solidFill>
              </a:rPr>
              <a:t>                                                      Луна</a:t>
            </a:r>
          </a:p>
        </p:txBody>
      </p:sp>
      <p:pic>
        <p:nvPicPr>
          <p:cNvPr id="2050" name="Picture 2" descr="https://ds03.infourok.ru/uploads/ex/0007/000606fe-25ee096e/640/img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464324"/>
            <a:ext cx="2214578" cy="1660934"/>
          </a:xfrm>
          <a:prstGeom prst="rect">
            <a:avLst/>
          </a:prstGeom>
          <a:noFill/>
        </p:spPr>
      </p:pic>
      <p:pic>
        <p:nvPicPr>
          <p:cNvPr id="7" name="Picture 3" descr="C:\Users\Marat\Desktop\род собрание\Intellect423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34" y="4429132"/>
            <a:ext cx="2005805" cy="200580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928670"/>
            <a:ext cx="8229600" cy="5026029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800" b="1" dirty="0">
                <a:solidFill>
                  <a:srgbClr val="0070C0"/>
                </a:solidFill>
              </a:rPr>
              <a:t>Станция</a:t>
            </a:r>
          </a:p>
          <a:p>
            <a:pPr algn="ctr">
              <a:buNone/>
            </a:pPr>
            <a:r>
              <a:rPr lang="ru-RU" sz="4800" b="1" dirty="0">
                <a:solidFill>
                  <a:srgbClr val="0070C0"/>
                </a:solidFill>
              </a:rPr>
              <a:t> «Наши руки не знают скуки»</a:t>
            </a:r>
          </a:p>
          <a:p>
            <a:pPr algn="ctr">
              <a:buNone/>
            </a:pPr>
            <a:r>
              <a:rPr lang="ru-RU" sz="4800" dirty="0">
                <a:solidFill>
                  <a:srgbClr val="0070C0"/>
                </a:solidFill>
              </a:rPr>
              <a:t> </a:t>
            </a:r>
          </a:p>
          <a:p>
            <a:pPr algn="ctr">
              <a:buNone/>
            </a:pPr>
            <a:endParaRPr lang="ru-RU" sz="4800" dirty="0">
              <a:solidFill>
                <a:srgbClr val="0070C0"/>
              </a:solidFill>
            </a:endParaRPr>
          </a:p>
        </p:txBody>
      </p:sp>
      <p:pic>
        <p:nvPicPr>
          <p:cNvPr id="6" name="Picture 2" descr="C:\Users\Marat\Desktop\род собрание\Slajd1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8662" y="2714620"/>
            <a:ext cx="7286676" cy="392909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928670"/>
            <a:ext cx="8229600" cy="5026029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sz="4800" b="1" dirty="0">
              <a:solidFill>
                <a:srgbClr val="0070C0"/>
              </a:solidFill>
            </a:endParaRPr>
          </a:p>
          <a:p>
            <a:pPr algn="ctr">
              <a:buNone/>
            </a:pPr>
            <a:r>
              <a:rPr lang="ru-RU" sz="4800" b="1" dirty="0">
                <a:solidFill>
                  <a:srgbClr val="0070C0"/>
                </a:solidFill>
              </a:rPr>
              <a:t>Станция «Игровая»</a:t>
            </a:r>
          </a:p>
          <a:p>
            <a:pPr algn="ctr">
              <a:buNone/>
            </a:pPr>
            <a:r>
              <a:rPr lang="ru-RU" sz="4800" dirty="0">
                <a:solidFill>
                  <a:srgbClr val="0070C0"/>
                </a:solidFill>
              </a:rPr>
              <a:t> </a:t>
            </a:r>
          </a:p>
          <a:p>
            <a:pPr algn="ctr">
              <a:buNone/>
            </a:pPr>
            <a:endParaRPr lang="ru-RU" sz="4800" dirty="0">
              <a:solidFill>
                <a:srgbClr val="0070C0"/>
              </a:solidFill>
            </a:endParaRPr>
          </a:p>
        </p:txBody>
      </p:sp>
      <p:pic>
        <p:nvPicPr>
          <p:cNvPr id="23557" name="Picture 5" descr="http://www.o-krohe.ru/images/article/orig/2018/01/logopedicheskie-igry-dlya-detej-6-7-let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728" y="2714620"/>
            <a:ext cx="6143668" cy="365798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198</Words>
  <Application>Microsoft Office PowerPoint</Application>
  <PresentationFormat>Экран (4:3)</PresentationFormat>
  <Paragraphs>57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4" baseType="lpstr">
      <vt:lpstr>Arial</vt:lpstr>
      <vt:lpstr>Calibri</vt:lpstr>
      <vt:lpstr>Тема Office</vt:lpstr>
      <vt:lpstr>  МДОУ Ц-Хазанский д/сад «Ёлочка» Родительское собрание  </vt:lpstr>
      <vt:lpstr> Повестка дня: </vt:lpstr>
      <vt:lpstr>  </vt:lpstr>
      <vt:lpstr>  </vt:lpstr>
      <vt:lpstr> «Возрастные нормы речевого развития детей  4-5  лет» </vt:lpstr>
      <vt:lpstr>.</vt:lpstr>
      <vt:lpstr>.</vt:lpstr>
      <vt:lpstr>.</vt:lpstr>
      <vt:lpstr>.</vt:lpstr>
      <vt:lpstr>.</vt:lpstr>
      <vt:lpstr>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Родительское собрание  </dc:title>
  <dc:creator>Marat</dc:creator>
  <cp:lastModifiedBy>Пользователь</cp:lastModifiedBy>
  <cp:revision>6</cp:revision>
  <dcterms:created xsi:type="dcterms:W3CDTF">2019-03-22T16:41:57Z</dcterms:created>
  <dcterms:modified xsi:type="dcterms:W3CDTF">2022-03-23T07:28:26Z</dcterms:modified>
</cp:coreProperties>
</file>