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3" r:id="rId2"/>
    <p:sldId id="277" r:id="rId3"/>
    <p:sldId id="257" r:id="rId4"/>
    <p:sldId id="258" r:id="rId5"/>
    <p:sldId id="260" r:id="rId6"/>
    <p:sldId id="259" r:id="rId7"/>
    <p:sldId id="278" r:id="rId8"/>
    <p:sldId id="261" r:id="rId9"/>
    <p:sldId id="262" r:id="rId10"/>
    <p:sldId id="279" r:id="rId11"/>
    <p:sldId id="27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ECFF"/>
    <a:srgbClr val="0033CC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27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53DE331-D173-4BE6-A3B6-79A87C9AFBA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6139F9-8E22-45E1-A172-4642FC7075A8}" type="slidenum">
              <a:rPr lang="ru-RU"/>
              <a:pPr/>
              <a:t>10</a:t>
            </a:fld>
            <a:endParaRPr lang="ru-RU"/>
          </a:p>
        </p:txBody>
      </p:sp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DD4DC33-9BA2-48F4-8B7E-138F1FAC77A5}" type="slidenum">
              <a:rPr lang="ru-RU" sz="1200"/>
              <a:pPr algn="r"/>
              <a:t>10</a:t>
            </a:fld>
            <a:endParaRPr lang="ru-RU" sz="1200"/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61931A7-F074-4426-9464-CCBB1D3DAA8E}" type="slidenum">
              <a:rPr lang="ru-RU" sz="1200"/>
              <a:pPr algn="r"/>
              <a:t>10</a:t>
            </a:fld>
            <a:endParaRPr lang="ru-RU" sz="1200"/>
          </a:p>
        </p:txBody>
      </p:sp>
      <p:sp>
        <p:nvSpPr>
          <p:cNvPr id="3379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	</a:t>
            </a:r>
            <a:endParaRPr lang="ru-RU" b="1"/>
          </a:p>
          <a:p>
            <a:pPr>
              <a:spcBef>
                <a:spcPct val="0"/>
              </a:spcBef>
              <a:buClr>
                <a:srgbClr val="FFFFFF"/>
              </a:buClr>
            </a:pPr>
            <a:r>
              <a:rPr lang="ru-RU" b="1"/>
              <a:t>	</a:t>
            </a:r>
            <a:r>
              <a:rPr lang="ru-RU" b="1" i="1"/>
              <a:t>Системно-деятельностный подход </a:t>
            </a:r>
            <a:r>
              <a:rPr lang="ru-RU" i="1"/>
              <a:t> </a:t>
            </a:r>
            <a:r>
              <a:rPr lang="ru-RU"/>
              <a:t>служит основой  реализации основной образовательной программы начального общего образования  и предполагает ориентацию на достижение основного результата – развитие личности обучающегося на основе универсальных учебных действий познания и освоения мира, признание  решающей роли содержания образования и способов организации образовательной деятельности и учебного сотрудничества в достижении целей личностного и социального развития обучающихся.</a:t>
            </a:r>
            <a:endParaRPr lang="ru-RU" b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3CF3B-8D3D-4354-A5E5-BA5CEC8C24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AAA36E-73E3-4C0F-961E-3B6A01C5A2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07640-F39F-45AD-A0EC-39986A6DAB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021E6-0023-466F-9EE8-85384F2F0B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9DA7A-125C-4DAA-8550-2D1104D0EC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695D3-2639-41F4-95AC-44B77CE996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011FF-6F89-453A-BFA0-B62DB813DC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DB8C1-E4B6-4E06-A417-80A136AB55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B73F9-CC06-4834-8CE9-085C6CA1F0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2E693-FC93-4ABC-B633-A4134D49B4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2B442-DFCA-41C1-A163-2C20E02AE4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36BFA5-33F6-4B38-A2E4-B42FD17EB7A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412875"/>
            <a:ext cx="7772400" cy="2187575"/>
          </a:xfrm>
        </p:spPr>
        <p:txBody>
          <a:bodyPr/>
          <a:lstStyle/>
          <a:p>
            <a:r>
              <a:rPr lang="ru-RU" sz="4000" b="1">
                <a:solidFill>
                  <a:srgbClr val="CC0000"/>
                </a:solidFill>
                <a:latin typeface="Arial Unicode MS" pitchFamily="34" charset="-128"/>
              </a:rPr>
              <a:t>Особенности использования форм и методов обучения на современном уроке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97088"/>
            <a:ext cx="9144000" cy="4940300"/>
          </a:xfrm>
        </p:spPr>
        <p:txBody>
          <a:bodyPr/>
          <a:lstStyle/>
          <a:p>
            <a:pPr marL="609600" indent="-609600" algn="ctr">
              <a:spcBef>
                <a:spcPct val="0"/>
              </a:spcBef>
              <a:buClr>
                <a:srgbClr val="FFFFFF"/>
              </a:buClr>
              <a:buFontTx/>
              <a:buNone/>
            </a:pPr>
            <a:r>
              <a:rPr lang="ru-RU" sz="2800" b="1" u="sng"/>
              <a:t>Основная педагогическая задача</a:t>
            </a:r>
            <a:r>
              <a:rPr lang="ru-RU" sz="2800" b="1"/>
              <a:t> –</a:t>
            </a:r>
            <a:r>
              <a:rPr lang="ru-RU" sz="2800" b="1" u="sng"/>
              <a:t> </a:t>
            </a:r>
          </a:p>
          <a:p>
            <a:pPr marL="609600" indent="-609600" algn="ctr">
              <a:spcBef>
                <a:spcPct val="0"/>
              </a:spcBef>
              <a:buClr>
                <a:srgbClr val="FFFFFF"/>
              </a:buClr>
              <a:buFontTx/>
              <a:buNone/>
            </a:pPr>
            <a:r>
              <a:rPr lang="ru-RU" sz="2800" b="1" u="sng"/>
              <a:t>создание и организация условий,</a:t>
            </a:r>
          </a:p>
          <a:p>
            <a:pPr marL="609600" indent="-609600" algn="ctr">
              <a:spcBef>
                <a:spcPct val="0"/>
              </a:spcBef>
              <a:buClr>
                <a:srgbClr val="FFFFFF"/>
              </a:buClr>
              <a:buFontTx/>
              <a:buNone/>
            </a:pPr>
            <a:r>
              <a:rPr lang="ru-RU" sz="2800" b="1" u="sng"/>
              <a:t>инициирующих детское действие</a:t>
            </a:r>
            <a:endParaRPr lang="ru-RU" sz="2800" b="1" u="sng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1747" name="Oval 6"/>
          <p:cNvSpPr>
            <a:spLocks noChangeArrowheads="1"/>
          </p:cNvSpPr>
          <p:nvPr/>
        </p:nvSpPr>
        <p:spPr bwMode="auto">
          <a:xfrm>
            <a:off x="6443663" y="3968750"/>
            <a:ext cx="2339975" cy="233997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14351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latin typeface="Tahoma" pitchFamily="34" charset="0"/>
              </a:rPr>
              <a:t>Как учить?</a:t>
            </a:r>
          </a:p>
          <a:p>
            <a:pPr algn="ctr"/>
            <a:endParaRPr lang="ru-RU" sz="1000" b="1" i="1">
              <a:latin typeface="Tahoma" pitchFamily="34" charset="0"/>
            </a:endParaRPr>
          </a:p>
          <a:p>
            <a:pPr algn="ctr"/>
            <a:r>
              <a:rPr lang="ru-RU" b="1">
                <a:latin typeface="Tahoma" pitchFamily="34" charset="0"/>
              </a:rPr>
              <a:t>обновление</a:t>
            </a:r>
          </a:p>
          <a:p>
            <a:pPr algn="ctr"/>
            <a:r>
              <a:rPr lang="ru-RU" b="1">
                <a:latin typeface="Tahoma" pitchFamily="34" charset="0"/>
              </a:rPr>
              <a:t>средств</a:t>
            </a:r>
          </a:p>
          <a:p>
            <a:pPr algn="ctr"/>
            <a:r>
              <a:rPr lang="ru-RU" b="1">
                <a:latin typeface="Tahoma" pitchFamily="34" charset="0"/>
              </a:rPr>
              <a:t>обучения</a:t>
            </a:r>
          </a:p>
        </p:txBody>
      </p:sp>
      <p:sp>
        <p:nvSpPr>
          <p:cNvPr id="3076" name="Oval 5"/>
          <p:cNvSpPr>
            <a:spLocks noChangeArrowheads="1"/>
          </p:cNvSpPr>
          <p:nvPr/>
        </p:nvSpPr>
        <p:spPr bwMode="auto">
          <a:xfrm>
            <a:off x="3240088" y="3968750"/>
            <a:ext cx="2339975" cy="2339975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14351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latin typeface="Tahoma" pitchFamily="34" charset="0"/>
              </a:rPr>
              <a:t>Ради чего</a:t>
            </a:r>
          </a:p>
          <a:p>
            <a:pPr algn="ctr"/>
            <a:r>
              <a:rPr lang="ru-RU" sz="2400" b="1" i="1">
                <a:latin typeface="Tahoma" pitchFamily="34" charset="0"/>
              </a:rPr>
              <a:t>учить?</a:t>
            </a:r>
          </a:p>
          <a:p>
            <a:pPr algn="ctr"/>
            <a:endParaRPr lang="ru-RU" b="1" i="1">
              <a:latin typeface="Tahoma" pitchFamily="34" charset="0"/>
            </a:endParaRPr>
          </a:p>
          <a:p>
            <a:pPr algn="ctr"/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ценности </a:t>
            </a:r>
          </a:p>
          <a:p>
            <a:pPr algn="ctr"/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образования</a:t>
            </a:r>
          </a:p>
          <a:p>
            <a:pPr algn="ctr"/>
            <a:endParaRPr lang="ru-RU" sz="800" b="1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07950" y="3933825"/>
            <a:ext cx="2339975" cy="2339975"/>
          </a:xfrm>
          <a:prstGeom prst="ellipse">
            <a:avLst/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14351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latin typeface="Tahoma" pitchFamily="34" charset="0"/>
              </a:rPr>
              <a:t>Чему учить?</a:t>
            </a:r>
          </a:p>
          <a:p>
            <a:pPr algn="ctr"/>
            <a:endParaRPr lang="ru-RU" sz="2400" b="1" i="1">
              <a:latin typeface="Tahoma" pitchFamily="34" charset="0"/>
            </a:endParaRPr>
          </a:p>
          <a:p>
            <a:pPr algn="ctr"/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обновление</a:t>
            </a:r>
          </a:p>
          <a:p>
            <a:pPr algn="ctr"/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содержания</a:t>
            </a:r>
          </a:p>
          <a:p>
            <a:pPr algn="ctr"/>
            <a:endParaRPr lang="ru-RU" sz="800" b="1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gray">
          <a:xfrm>
            <a:off x="250825" y="260350"/>
            <a:ext cx="8712200" cy="576263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Системно-деятельностный подход</a:t>
            </a: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719138" y="3536950"/>
            <a:ext cx="7740650" cy="431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/>
              <a:t>Вектор смещения акцентов нового стандарта</a:t>
            </a: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107950" y="981075"/>
            <a:ext cx="8604250" cy="1223963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/>
              <a:t>Основной результат – развитие личности ребенка</a:t>
            </a:r>
          </a:p>
          <a:p>
            <a:pPr algn="ctr"/>
            <a:r>
              <a:rPr lang="ru-RU" sz="2400" b="1" i="1"/>
              <a:t>на основе  универсальных учебных действий</a:t>
            </a:r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0" y="6381750"/>
            <a:ext cx="9144000" cy="476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2300" b="1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формирование универсальных способов действий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/>
              <a:t>Классификация методов обучения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2636838"/>
            <a:ext cx="2736850" cy="25908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b="1" i="1"/>
              <a:t>- </a:t>
            </a:r>
            <a:r>
              <a:rPr lang="ru-RU" sz="2000" b="1" i="1"/>
              <a:t>лекция;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беседа;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рассказ;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инструктаж;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демонстрация;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упражнения;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решение задач;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работа с книгой.</a:t>
            </a:r>
            <a:r>
              <a:rPr lang="ru-RU" sz="2000" b="1"/>
              <a:t> 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246563" y="2636838"/>
            <a:ext cx="4897437" cy="39893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- </a:t>
            </a:r>
            <a:r>
              <a:rPr lang="ru-RU" sz="2000" b="1" i="1"/>
              <a:t>словесные;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наглядные: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демонстрация плакатов, схем, таблиц, диаграмм, моделей;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использование технических средств;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просмотр кино- и телепрограмм;</a:t>
            </a:r>
            <a:r>
              <a:rPr lang="ru-RU" sz="2000" b="1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- </a:t>
            </a:r>
            <a:r>
              <a:rPr lang="ru-RU" sz="2000" b="1" i="1"/>
              <a:t>практические: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практические задания;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тренинги;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деловые игры;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анализ и решение конфликтных ситуаций и т.д. 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716463" y="1700213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CC0000"/>
                </a:solidFill>
              </a:rPr>
              <a:t>По источнику получения знаний: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23850" y="1628775"/>
            <a:ext cx="34559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CC0000"/>
                </a:solidFill>
              </a:rPr>
              <a:t>По внешним признакам деятельности преподавателя и учащихся: </a:t>
            </a:r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179388" y="5229225"/>
            <a:ext cx="3887787" cy="1295400"/>
          </a:xfrm>
          <a:prstGeom prst="wedgeRectCallout">
            <a:avLst>
              <a:gd name="adj1" fmla="val -33338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i="1">
                <a:solidFill>
                  <a:srgbClr val="CC0000"/>
                </a:solidFill>
              </a:rPr>
              <a:t>Метод обучения</a:t>
            </a:r>
            <a:r>
              <a:rPr lang="ru-RU"/>
              <a:t> </a:t>
            </a:r>
            <a:r>
              <a:rPr lang="ru-RU" b="1" i="1"/>
              <a:t>- способ организации познавательной деятельности учащихся.</a:t>
            </a:r>
            <a:r>
              <a:rPr lang="ru-RU"/>
              <a:t>    (Т.А. Ильина)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3059113" y="952500"/>
            <a:ext cx="5761037" cy="5500688"/>
          </a:xfrm>
          <a:solidFill>
            <a:schemeClr val="bg1"/>
          </a:solidFill>
          <a:ln>
            <a:solidFill>
              <a:srgbClr val="FF0000"/>
            </a:solidFill>
          </a:ln>
          <a:effectLst>
            <a:outerShdw dist="107763" dir="13500000" algn="ctr" rotWithShape="0">
              <a:srgbClr val="FF0000">
                <a:alpha val="50000"/>
              </a:srgbClr>
            </a:outerShdw>
          </a:effectLst>
        </p:spPr>
        <p:txBody>
          <a:bodyPr/>
          <a:lstStyle/>
          <a:p>
            <a:pPr marL="171450" indent="-171450" algn="ctr">
              <a:lnSpc>
                <a:spcPct val="80000"/>
              </a:lnSpc>
              <a:buFontTx/>
              <a:buNone/>
            </a:pPr>
            <a:r>
              <a:rPr lang="ru-RU" sz="1800" b="1">
                <a:solidFill>
                  <a:srgbClr val="FF0000"/>
                </a:solidFill>
              </a:rPr>
              <a:t>Основная школа</a:t>
            </a: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1600">
                <a:solidFill>
                  <a:srgbClr val="0000FF"/>
                </a:solidFill>
              </a:rPr>
              <a:t>любящий свой край и свою Родину, знающий свой родной язык, уважающий свой народ, его культуру и духовные традиции; </a:t>
            </a: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1600">
                <a:solidFill>
                  <a:srgbClr val="FF00FF"/>
                </a:solidFill>
              </a:rPr>
              <a:t>осознающий и принимающий ценности человеческой жизни, семьи, гражданского общества, многонационального российского народа, человечества;</a:t>
            </a: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1600">
                <a:solidFill>
                  <a:srgbClr val="0000FF"/>
                </a:solidFill>
              </a:rPr>
              <a:t>активно и заинтересованно познающий мир, осознающий ценность труда, науки и творчества;</a:t>
            </a: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1600">
                <a:solidFill>
                  <a:srgbClr val="FF00FF"/>
                </a:solidFill>
              </a:rPr>
              <a:t>умеющий учиться, осознающий важность образования и самообразования для жизни и деятельности, способный применять полученные знания на практике; </a:t>
            </a: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1600">
                <a:solidFill>
                  <a:srgbClr val="0000FF"/>
                </a:solidFill>
              </a:rPr>
              <a:t>социально активный, уважающий закон и правопорядок, соизмеряющий свои поступки с нравственными ценностями, осознающий свои обязанности перед семьей, обществом, Отечеством;</a:t>
            </a: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1600">
                <a:solidFill>
                  <a:srgbClr val="FF00FF"/>
                </a:solidFill>
              </a:rPr>
              <a:t>уважающий других людей; умеющий вести конструктивный диалог, достигать взаимопонимания, сотрудничать для достижения общих результатов;</a:t>
            </a: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1600">
                <a:solidFill>
                  <a:srgbClr val="0000FF"/>
                </a:solidFill>
              </a:rPr>
              <a:t>осознанно выполняющий правила здорового и безопасного для себя и окружающих образа жизни;</a:t>
            </a: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1600">
                <a:solidFill>
                  <a:srgbClr val="FF00FF"/>
                </a:solidFill>
              </a:rPr>
              <a:t>ориентирующийся в мире профессий, понимающий значение профессиональной деятельности для человека. </a:t>
            </a:r>
          </a:p>
        </p:txBody>
      </p:sp>
      <p:pic>
        <p:nvPicPr>
          <p:cNvPr id="28677" name="Picture 5" descr="академик,дети,домашняя работа,женщины,книги,левая рука,левша,люди,мальчики,математика,помогать,преподавание,расчеты,ребята,студенты,учителя,учиться,фотографии,школы,школьные занят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067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059113" y="260350"/>
            <a:ext cx="5832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«Портрет» выпускника основной школы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b="1" i="1">
                <a:solidFill>
                  <a:srgbClr val="CC0000"/>
                </a:solidFill>
                <a:latin typeface="Microsoft JhengHei" pitchFamily="34" charset="-120"/>
              </a:rPr>
              <a:t>Учебная деятельность -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39750" y="1125538"/>
            <a:ext cx="7921625" cy="22891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</a:rPr>
              <a:t>процесс</a:t>
            </a:r>
            <a:r>
              <a:rPr lang="ru-RU" sz="3600" b="1" i="1"/>
              <a:t> приобретения человеком новых знаний, умений и навыков или изменение старых.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84213" y="3860800"/>
            <a:ext cx="784860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/>
              <a:t>«…это деятельность, в которой ребенок </a:t>
            </a:r>
            <a:r>
              <a:rPr lang="ru-RU" sz="2400" b="1" i="1">
                <a:solidFill>
                  <a:srgbClr val="FF0000"/>
                </a:solidFill>
              </a:rPr>
              <a:t>под руководством учителя</a:t>
            </a:r>
            <a:r>
              <a:rPr lang="ru-RU" sz="2400" b="1" i="1"/>
              <a:t> систематически овладевает  содержанием развитых форм общественного сознания и умениями действовать в соответствии с их требованиями…» </a:t>
            </a:r>
          </a:p>
          <a:p>
            <a:pPr algn="r">
              <a:spcBef>
                <a:spcPct val="50000"/>
              </a:spcBef>
            </a:pPr>
            <a:r>
              <a:rPr lang="ru-RU" sz="2400" b="1" i="1"/>
              <a:t>В.В.Давыдов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39750" y="3429000"/>
            <a:ext cx="78486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/>
              <a:t>«…один из видов деятельности школьников и студентов, направленный на усвоение ими </a:t>
            </a:r>
            <a:r>
              <a:rPr lang="ru-RU" sz="2400" b="1" i="1">
                <a:solidFill>
                  <a:srgbClr val="FF0000"/>
                </a:solidFill>
              </a:rPr>
              <a:t>посредством диалогов и дискуссий</a:t>
            </a:r>
            <a:r>
              <a:rPr lang="ru-RU" sz="2400" b="1" i="1"/>
              <a:t> теоретических знаний и связанных с ними умений и навыков в таких </a:t>
            </a:r>
            <a:r>
              <a:rPr lang="ru-RU" sz="2400" b="1" i="1">
                <a:solidFill>
                  <a:srgbClr val="FF0000"/>
                </a:solidFill>
              </a:rPr>
              <a:t>сферах общественного сознания, как наука, искусство, нравственность, право и религия</a:t>
            </a:r>
            <a:r>
              <a:rPr lang="ru-RU" sz="2400" b="1" i="1"/>
              <a:t>…» </a:t>
            </a:r>
          </a:p>
          <a:p>
            <a:pPr algn="r">
              <a:spcBef>
                <a:spcPct val="50000"/>
              </a:spcBef>
            </a:pPr>
            <a:r>
              <a:rPr lang="ru-RU" sz="2400" b="1" i="1"/>
              <a:t>Д.Б.Эльконин, В.В.Давыдов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6" grpId="1"/>
      <p:bldP spid="30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CC0000"/>
                </a:solidFill>
                <a:latin typeface="Malgun Gothic" pitchFamily="34" charset="-127"/>
              </a:rPr>
              <a:t>Цели  УД: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5068887"/>
          </a:xfrm>
          <a:solidFill>
            <a:srgbClr val="FFFF99"/>
          </a:solidFill>
        </p:spPr>
        <p:txBody>
          <a:bodyPr/>
          <a:lstStyle/>
          <a:p>
            <a:r>
              <a:rPr lang="ru-RU" sz="2800" b="1" i="1"/>
              <a:t>обогащение, совершенствование, формирование личности субъекта;</a:t>
            </a:r>
          </a:p>
          <a:p>
            <a:r>
              <a:rPr lang="ru-RU" sz="2800" b="1" i="1"/>
              <a:t>развитие интеллектуальной, эмоциональной, волевой сферы учащихся;</a:t>
            </a:r>
          </a:p>
          <a:p>
            <a:r>
              <a:rPr lang="ru-RU" sz="2800" b="1" i="1"/>
              <a:t>изменение, преобразование, приращение опыта ученика;</a:t>
            </a:r>
          </a:p>
          <a:p>
            <a:r>
              <a:rPr lang="ru-RU" sz="2800" b="1" i="1"/>
              <a:t>подготовка к будущей самостоятельной деятельности;</a:t>
            </a:r>
          </a:p>
          <a:p>
            <a:r>
              <a:rPr lang="ru-RU" sz="2800" b="1" i="1"/>
              <a:t>приобретение знаний, умений, навыков.</a:t>
            </a:r>
          </a:p>
          <a:p>
            <a:endParaRPr lang="ru-RU" sz="28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CC0000"/>
                </a:solidFill>
              </a:rPr>
              <a:t>Структура УД: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924425"/>
          </a:xfrm>
          <a:solidFill>
            <a:srgbClr val="FFFF99"/>
          </a:solidFill>
        </p:spPr>
        <p:txBody>
          <a:bodyPr/>
          <a:lstStyle/>
          <a:p>
            <a:pPr>
              <a:buFontTx/>
              <a:buNone/>
            </a:pPr>
            <a:r>
              <a:rPr lang="ru-RU" b="1" i="1"/>
              <a:t>1.мотивация УД;</a:t>
            </a:r>
          </a:p>
          <a:p>
            <a:pPr>
              <a:buFontTx/>
              <a:buNone/>
            </a:pPr>
            <a:r>
              <a:rPr lang="ru-RU" b="1" i="1"/>
              <a:t>2.учебная задача;</a:t>
            </a:r>
          </a:p>
          <a:p>
            <a:pPr>
              <a:buFontTx/>
              <a:buNone/>
            </a:pPr>
            <a:r>
              <a:rPr lang="ru-RU" b="1" i="1"/>
              <a:t>3.действие как единица анализа учебной деятельности;</a:t>
            </a:r>
          </a:p>
          <a:p>
            <a:pPr>
              <a:buFontTx/>
              <a:buNone/>
            </a:pPr>
            <a:r>
              <a:rPr lang="ru-RU" b="1" i="1"/>
              <a:t>4.контроль и оценка в учебном процессе (самоконтроль и самооценка);</a:t>
            </a:r>
          </a:p>
          <a:p>
            <a:pPr>
              <a:buFontTx/>
              <a:buNone/>
            </a:pPr>
            <a:r>
              <a:rPr lang="ru-RU" b="1" i="1"/>
              <a:t>5.знание в качестве продукта УД.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6048375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>
                <a:solidFill>
                  <a:srgbClr val="CC0000"/>
                </a:solidFill>
              </a:rPr>
              <a:t>Деятельностный метод обучения – </a:t>
            </a:r>
          </a:p>
          <a:p>
            <a:pPr>
              <a:buFontTx/>
              <a:buNone/>
            </a:pPr>
            <a:r>
              <a:rPr lang="ru-RU" i="1"/>
              <a:t>   метод обучения, при котором ребенок не получает знания в готовом виде, а добывает их сам в процессе собственной учебно-познавательной деятельности.</a:t>
            </a:r>
            <a:endParaRPr lang="ru-RU" b="1"/>
          </a:p>
          <a:p>
            <a:pPr>
              <a:buFontTx/>
              <a:buNone/>
            </a:pPr>
            <a:endParaRPr lang="ru-RU" b="1"/>
          </a:p>
          <a:p>
            <a:pPr>
              <a:buFontTx/>
              <a:buNone/>
            </a:pPr>
            <a:r>
              <a:rPr lang="ru-RU" b="1" i="1">
                <a:solidFill>
                  <a:srgbClr val="CC0000"/>
                </a:solidFill>
              </a:rPr>
              <a:t>Цель деятельностного метода –</a:t>
            </a:r>
            <a:r>
              <a:rPr lang="ru-RU" i="1"/>
              <a:t> обучение личности, как субъекта ставить цели, решать задачи, отвечать за результаты.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>
                <a:solidFill>
                  <a:srgbClr val="CC0000"/>
                </a:solidFill>
              </a:rPr>
              <a:t>Методическое </a:t>
            </a:r>
            <a:br>
              <a:rPr lang="ru-RU" sz="4000" b="1" i="1">
                <a:solidFill>
                  <a:srgbClr val="CC0000"/>
                </a:solidFill>
              </a:rPr>
            </a:br>
            <a:r>
              <a:rPr lang="ru-RU" sz="4000" b="1" i="1">
                <a:solidFill>
                  <a:srgbClr val="CC0000"/>
                </a:solidFill>
              </a:rPr>
              <a:t>наполнение урока</a:t>
            </a:r>
          </a:p>
        </p:txBody>
      </p:sp>
      <p:pic>
        <p:nvPicPr>
          <p:cNvPr id="29701" name="Picture 5" descr="C15-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565400"/>
            <a:ext cx="3071812" cy="2481263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635375" y="4076700"/>
            <a:ext cx="1512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chemeClr val="bg1"/>
                </a:solidFill>
              </a:rPr>
              <a:t>урок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468313" y="2276475"/>
            <a:ext cx="2449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rgbClr val="CC0000"/>
                </a:solidFill>
              </a:rPr>
              <a:t>приёмы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6156325" y="2349500"/>
            <a:ext cx="24495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rgbClr val="CC0000"/>
                </a:solidFill>
              </a:rPr>
              <a:t>методы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6227763" y="4652963"/>
            <a:ext cx="2449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rgbClr val="CC0000"/>
                </a:solidFill>
              </a:rPr>
              <a:t>средства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250825" y="4581525"/>
            <a:ext cx="24495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rgbClr val="CC0000"/>
                </a:solidFill>
              </a:rPr>
              <a:t>формы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3203575" y="5805488"/>
            <a:ext cx="24495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rgbClr val="CC0000"/>
                </a:solidFill>
              </a:rPr>
              <a:t>технологии</a:t>
            </a: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1476375" y="2852738"/>
            <a:ext cx="1295400" cy="576262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 flipV="1">
            <a:off x="4427538" y="5084763"/>
            <a:ext cx="0" cy="792162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 flipV="1">
            <a:off x="1403350" y="4076700"/>
            <a:ext cx="1223963" cy="647700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12" name="Line 16"/>
          <p:cNvSpPr>
            <a:spLocks noChangeShapeType="1"/>
          </p:cNvSpPr>
          <p:nvPr/>
        </p:nvSpPr>
        <p:spPr bwMode="auto">
          <a:xfrm flipH="1" flipV="1">
            <a:off x="6227763" y="4149725"/>
            <a:ext cx="1368425" cy="503238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13" name="Line 17"/>
          <p:cNvSpPr>
            <a:spLocks noChangeShapeType="1"/>
          </p:cNvSpPr>
          <p:nvPr/>
        </p:nvSpPr>
        <p:spPr bwMode="auto">
          <a:xfrm flipH="1">
            <a:off x="6156325" y="2781300"/>
            <a:ext cx="1368425" cy="647700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/>
              <a:t>Классификация методов обучения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2636838"/>
            <a:ext cx="2736850" cy="25908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b="1" i="1"/>
              <a:t>- </a:t>
            </a:r>
            <a:r>
              <a:rPr lang="ru-RU" sz="2000" b="1" i="1"/>
              <a:t>лекция;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беседа;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рассказ;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инструктаж;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демонстрация;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упражнения;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решение задач;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работа с книгой.</a:t>
            </a:r>
            <a:r>
              <a:rPr lang="ru-RU" sz="2000" b="1"/>
              <a:t> 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46563" y="2636838"/>
            <a:ext cx="4897437" cy="39893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- </a:t>
            </a:r>
            <a:r>
              <a:rPr lang="ru-RU" sz="2000" b="1" i="1"/>
              <a:t>словесные;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/>
              <a:t>- наглядные: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демонстрация плакатов, схем, таблиц, диаграмм, моделей;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использование технических средств;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просмотр кино- и телепрограмм;</a:t>
            </a:r>
            <a:r>
              <a:rPr lang="ru-RU" sz="2000" b="1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- </a:t>
            </a:r>
            <a:r>
              <a:rPr lang="ru-RU" sz="2000" b="1" i="1"/>
              <a:t>практические: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практические задания;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тренинги;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деловые игры;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33CC"/>
                </a:solidFill>
              </a:rPr>
              <a:t>анализ и решение конфликтных ситуаций и т.д. 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716463" y="1700213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CC0000"/>
                </a:solidFill>
              </a:rPr>
              <a:t>По источнику получения знаний: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23850" y="1628775"/>
            <a:ext cx="34559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CC0000"/>
                </a:solidFill>
              </a:rPr>
              <a:t>По внешним признакам деятельности преподавателя и учащихся: </a:t>
            </a:r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179388" y="5229225"/>
            <a:ext cx="3887787" cy="1295400"/>
          </a:xfrm>
          <a:prstGeom prst="wedgeRectCallout">
            <a:avLst>
              <a:gd name="adj1" fmla="val -33338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i="1">
                <a:solidFill>
                  <a:srgbClr val="CC0000"/>
                </a:solidFill>
              </a:rPr>
              <a:t>Метод обучения</a:t>
            </a:r>
            <a:r>
              <a:rPr lang="ru-RU"/>
              <a:t> </a:t>
            </a:r>
            <a:r>
              <a:rPr lang="ru-RU" b="1" i="1"/>
              <a:t>- способ организации познавательной деятельности учащихся.</a:t>
            </a:r>
            <a:r>
              <a:rPr lang="ru-RU"/>
              <a:t>    (Т.А. Ильина)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276475"/>
            <a:ext cx="3527425" cy="20447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 i="1"/>
              <a:t>- индивидуальная;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/>
              <a:t>- фронтальная;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/>
              <a:t>- парная;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/>
              <a:t>- групповая.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219700" y="2349500"/>
            <a:ext cx="2808288" cy="211613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 i="1"/>
              <a:t>- монолог;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/>
              <a:t>- диалог;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/>
              <a:t>- дискуссия;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/>
              <a:t>- полилог.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95288" y="620713"/>
            <a:ext cx="410368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Формы организации работы обучающихся: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572000" y="620713"/>
            <a:ext cx="410368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Формы педагогического общения: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667</Words>
  <Application>Microsoft Office PowerPoint</Application>
  <PresentationFormat>Экран (4:3)</PresentationFormat>
  <Paragraphs>121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Arial Unicode MS</vt:lpstr>
      <vt:lpstr>Wingdings</vt:lpstr>
      <vt:lpstr>Microsoft JhengHei</vt:lpstr>
      <vt:lpstr>Malgun Gothic</vt:lpstr>
      <vt:lpstr>Tahoma</vt:lpstr>
      <vt:lpstr>Arial Cyr</vt:lpstr>
      <vt:lpstr>Оформление по умолчанию</vt:lpstr>
      <vt:lpstr>Особенности использования форм и методов обучения на современном уроке</vt:lpstr>
      <vt:lpstr>Слайд 2</vt:lpstr>
      <vt:lpstr>Учебная деятельность -</vt:lpstr>
      <vt:lpstr>Цели  УД:</vt:lpstr>
      <vt:lpstr>Структура УД:</vt:lpstr>
      <vt:lpstr>Слайд 6</vt:lpstr>
      <vt:lpstr>Методическое  наполнение урока</vt:lpstr>
      <vt:lpstr>Классификация методов обучения</vt:lpstr>
      <vt:lpstr>Слайд 9</vt:lpstr>
      <vt:lpstr>Слайд 10</vt:lpstr>
      <vt:lpstr>Классификация методов обучения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Учебная деятельность -</dc:title>
  <dc:creator>Ирина Николаевна</dc:creator>
  <cp:lastModifiedBy>Ирина Николаевна</cp:lastModifiedBy>
  <cp:revision>8</cp:revision>
  <dcterms:created xsi:type="dcterms:W3CDTF">2013-11-14T15:03:28Z</dcterms:created>
  <dcterms:modified xsi:type="dcterms:W3CDTF">2018-09-14T16:25:08Z</dcterms:modified>
</cp:coreProperties>
</file>