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324" r:id="rId3"/>
    <p:sldId id="257" r:id="rId4"/>
    <p:sldId id="260" r:id="rId5"/>
    <p:sldId id="263" r:id="rId6"/>
    <p:sldId id="266" r:id="rId7"/>
    <p:sldId id="269" r:id="rId8"/>
    <p:sldId id="272" r:id="rId9"/>
    <p:sldId id="275" r:id="rId10"/>
    <p:sldId id="278" r:id="rId11"/>
    <p:sldId id="281" r:id="rId12"/>
    <p:sldId id="282" r:id="rId13"/>
    <p:sldId id="283" r:id="rId14"/>
    <p:sldId id="284" r:id="rId15"/>
    <p:sldId id="285" r:id="rId16"/>
    <p:sldId id="286" r:id="rId17"/>
    <p:sldId id="287" r:id="rId18"/>
    <p:sldId id="288" r:id="rId19"/>
    <p:sldId id="289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301" r:id="rId32"/>
    <p:sldId id="302" r:id="rId33"/>
    <p:sldId id="303" r:id="rId34"/>
    <p:sldId id="304" r:id="rId35"/>
    <p:sldId id="305" r:id="rId36"/>
    <p:sldId id="306" r:id="rId37"/>
    <p:sldId id="307" r:id="rId38"/>
    <p:sldId id="308" r:id="rId39"/>
    <p:sldId id="309" r:id="rId40"/>
    <p:sldId id="310" r:id="rId41"/>
    <p:sldId id="311" r:id="rId42"/>
    <p:sldId id="312" r:id="rId43"/>
    <p:sldId id="313" r:id="rId44"/>
    <p:sldId id="314" r:id="rId45"/>
    <p:sldId id="315" r:id="rId46"/>
    <p:sldId id="316" r:id="rId47"/>
    <p:sldId id="317" r:id="rId48"/>
    <p:sldId id="318" r:id="rId49"/>
    <p:sldId id="319" r:id="rId50"/>
    <p:sldId id="320" r:id="rId51"/>
    <p:sldId id="321" r:id="rId52"/>
    <p:sldId id="322" r:id="rId53"/>
    <p:sldId id="323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4660"/>
  </p:normalViewPr>
  <p:slideViewPr>
    <p:cSldViewPr>
      <p:cViewPr varScale="1">
        <p:scale>
          <a:sx n="84" d="100"/>
          <a:sy n="84" d="100"/>
        </p:scale>
        <p:origin x="162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4289494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48354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04909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2504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9135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24999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50362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45201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67459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3752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5735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63683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0111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11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2365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41268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0502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C04C910-3C89-48DB-B17A-663966027378}" type="datetimeFigureOut">
              <a:rPr lang="ru-RU" smtClean="0"/>
              <a:t>04.06.2019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E0452F8-2BB8-422D-B58E-5E9E4F33D4A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1762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  <p:sldLayoutId id="2147483708" r:id="rId12"/>
    <p:sldLayoutId id="2147483709" r:id="rId13"/>
    <p:sldLayoutId id="2147483710" r:id="rId14"/>
    <p:sldLayoutId id="2147483711" r:id="rId15"/>
    <p:sldLayoutId id="2147483712" r:id="rId16"/>
    <p:sldLayoutId id="2147483713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slide" Target="slide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audio" Target="../media/audio2.wav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audio" Target="../media/audio3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audio" Target="../media/audio3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18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jpeg"/><Relationship Id="rId4" Type="http://schemas.openxmlformats.org/officeDocument/2006/relationships/audio" Target="../media/audio2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jpeg"/><Relationship Id="rId5" Type="http://schemas.openxmlformats.org/officeDocument/2006/relationships/audio" Target="../media/audio2.wav"/><Relationship Id="rId4" Type="http://schemas.openxmlformats.org/officeDocument/2006/relationships/slide" Target="slide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29.xml"/><Relationship Id="rId1" Type="http://schemas.openxmlformats.org/officeDocument/2006/relationships/slideLayout" Target="../slideLayouts/slideLayout2.xml"/><Relationship Id="rId5" Type="http://schemas.openxmlformats.org/officeDocument/2006/relationships/audio" Target="../media/audio3.wav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jpeg"/><Relationship Id="rId4" Type="http://schemas.openxmlformats.org/officeDocument/2006/relationships/audio" Target="../media/audio3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4.jpeg"/><Relationship Id="rId4" Type="http://schemas.openxmlformats.org/officeDocument/2006/relationships/audio" Target="../media/audio2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audio" Target="../media/audio3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.jpeg"/><Relationship Id="rId4" Type="http://schemas.openxmlformats.org/officeDocument/2006/relationships/audio" Target="../media/audio3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.png"/><Relationship Id="rId4" Type="http://schemas.openxmlformats.org/officeDocument/2006/relationships/audio" Target="../media/audio2.wav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audio" Target="../media/audio3.wav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.jpeg"/><Relationship Id="rId4" Type="http://schemas.openxmlformats.org/officeDocument/2006/relationships/audio" Target="../media/audio2.wav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40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audio" Target="../media/audio2.wav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11.png"/><Relationship Id="rId4" Type="http://schemas.openxmlformats.org/officeDocument/2006/relationships/audio" Target="../media/audio3.wav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slide" Target="slide4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png"/><Relationship Id="rId5" Type="http://schemas.openxmlformats.org/officeDocument/2006/relationships/audio" Target="../media/audio2.wav"/><Relationship Id="rId4" Type="http://schemas.openxmlformats.org/officeDocument/2006/relationships/slide" Target="slide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1.xml"/><Relationship Id="rId1" Type="http://schemas.openxmlformats.org/officeDocument/2006/relationships/slideLayout" Target="../slideLayouts/slideLayout4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openxmlformats.org/officeDocument/2006/relationships/audio" Target="../media/audio3.wav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4.jpeg"/><Relationship Id="rId4" Type="http://schemas.openxmlformats.org/officeDocument/2006/relationships/audio" Target="../media/audio2.wav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1.xml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openxmlformats.org/officeDocument/2006/relationships/audio" Target="../media/audio3.wav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openxmlformats.org/officeDocument/2006/relationships/audio" Target="../media/audio2.wav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openxmlformats.org/officeDocument/2006/relationships/audio" Target="../media/audio2.wav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1.xml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5" Type="http://schemas.openxmlformats.org/officeDocument/2006/relationships/image" Target="../media/image13.png"/><Relationship Id="rId4" Type="http://schemas.openxmlformats.org/officeDocument/2006/relationships/audio" Target="../media/audio3.wav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51.xml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audio" Target="../media/audio3.wav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audio" Target="../media/audio2.wav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" Target="slide51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10.xml"/><Relationship Id="rId6" Type="http://schemas.microsoft.com/office/2007/relationships/hdphoto" Target="../media/hdphoto3.wdp"/><Relationship Id="rId5" Type="http://schemas.openxmlformats.org/officeDocument/2006/relationships/image" Target="../media/image15.png"/><Relationship Id="rId4" Type="http://schemas.openxmlformats.org/officeDocument/2006/relationships/audio" Target="../media/audio2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microsoft.com/office/2007/relationships/hdphoto" Target="../media/hdphoto3.wdp"/><Relationship Id="rId2" Type="http://schemas.openxmlformats.org/officeDocument/2006/relationships/slide" Target="slide5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5.png"/><Relationship Id="rId5" Type="http://schemas.openxmlformats.org/officeDocument/2006/relationships/audio" Target="../media/audio3.wav"/><Relationship Id="rId4" Type="http://schemas.openxmlformats.org/officeDocument/2006/relationships/slide" Target="slide5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2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4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39673" y="2708920"/>
            <a:ext cx="5064575" cy="1800200"/>
          </a:xfrm>
        </p:spPr>
        <p:txBody>
          <a:bodyPr>
            <a:noAutofit/>
          </a:bodyPr>
          <a:lstStyle/>
          <a:p>
            <a:pPr algn="ctr"/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Master your vocabulary skills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Spotlight 6</a:t>
            </a:r>
            <a:br>
              <a:rPr 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Modules 1-2</a:t>
            </a: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made by Irina </a:t>
            </a:r>
            <a:r>
              <a:rPr lang="en-US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Timashova</a:t>
            </a:r>
            <a: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Murmansk Branch</a:t>
            </a:r>
            <a:b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Nakhimov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 Naval Sc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h</a:t>
            </a: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ool</a:t>
            </a:r>
            <a:b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2019</a:t>
            </a:r>
            <a:endParaRPr lang="ru-RU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latin typeface="Calibri" panose="020F0502020204030204" pitchFamily="34" charset="0"/>
                <a:cs typeface="Calibri" panose="020F0502020204030204" pitchFamily="34" charset="0"/>
              </a:rPr>
              <a:t>Instruction</a:t>
            </a:r>
            <a:endParaRPr lang="ru-RU" sz="3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Стрелка вправо 3">
            <a:hlinkClick r:id="" action="ppaction://hlinkshowjump?jump=nextslide">
              <a:snd r:embed="rId2" name="arrow.wav"/>
            </a:hlinkClick>
          </p:cNvPr>
          <p:cNvSpPr/>
          <p:nvPr/>
        </p:nvSpPr>
        <p:spPr>
          <a:xfrm>
            <a:off x="7020272" y="5085184"/>
            <a:ext cx="1626480" cy="98868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067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>
        <p:fade/>
      </p:transition>
    </mc:Choice>
    <mc:Fallback xmlns="">
      <p:transition spd="med" advClick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8. Your mother’s nephew is your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23928" y="2667000"/>
            <a:ext cx="4762872" cy="220216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c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ousin.</a:t>
            </a:r>
            <a:endParaRPr lang="en-US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b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rother.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79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9. Your mother’s sister is your </a:t>
            </a:r>
            <a:r>
              <a:rPr lang="en-US" dirty="0" smtClean="0"/>
              <a:t/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2667000"/>
            <a:ext cx="4690864" cy="1842120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g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randmother.</a:t>
            </a:r>
            <a:endParaRPr lang="en-US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rId4" action="ppaction://hlinksldjump">
                  <a:snd r:embed="rId5" name="applause.wav"/>
                </a:hlinkClick>
              </a:rPr>
              <a:t>a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4" action="ppaction://hlinksldjump">
                  <a:snd r:embed="rId5" name="applause.wav"/>
                </a:hlinkClick>
              </a:rPr>
              <a:t>unt.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870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Wrong. Try again!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лево 3">
            <a:hlinkClick r:id="" action="ppaction://hlinkshowjump?jump=lastslideviewed">
              <a:snd r:embed="rId2" name="arrow.wav"/>
            </a:hlinkClick>
          </p:cNvPr>
          <p:cNvSpPr/>
          <p:nvPr/>
        </p:nvSpPr>
        <p:spPr>
          <a:xfrm>
            <a:off x="1115616" y="4662848"/>
            <a:ext cx="1584176" cy="926392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060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II. Look at the picture and choose the correct item.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71600" y="2708920"/>
            <a:ext cx="3739896" cy="3296666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1. The girl is </a:t>
            </a: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s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hort and  slim.</a:t>
            </a:r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o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f medium height and thin.</a:t>
            </a:r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31" name="Picture 7" descr="C:\Users\Максим\Desktop\5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145"/>
          <a:stretch/>
        </p:blipFill>
        <p:spPr bwMode="auto">
          <a:xfrm>
            <a:off x="5724128" y="2348880"/>
            <a:ext cx="2664296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24128" y="6093296"/>
            <a:ext cx="26642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</a:t>
            </a:r>
            <a:r>
              <a:rPr lang="en-US" sz="9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yandex.ru/images/search?text=</a:t>
            </a:r>
            <a:r>
              <a:rPr lang="ru-RU" sz="9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картинка%20девочки%20в%20полный%20рост&amp;</a:t>
            </a:r>
            <a:r>
              <a:rPr lang="en-US" sz="900" dirty="0" err="1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stype</a:t>
            </a:r>
            <a:r>
              <a:rPr lang="en-US" sz="9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sz="900" dirty="0" err="1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image&amp;lr</a:t>
            </a:r>
            <a:r>
              <a:rPr lang="en-US" sz="900" dirty="0" smtClean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=23&amp;source=wiz</a:t>
            </a:r>
            <a:endParaRPr lang="ru-RU" sz="9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9091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087015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2. She is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043608" y="1880262"/>
            <a:ext cx="3739896" cy="3276930"/>
          </a:xfrm>
          <a:noFill/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endParaRPr lang="en-US" sz="2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8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800" dirty="0" smtClean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80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</a:t>
            </a:r>
            <a:r>
              <a:rPr lang="en-US" sz="280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 teenager.</a:t>
            </a:r>
            <a:endParaRPr lang="en-US" sz="2800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800" u="sng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a</a:t>
            </a:r>
            <a:r>
              <a:rPr lang="en-US" sz="28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 pre-teen.</a:t>
            </a:r>
            <a:endParaRPr lang="en-US" sz="2800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lphaLcParenR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7" descr="C:\Users\Максим\Desktop\5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145"/>
          <a:stretch/>
        </p:blipFill>
        <p:spPr bwMode="auto">
          <a:xfrm>
            <a:off x="5507035" y="1844824"/>
            <a:ext cx="2424601" cy="33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492824" y="5373216"/>
            <a:ext cx="26771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https://yandex.ru/images/search?text=</a:t>
            </a:r>
            <a:r>
              <a:rPr lang="ru-RU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картинка%20девочки%20в%20полный%20рост&amp;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stype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image&amp;lr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=23&amp;source=wiz</a:t>
            </a:r>
            <a:endParaRPr lang="ru-RU" sz="9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8" name="Picture 7" descr="C:\Users\Максим\Desktop\5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145"/>
          <a:stretch/>
        </p:blipFill>
        <p:spPr bwMode="auto">
          <a:xfrm>
            <a:off x="5492824" y="1844824"/>
            <a:ext cx="2424601" cy="33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Максим\Desktop\51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145"/>
          <a:stretch/>
        </p:blipFill>
        <p:spPr bwMode="auto">
          <a:xfrm>
            <a:off x="5478493" y="1844824"/>
            <a:ext cx="2424601" cy="33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209101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375047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3. Her hair is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99592" y="2204864"/>
            <a:ext cx="3739896" cy="3398762"/>
          </a:xfrm>
          <a:noFill/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blond and wavy.</a:t>
            </a:r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b</a:t>
            </a: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lond and curly.</a:t>
            </a:r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7" descr="C:\Users\Максим\Desktop\5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145"/>
          <a:stretch/>
        </p:blipFill>
        <p:spPr bwMode="auto">
          <a:xfrm>
            <a:off x="5652120" y="2204864"/>
            <a:ext cx="2424601" cy="33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580112" y="5589240"/>
            <a:ext cx="266429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https://yandex.ru/images/search?text=</a:t>
            </a:r>
            <a:r>
              <a:rPr lang="ru-RU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картинка%20девочки%20в%20полный%20рост&amp;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stype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image&amp;lr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=23&amp;source=wiz</a:t>
            </a:r>
            <a:endParaRPr lang="ru-RU" sz="9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9265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159023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She is wearing 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982133" y="2348880"/>
            <a:ext cx="3739896" cy="2952328"/>
          </a:xfrm>
          <a:noFill/>
        </p:spPr>
        <p:txBody>
          <a:bodyPr>
            <a:normAutofit fontScale="92500" lnSpcReduction="20000"/>
          </a:bodyPr>
          <a:lstStyle/>
          <a:p>
            <a:pPr marL="514350" indent="-514350">
              <a:buAutoNum type="alphaLcParenR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  <a:hlinkClick r:id="" action="ppaction://hlinkshowjump?jump=nextslide">
                <a:snd r:embed="rId2" name="applause.wav"/>
              </a:hlinkClick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  <a:hlinkClick r:id="" action="ppaction://hlinkshowjump?jump=nextslide">
                <a:snd r:embed="rId2" name="applause.wav"/>
              </a:hlinkClick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3000" dirty="0" smtClean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glasses.</a:t>
            </a:r>
            <a:endParaRPr lang="en-US" sz="3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3000" u="sng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s</a:t>
            </a:r>
            <a:r>
              <a:rPr lang="en-US" sz="3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unglasses.</a:t>
            </a:r>
            <a:endParaRPr lang="en-US" sz="3000" u="sng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C:\Users\Максим\Desktop\5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145"/>
          <a:stretch/>
        </p:blipFill>
        <p:spPr bwMode="auto">
          <a:xfrm>
            <a:off x="5580112" y="2060848"/>
            <a:ext cx="2424601" cy="33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36096" y="5661248"/>
            <a:ext cx="280831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https://yandex.ru/images/search?text=</a:t>
            </a:r>
            <a:r>
              <a:rPr lang="ru-RU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картинка%20девочки%20в%20полный%20рост&amp;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stype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image&amp;lr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=23&amp;source=wiz</a:t>
            </a:r>
            <a:endParaRPr lang="ru-RU" sz="9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9988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015007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She is wearing 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27584" y="2060848"/>
            <a:ext cx="3960439" cy="3168352"/>
          </a:xfrm>
          <a:noFill/>
        </p:spPr>
        <p:txBody>
          <a:bodyPr>
            <a:normAutofit fontScale="62500" lnSpcReduction="20000"/>
          </a:bodyPr>
          <a:lstStyle/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800" u="sng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800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endParaRPr lang="en-US" sz="2800" u="sng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4500" u="sng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applause.wav"/>
                </a:hlinkClick>
              </a:rPr>
              <a:t>a</a:t>
            </a:r>
            <a:r>
              <a:rPr lang="en-US" sz="45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applause.wav"/>
                </a:hlinkClick>
              </a:rPr>
              <a:t> white blouse and shorts.</a:t>
            </a:r>
            <a:endParaRPr lang="en-US" sz="4500" u="sng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buFont typeface="Wingdings" panose="05000000000000000000" pitchFamily="2" charset="2"/>
              <a:buChar char="q"/>
            </a:pPr>
            <a:r>
              <a:rPr lang="en-US" sz="4500" u="sng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 action="ppaction://hlinksldjump">
                  <a:snd r:embed="rId5" name="bomb.wav"/>
                </a:hlinkClick>
              </a:rPr>
              <a:t>a</a:t>
            </a:r>
            <a:r>
              <a:rPr lang="en-US" sz="45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 action="ppaction://hlinksldjump">
                  <a:snd r:embed="rId5" name="bomb.wav"/>
                </a:hlinkClick>
              </a:rPr>
              <a:t> white blouse and a skirt.</a:t>
            </a:r>
            <a:endParaRPr lang="en-US" sz="4500" u="sng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514350" indent="-514350">
              <a:buAutoNum type="alphaLcParenR"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en-US" sz="20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 descr="C:\Users\Максим\Desktop\51.jpg"/>
          <p:cNvPicPr>
            <a:picLocks noGrp="1" noChangeAspect="1" noChangeArrowheads="1"/>
          </p:cNvPicPr>
          <p:nvPr>
            <p:ph sz="half" idx="2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6145"/>
          <a:stretch/>
        </p:blipFill>
        <p:spPr bwMode="auto">
          <a:xfrm>
            <a:off x="5580112" y="1988840"/>
            <a:ext cx="2424601" cy="3346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424260" y="5661248"/>
            <a:ext cx="273630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https://yandex.ru/images/search?text=</a:t>
            </a:r>
            <a:r>
              <a:rPr lang="ru-RU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картинка%20девочки%20в%20полный%20рост&amp;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stype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</a:t>
            </a:r>
            <a:r>
              <a:rPr lang="en-US" sz="900" dirty="0" err="1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image&amp;lr</a:t>
            </a:r>
            <a:r>
              <a:rPr lang="en-US" sz="900" dirty="0">
                <a:solidFill>
                  <a:schemeClr val="bg2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=23&amp;source=wiz</a:t>
            </a:r>
            <a:endParaRPr lang="ru-RU" sz="900" dirty="0">
              <a:solidFill>
                <a:schemeClr val="bg2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3193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Wrong. Try again!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лево 3">
            <a:hlinkClick r:id="" action="ppaction://hlinkshowjump?jump=lastslideviewed">
              <a:snd r:embed="rId2" name="arrow.wav"/>
            </a:hlinkClick>
          </p:cNvPr>
          <p:cNvSpPr/>
          <p:nvPr/>
        </p:nvSpPr>
        <p:spPr>
          <a:xfrm>
            <a:off x="899592" y="4797152"/>
            <a:ext cx="1512168" cy="890388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9971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III. Decide what people live in these countries.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1601" y="2667000"/>
            <a:ext cx="7715200" cy="2346176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1. 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… live in Russia.</a:t>
            </a:r>
          </a:p>
          <a:p>
            <a:pPr marL="0" indent="0" algn="ctr">
              <a:buNone/>
            </a:pP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a) </a:t>
            </a:r>
            <a:r>
              <a:rPr lang="en-US" sz="4000" dirty="0" err="1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Russianers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</a:t>
            </a: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4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b) </a:t>
            </a:r>
            <a:r>
              <a:rPr lang="en-US" sz="4000" u="sng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Russians</a:t>
            </a:r>
            <a:endParaRPr lang="ru-RU" sz="4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0410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171599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Instruction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1772816"/>
            <a:ext cx="7704667" cy="4680520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Before doing this task revise words and expressions from Modules 1-2 (Spotlight 6).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Read the task.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Read the question or statement.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Choose the correct item and click on it.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If you are right, you will hear applause and see the next question or statement.</a:t>
            </a:r>
          </a:p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If you are wrong, try again.</a:t>
            </a:r>
          </a:p>
          <a:p>
            <a:pPr marL="0" indent="0" algn="ctr">
              <a:buNone/>
            </a:pP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Good luck!</a:t>
            </a:r>
            <a:endParaRPr lang="en-US" sz="32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ru-RU" dirty="0"/>
          </a:p>
        </p:txBody>
      </p:sp>
      <p:sp>
        <p:nvSpPr>
          <p:cNvPr id="4" name="Стрелка вправо 3">
            <a:hlinkClick r:id="" action="ppaction://hlinkshowjump?jump=nextslide">
              <a:snd r:embed="rId2" name="arrow.wav"/>
            </a:hlinkClick>
          </p:cNvPr>
          <p:cNvSpPr/>
          <p:nvPr/>
        </p:nvSpPr>
        <p:spPr>
          <a:xfrm>
            <a:off x="6948264" y="5229200"/>
            <a:ext cx="1656184" cy="93610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052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2. … people live in Brazil.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2564904"/>
            <a:ext cx="7704667" cy="2160240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a) </a:t>
            </a:r>
            <a:r>
              <a:rPr lang="en-US" sz="4000" dirty="0" err="1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Brazilish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</a:t>
            </a:r>
            <a:r>
              <a:rPr lang="en-US" sz="4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b) </a:t>
            </a:r>
            <a:r>
              <a:rPr lang="en-US" sz="4000" u="sng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Brazilian</a:t>
            </a:r>
            <a:endParaRPr lang="ru-RU" sz="4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332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3. … people live in Poland.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1986136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a) </a:t>
            </a:r>
            <a:r>
              <a:rPr lang="en-US" sz="4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Polish </a:t>
            </a: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</a:t>
            </a:r>
            <a:r>
              <a:rPr lang="en-US" sz="4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b) </a:t>
            </a:r>
            <a:r>
              <a:rPr lang="en-US" sz="4000" u="sng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Polian</a:t>
            </a:r>
            <a:endParaRPr lang="ru-RU" sz="4000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2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747663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4. … people live in Spain.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1554088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a) Spanish 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en-US" sz="4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b) </a:t>
            </a:r>
            <a:r>
              <a:rPr lang="en-US" sz="4000" u="sng" dirty="0" err="1" smtClean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Spanian</a:t>
            </a:r>
            <a:endParaRPr lang="ru-RU" sz="4000" u="sng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4302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675655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5. … people live in Germany.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2204864"/>
            <a:ext cx="7704667" cy="2376264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a) </a:t>
            </a:r>
            <a:r>
              <a:rPr lang="en-US" sz="4000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Germanish</a:t>
            </a: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  </a:t>
            </a: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</a:t>
            </a:r>
            <a:r>
              <a:rPr lang="en-US" sz="4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b) German</a:t>
            </a:r>
            <a:endParaRPr lang="ru-RU" sz="4000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385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603647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6. … people live in Japan.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2636912"/>
            <a:ext cx="7704667" cy="1800200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a) </a:t>
            </a:r>
            <a:r>
              <a:rPr lang="en-US" sz="4000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Japanish</a:t>
            </a: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</a:t>
            </a:r>
            <a:r>
              <a:rPr lang="en-US" sz="4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b) Japanese</a:t>
            </a:r>
            <a:endParaRPr lang="ru-RU" sz="4000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9046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7. … people live in France.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2058144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" action="ppaction://hlinkshowjump?jump=nextslide">
                  <a:snd r:embed="rId2" name="applause.wav"/>
                </a:hlinkClick>
              </a:rPr>
              <a:t>a) French</a:t>
            </a:r>
            <a:r>
              <a:rPr lang="en-US" sz="4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</a:t>
            </a:r>
            <a:r>
              <a:rPr lang="en-US" sz="4000" u="sng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snd r:embed="rId4" name="bomb.wav"/>
                </a:hlinkClick>
              </a:rPr>
              <a:t>b) </a:t>
            </a:r>
            <a:r>
              <a:rPr lang="en-US" sz="4000" u="sng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3" action="ppaction://hlinksldjump">
                  <a:snd r:embed="rId4" name="bomb.wav"/>
                </a:hlinkClick>
              </a:rPr>
              <a:t>Frenish</a:t>
            </a:r>
            <a:endParaRPr lang="ru-RU" sz="4000" u="sng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45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8. … people live in Canada.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1842120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a) Canadian</a:t>
            </a: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</a:t>
            </a:r>
            <a:r>
              <a:rPr lang="en-US" sz="4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b) </a:t>
            </a:r>
            <a:r>
              <a:rPr lang="en-US" sz="4000" u="sng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Canadish</a:t>
            </a:r>
            <a:endParaRPr lang="ru-RU" sz="4000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96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9. … people live in Great Britain.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1770112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a) </a:t>
            </a:r>
            <a:r>
              <a:rPr lang="en-US" sz="4000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Britainish</a:t>
            </a: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</a:t>
            </a:r>
            <a:r>
              <a:rPr lang="en-US" sz="4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b) British</a:t>
            </a:r>
            <a:endParaRPr lang="ru-RU" sz="4000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8822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747663"/>
          </a:xfrm>
        </p:spPr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10. … live in the USA.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1626096"/>
          </a:xfrm>
          <a:noFill/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a) </a:t>
            </a:r>
            <a:r>
              <a:rPr lang="en-US" sz="4000" dirty="0" err="1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Americanish</a:t>
            </a:r>
            <a:r>
              <a:rPr lang="en-US" sz="40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</a:t>
            </a:r>
            <a:r>
              <a:rPr lang="en-US" sz="40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 action="ppaction://hlinksldjump">
                  <a:snd r:embed="rId5" name="applause.wav"/>
                </a:hlinkClick>
              </a:rPr>
              <a:t>b) Americans</a:t>
            </a:r>
            <a:endParaRPr lang="ru-RU" sz="4000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860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Wrong. Try again!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лево 3">
            <a:hlinkClick r:id="" action="ppaction://hlinkshowjump?jump=lastslideviewed">
              <a:snd r:embed="rId2" name="arrow.wav"/>
            </a:hlinkClick>
          </p:cNvPr>
          <p:cNvSpPr/>
          <p:nvPr/>
        </p:nvSpPr>
        <p:spPr>
          <a:xfrm>
            <a:off x="1403648" y="4581128"/>
            <a:ext cx="1512168" cy="9166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838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I. Choose the correct answer.</a:t>
            </a:r>
            <a: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ru-RU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1. Your mother’s father is your 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2667000"/>
            <a:ext cx="5338936" cy="2490192"/>
          </a:xfrm>
        </p:spPr>
        <p:txBody>
          <a:bodyPr/>
          <a:lstStyle/>
          <a:p>
            <a:pPr marL="0" indent="0">
              <a:buNone/>
            </a:pPr>
            <a:endParaRPr lang="en-US" dirty="0"/>
          </a:p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b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rother.</a:t>
            </a:r>
            <a:endParaRPr lang="en-US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g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randfather.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007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IV. What’s the time? Choose the correct item.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bomb.wav"/>
                </a:hlinkClick>
              </a:rPr>
              <a:t>It’s twenty to eight.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4" name="applause.wav"/>
                </a:hlinkClick>
              </a:rPr>
              <a:t>It’s twenty past eight.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Максим\Desktop\11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38" t="6284" r="20470" b="7951"/>
          <a:stretch/>
        </p:blipFill>
        <p:spPr bwMode="auto">
          <a:xfrm>
            <a:off x="5220072" y="2780928"/>
            <a:ext cx="2592288" cy="314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221738" y="6163335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часы%20со%20временем&amp;</a:t>
            </a:r>
            <a:r>
              <a:rPr lang="en-US" sz="900" dirty="0" err="1"/>
              <a:t>stype</a:t>
            </a:r>
            <a:r>
              <a:rPr lang="en-US" sz="900" dirty="0"/>
              <a:t>=</a:t>
            </a:r>
            <a:r>
              <a:rPr lang="en-US" sz="900" dirty="0" err="1"/>
              <a:t>image&amp;lr</a:t>
            </a:r>
            <a:r>
              <a:rPr lang="en-US" sz="900" dirty="0"/>
              <a:t>=23&amp;source=wiz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1230614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What’s the time?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2" name="applause.wav"/>
                </a:hlinkClick>
              </a:rPr>
              <a:t>It’s ten past six.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3" action="ppaction://hlinksldjump">
                  <a:snd r:embed="rId4" name="bomb.wav"/>
                </a:hlinkClick>
              </a:rPr>
              <a:t>It’s ten to six.</a:t>
            </a:r>
            <a:endParaRPr lang="ru-RU" sz="2800" dirty="0">
              <a:latin typeface="Calibri" panose="020F0502020204030204" pitchFamily="34" charset="0"/>
              <a:cs typeface="Times New Roman" panose="02020603050405020304" pitchFamily="18" charset="0"/>
              <a:hlinkClick r:id="rId3" action="ppaction://hlinksldjump">
                <a:snd r:embed="rId4" name="bomb.wav"/>
              </a:hlinkClick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3" action="ppaction://hlinksldjump">
                <a:snd r:embed="rId4" name="bomb.wav"/>
              </a:hlinkClick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  <a:hlinkClick r:id="rId3" action="ppaction://hlinksldjump">
                <a:snd r:embed="rId4" name="bomb.wav"/>
              </a:hlinkClick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3" action="ppaction://hlinksldjump">
                <a:snd r:embed="rId4" name="bomb.wav"/>
              </a:hlinkClick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Максим\Desktop\106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917" b="6666"/>
          <a:stretch/>
        </p:blipFill>
        <p:spPr bwMode="auto">
          <a:xfrm>
            <a:off x="5868144" y="2852936"/>
            <a:ext cx="259228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875103" y="6034088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часы%20со%20временем&amp;</a:t>
            </a:r>
            <a:r>
              <a:rPr lang="en-US" sz="900" dirty="0" err="1"/>
              <a:t>stype</a:t>
            </a:r>
            <a:r>
              <a:rPr lang="en-US" sz="900" dirty="0"/>
              <a:t>=</a:t>
            </a:r>
            <a:r>
              <a:rPr lang="en-US" sz="900" dirty="0" err="1"/>
              <a:t>image&amp;lr</a:t>
            </a:r>
            <a:r>
              <a:rPr lang="en-US" sz="900" dirty="0"/>
              <a:t>=23&amp;source=wiz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84829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What’s the time?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bomb.wav"/>
                </a:hlinkClick>
              </a:rPr>
              <a:t>It’s twenty-seven</a:t>
            </a:r>
          </a:p>
          <a:p>
            <a:pPr marL="0" indent="0">
              <a:buNone/>
            </a:pPr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bomb.wav"/>
                </a:hlinkClick>
              </a:rPr>
              <a:t> past eleven.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4" name="applause.wav"/>
                </a:hlinkClick>
              </a:rPr>
              <a:t>It’s twenty-seven</a:t>
            </a:r>
          </a:p>
          <a:p>
            <a:pPr marL="0" indent="0">
              <a:buNone/>
            </a:pPr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4" name="applause.wav"/>
                </a:hlinkClick>
              </a:rPr>
              <a:t> to eleven.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Максим\Desktop\11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70" t="6224" r="15218" b="6639"/>
          <a:stretch/>
        </p:blipFill>
        <p:spPr bwMode="auto">
          <a:xfrm>
            <a:off x="5220072" y="2780928"/>
            <a:ext cx="2808312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220072" y="5989930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часы%20со%20временем&amp;</a:t>
            </a:r>
            <a:r>
              <a:rPr lang="en-US" sz="900" dirty="0" err="1"/>
              <a:t>stype</a:t>
            </a:r>
            <a:r>
              <a:rPr lang="en-US" sz="900" dirty="0"/>
              <a:t>=</a:t>
            </a:r>
            <a:r>
              <a:rPr lang="en-US" sz="900" dirty="0" err="1"/>
              <a:t>image&amp;lr</a:t>
            </a:r>
            <a:r>
              <a:rPr lang="en-US" sz="900" dirty="0"/>
              <a:t>=23&amp;source=wiz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841211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What’s the time?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bomb.wav"/>
                </a:hlinkClick>
              </a:rPr>
              <a:t>It’s ten past two.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4" name="applause.wav"/>
                </a:hlinkClick>
              </a:rPr>
              <a:t>It’s ten to two.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Максим\Desktop\109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" t="3404" r="2723" b="4081"/>
          <a:stretch/>
        </p:blipFill>
        <p:spPr bwMode="auto">
          <a:xfrm>
            <a:off x="5652120" y="2780928"/>
            <a:ext cx="280381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52119" y="6124654"/>
            <a:ext cx="28038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часы%20со%20временем&amp;</a:t>
            </a:r>
            <a:r>
              <a:rPr lang="en-US" sz="900" dirty="0" err="1"/>
              <a:t>stype</a:t>
            </a:r>
            <a:r>
              <a:rPr lang="en-US" sz="900" dirty="0"/>
              <a:t>=</a:t>
            </a:r>
            <a:r>
              <a:rPr lang="en-US" sz="900" dirty="0" err="1"/>
              <a:t>image&amp;lr</a:t>
            </a:r>
            <a:r>
              <a:rPr lang="en-US" sz="900" dirty="0"/>
              <a:t>=23&amp;source=wiz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1626478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What’s the time?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en-US" sz="3200" dirty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r>
              <a:rPr lang="en-US" sz="33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2" name="applause.wav"/>
                </a:hlinkClick>
              </a:rPr>
              <a:t>It’s twenty-five past nine.</a:t>
            </a:r>
            <a:endParaRPr lang="en-US" sz="33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3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3" action="ppaction://hlinksldjump">
                  <a:snd r:embed="rId4" name="bomb.wav"/>
                </a:hlinkClick>
              </a:rPr>
              <a:t>It’s twenty-five to nine.</a:t>
            </a:r>
            <a:endParaRPr lang="en-US" sz="33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Максим\Desktop\10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667000"/>
            <a:ext cx="3034680" cy="3368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52120" y="6156012"/>
            <a:ext cx="3034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часы%20со%20временем&amp;</a:t>
            </a:r>
            <a:r>
              <a:rPr lang="en-US" sz="900" dirty="0" err="1"/>
              <a:t>stype</a:t>
            </a:r>
            <a:r>
              <a:rPr lang="en-US" sz="900" dirty="0"/>
              <a:t>=</a:t>
            </a:r>
            <a:r>
              <a:rPr lang="en-US" sz="900" dirty="0" err="1"/>
              <a:t>image&amp;lr</a:t>
            </a:r>
            <a:r>
              <a:rPr lang="en-US" sz="900" dirty="0"/>
              <a:t>=23&amp;source=wiz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46720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What’s the time?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endParaRPr lang="en-US" sz="32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ru-RU" sz="35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ru-RU" sz="3500" dirty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ru-RU" sz="35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r>
              <a:rPr lang="en-US" sz="35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bomb.wav"/>
                </a:hlinkClick>
              </a:rPr>
              <a:t>It’s five past twelve.</a:t>
            </a:r>
            <a:endParaRPr lang="en-US" sz="35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5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4" name="applause.wav"/>
                </a:hlinkClick>
              </a:rPr>
              <a:t>It’s five to twelve.</a:t>
            </a:r>
            <a:endParaRPr lang="en-US" sz="35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ru-RU" sz="20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Максим\Desktop\10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2666999"/>
            <a:ext cx="2892924" cy="3379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508104" y="6244463"/>
            <a:ext cx="2892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часы%20со%20временем&amp;</a:t>
            </a:r>
            <a:r>
              <a:rPr lang="en-US" sz="900" dirty="0" err="1"/>
              <a:t>stype</a:t>
            </a:r>
            <a:r>
              <a:rPr lang="en-US" sz="900" dirty="0"/>
              <a:t>=</a:t>
            </a:r>
            <a:r>
              <a:rPr lang="en-US" sz="900" dirty="0" err="1"/>
              <a:t>image&amp;lr</a:t>
            </a:r>
            <a:r>
              <a:rPr lang="en-US" sz="900" dirty="0"/>
              <a:t>=23&amp;source=wiz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1924754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What’s the time?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en-US" sz="2800" dirty="0">
              <a:latin typeface="Calibri" panose="020F0502020204030204" pitchFamily="34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2" name="applause.wav"/>
                </a:hlinkClick>
              </a:rPr>
              <a:t>It’s twenty to five.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3" action="ppaction://hlinksldjump">
                  <a:snd r:embed="rId4" name="bomb.wav"/>
                </a:hlinkClick>
              </a:rPr>
              <a:t>It’s twenty past five.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172" name="Picture 4" descr="C:\Users\Максим\Desktop\11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20" t="1239" r="2627" b="7272"/>
          <a:stretch/>
        </p:blipFill>
        <p:spPr bwMode="auto">
          <a:xfrm>
            <a:off x="5796136" y="2708920"/>
            <a:ext cx="2808312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4711" y="6093296"/>
            <a:ext cx="28083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часы%20со%20временем&amp;</a:t>
            </a:r>
            <a:r>
              <a:rPr lang="en-US" sz="900" dirty="0" err="1"/>
              <a:t>stype</a:t>
            </a:r>
            <a:r>
              <a:rPr lang="en-US" sz="900" dirty="0"/>
              <a:t>=</a:t>
            </a:r>
            <a:r>
              <a:rPr lang="en-US" sz="900" dirty="0" err="1"/>
              <a:t>image&amp;lr</a:t>
            </a:r>
            <a:r>
              <a:rPr lang="en-US" sz="900" dirty="0"/>
              <a:t>=23&amp;source=wiz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090568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What’s the time?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en-US" sz="2800" dirty="0">
              <a:latin typeface="Calibri" panose="020F0502020204030204" pitchFamily="34" charset="0"/>
              <a:cs typeface="Times New Roman" panose="02020603050405020304" pitchFamily="18" charset="0"/>
              <a:hlinkClick r:id="" action="ppaction://hlinkshowjump?jump=nextslide">
                <a:snd r:embed="rId2" name="applause.wav"/>
              </a:hlinkClick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2" name="applause.wav"/>
                </a:hlinkClick>
              </a:rPr>
              <a:t>It’s quarter to eight.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3" action="ppaction://hlinksldjump">
                  <a:snd r:embed="rId4" name="bomb.wav"/>
                </a:hlinkClick>
              </a:rPr>
              <a:t>It’s quarter past eight.</a:t>
            </a:r>
            <a:endParaRPr lang="ru-RU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Максим\Desktop\7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257" r="10257"/>
          <a:stretch/>
        </p:blipFill>
        <p:spPr bwMode="auto">
          <a:xfrm>
            <a:off x="5652120" y="2780928"/>
            <a:ext cx="2664296" cy="2952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652120" y="6081246"/>
            <a:ext cx="26642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часы%20со%20временем&amp;</a:t>
            </a:r>
            <a:r>
              <a:rPr lang="en-US" sz="900" dirty="0" err="1"/>
              <a:t>stype</a:t>
            </a:r>
            <a:r>
              <a:rPr lang="en-US" sz="900" dirty="0"/>
              <a:t>=</a:t>
            </a:r>
            <a:r>
              <a:rPr lang="en-US" sz="900" dirty="0" err="1"/>
              <a:t>image&amp;lr</a:t>
            </a:r>
            <a:r>
              <a:rPr lang="en-US" sz="900" dirty="0"/>
              <a:t>=23&amp;source=wiz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1597591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What’s the time?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 lnSpcReduction="20000"/>
          </a:bodyPr>
          <a:lstStyle/>
          <a:p>
            <a:endParaRPr lang="en-US" sz="4300" dirty="0" smtClean="0">
              <a:latin typeface="Calibri" panose="020F0502020204030204" pitchFamily="34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en-US" sz="3000" dirty="0" smtClean="0">
              <a:latin typeface="Calibri" panose="020F0502020204030204" pitchFamily="34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endParaRPr lang="en-US" sz="3000" dirty="0">
              <a:latin typeface="Calibri" panose="020F0502020204030204" pitchFamily="34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r>
              <a:rPr lang="en-US" sz="30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bomb.wav"/>
                </a:hlinkClick>
              </a:rPr>
              <a:t>It’s five to twelve.</a:t>
            </a:r>
            <a:endParaRPr lang="en-US" sz="3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0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4" name="applause.wav"/>
                </a:hlinkClick>
              </a:rPr>
              <a:t>It’s five past twelve.</a:t>
            </a:r>
            <a:endParaRPr lang="en-US" sz="30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4" name="Picture 4" descr="C:\Users\Максим\Desktop\108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792485"/>
            <a:ext cx="3034680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2120" y="6230608"/>
            <a:ext cx="30346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часы%20со%20временем&amp;</a:t>
            </a:r>
            <a:r>
              <a:rPr lang="en-US" sz="900" dirty="0" err="1"/>
              <a:t>stype</a:t>
            </a:r>
            <a:r>
              <a:rPr lang="en-US" sz="900" dirty="0"/>
              <a:t>=</a:t>
            </a:r>
            <a:r>
              <a:rPr lang="en-US" sz="900" dirty="0" err="1"/>
              <a:t>image&amp;lr</a:t>
            </a:r>
            <a:r>
              <a:rPr lang="en-US" sz="900" dirty="0"/>
              <a:t>=23&amp;source=wiz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378161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</a:rPr>
              <a:t>What’s the time?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77500" lnSpcReduction="20000"/>
          </a:bodyPr>
          <a:lstStyle/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applause.wav"/>
              </a:hlinkClick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  <a:hlinkClick r:id="rId2" action="ppaction://hlinksldjump">
                <a:snd r:embed="rId3" name="applause.wav"/>
              </a:hlinkClick>
            </a:endParaRPr>
          </a:p>
          <a:p>
            <a:endParaRPr lang="en-US" sz="3500" dirty="0" smtClean="0">
              <a:latin typeface="Calibri" panose="020F0502020204030204" pitchFamily="34" charset="0"/>
              <a:cs typeface="Times New Roman" panose="02020603050405020304" pitchFamily="18" charset="0"/>
              <a:hlinkClick r:id="rId2" action="ppaction://hlinksldjump">
                <a:snd r:embed="rId3" name="applause.wav"/>
              </a:hlinkClick>
            </a:endParaRPr>
          </a:p>
          <a:p>
            <a:endParaRPr lang="en-US" sz="3500" dirty="0">
              <a:latin typeface="Calibri" panose="020F0502020204030204" pitchFamily="34" charset="0"/>
              <a:cs typeface="Times New Roman" panose="02020603050405020304" pitchFamily="18" charset="0"/>
              <a:hlinkClick r:id="rId2" action="ppaction://hlinksldjump">
                <a:snd r:embed="rId3" name="applause.wav"/>
              </a:hlinkClick>
            </a:endParaRPr>
          </a:p>
          <a:p>
            <a:r>
              <a:rPr lang="en-US" sz="36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applause.wav"/>
                </a:hlinkClick>
              </a:rPr>
              <a:t>It’s quarter past twelve.</a:t>
            </a:r>
            <a:endParaRPr lang="en-US" sz="36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36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4" action="ppaction://hlinksldjump">
                  <a:snd r:embed="rId5" name="bomb.wav"/>
                </a:hlinkClick>
              </a:rPr>
              <a:t>It’s quarter to twelve.</a:t>
            </a:r>
            <a:endParaRPr lang="en-US" sz="36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7" name="Picture 3" descr="C:\Users\Максим\Desktop\107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666235"/>
            <a:ext cx="2973462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750412" y="6156012"/>
            <a:ext cx="29734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часы%20со%20временем&amp;</a:t>
            </a:r>
            <a:r>
              <a:rPr lang="en-US" sz="900" dirty="0" err="1"/>
              <a:t>stype</a:t>
            </a:r>
            <a:r>
              <a:rPr lang="en-US" sz="900" dirty="0"/>
              <a:t>=</a:t>
            </a:r>
            <a:r>
              <a:rPr lang="en-US" sz="900" dirty="0" err="1"/>
              <a:t>image&amp;lr</a:t>
            </a:r>
            <a:r>
              <a:rPr lang="en-US" sz="900" dirty="0"/>
              <a:t>=23&amp;source=wiz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2620761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Your mother’s son is your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3888" y="2667000"/>
            <a:ext cx="5122912" cy="1554088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f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ather.</a:t>
            </a:r>
            <a:endParaRPr lang="en-US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b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rother.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07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Wrong. Try again!</a:t>
            </a:r>
            <a:endParaRPr lang="ru-RU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лево 3">
            <a:hlinkClick r:id="" action="ppaction://hlinkshowjump?jump=lastslideviewed">
              <a:snd r:embed="rId2" name="arrow.wav"/>
            </a:hlinkClick>
          </p:cNvPr>
          <p:cNvSpPr/>
          <p:nvPr/>
        </p:nvSpPr>
        <p:spPr>
          <a:xfrm>
            <a:off x="982133" y="4941168"/>
            <a:ext cx="1429627" cy="856634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781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</a:rPr>
              <a:t>V. Look at the picture and decide if the statements are true or false.</a:t>
            </a:r>
            <a:endParaRPr lang="ru-RU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1. The coffee table is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etween the armchair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nd the chair.</a:t>
            </a:r>
            <a:endParaRPr lang="en-US" sz="2800" dirty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bomb.wav"/>
                </a:hlinkClick>
              </a:rPr>
              <a:t>a) True</a:t>
            </a:r>
            <a:endParaRPr lang="en-US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dirty="0" smtClean="0"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4" name="applause.wav"/>
                </a:hlinkClick>
              </a:rPr>
              <a:t>b) False </a:t>
            </a:r>
            <a:endParaRPr lang="ru-RU" sz="2800" dirty="0" smtClean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Максим\Desktop\10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6904" y="2667000"/>
            <a:ext cx="3739896" cy="33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946904" y="6340678"/>
            <a:ext cx="37398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https://yandex.ru/images/search?text=</a:t>
            </a:r>
            <a:r>
              <a:rPr lang="ru-RU" sz="900" dirty="0"/>
              <a:t>гостиная%20с%20камином%20в%20красном%20цвете%20фото&amp;</a:t>
            </a:r>
            <a:r>
              <a:rPr lang="en-US" sz="900" dirty="0" err="1"/>
              <a:t>lr</a:t>
            </a:r>
            <a:r>
              <a:rPr lang="en-US" sz="900" dirty="0"/>
              <a:t>=23</a:t>
            </a:r>
            <a:endParaRPr lang="ru-RU" sz="900" dirty="0"/>
          </a:p>
        </p:txBody>
      </p:sp>
    </p:spTree>
    <p:extLst>
      <p:ext uri="{BB962C8B-B14F-4D97-AF65-F5344CB8AC3E}">
        <p14:creationId xmlns:p14="http://schemas.microsoft.com/office/powerpoint/2010/main" val="3864580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3789040"/>
            <a:ext cx="7369882" cy="108012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Calibri" panose="020F0502020204030204" pitchFamily="34" charset="0"/>
              </a:rPr>
              <a:t>2. The </a:t>
            </a:r>
            <a:r>
              <a:rPr lang="en-US" sz="3200" dirty="0">
                <a:latin typeface="Calibri" panose="020F0502020204030204" pitchFamily="34" charset="0"/>
              </a:rPr>
              <a:t>fireplace is </a:t>
            </a:r>
            <a:r>
              <a:rPr lang="en-US" sz="3200" dirty="0" smtClean="0">
                <a:latin typeface="Calibri" panose="020F0502020204030204" pitchFamily="34" charset="0"/>
              </a:rPr>
              <a:t> on </a:t>
            </a:r>
            <a:r>
              <a:rPr lang="en-US" sz="3200" dirty="0">
                <a:latin typeface="Calibri" panose="020F0502020204030204" pitchFamily="34" charset="0"/>
              </a:rPr>
              <a:t>the right of </a:t>
            </a:r>
            <a:r>
              <a:rPr lang="en-US" sz="3200" dirty="0" smtClean="0">
                <a:latin typeface="Calibri" panose="020F0502020204030204" pitchFamily="34" charset="0"/>
              </a:rPr>
              <a:t>the </a:t>
            </a:r>
            <a:r>
              <a:rPr lang="en-US" sz="3200" dirty="0">
                <a:latin typeface="Calibri" panose="020F0502020204030204" pitchFamily="34" charset="0"/>
              </a:rPr>
              <a:t>sofas.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1113523" y="5025968"/>
            <a:ext cx="7515991" cy="99531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514350" indent="-514350">
              <a:buAutoNum type="alphaLcParenR"/>
            </a:pPr>
            <a:endParaRPr lang="en-US" sz="5100" dirty="0" smtClean="0">
              <a:solidFill>
                <a:srgbClr val="0070C0"/>
              </a:solidFill>
              <a:latin typeface="Calibri" panose="020F0502020204030204" pitchFamily="34" charset="0"/>
              <a:hlinkClick r:id="" action="ppaction://hlinkshowjump?jump=nextslide">
                <a:snd r:embed="rId2" name="applause.wav"/>
              </a:hlinkClick>
            </a:endParaRPr>
          </a:p>
          <a:p>
            <a:r>
              <a:rPr lang="en-US" sz="12800" dirty="0" smtClean="0">
                <a:solidFill>
                  <a:srgbClr val="0070C0"/>
                </a:solidFill>
                <a:latin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a) True </a:t>
            </a:r>
            <a:r>
              <a:rPr lang="en-US" sz="12800" dirty="0" smtClean="0">
                <a:solidFill>
                  <a:srgbClr val="0070C0"/>
                </a:solidFill>
                <a:latin typeface="Calibri" panose="020F0502020204030204" pitchFamily="34" charset="0"/>
              </a:rPr>
              <a:t>                      </a:t>
            </a:r>
            <a:r>
              <a:rPr lang="en-US" sz="12800" u="sng" dirty="0" smtClean="0">
                <a:solidFill>
                  <a:srgbClr val="0070C0"/>
                </a:solidFill>
                <a:latin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b) False</a:t>
            </a:r>
            <a:endParaRPr lang="en-US" sz="12800" u="sng" dirty="0" smtClean="0">
              <a:solidFill>
                <a:srgbClr val="0070C0"/>
              </a:solidFill>
              <a:latin typeface="Calibri" panose="020F0502020204030204" pitchFamily="34" charset="0"/>
            </a:endParaRPr>
          </a:p>
          <a:p>
            <a:pPr marL="514350" indent="-514350">
              <a:buAutoNum type="alphaLcParenR"/>
            </a:pPr>
            <a:endParaRPr lang="en-US" sz="4800" dirty="0"/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050" name="Picture 2" descr="C:\Users\Максим\Desktop\1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270" y="467255"/>
            <a:ext cx="4464496" cy="3105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4303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523" y="3641648"/>
            <a:ext cx="7515991" cy="1443538"/>
          </a:xfrm>
        </p:spPr>
        <p:txBody>
          <a:bodyPr>
            <a:normAutofit fontScale="90000"/>
          </a:bodyPr>
          <a:lstStyle/>
          <a:p>
            <a: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 smtClean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4000" dirty="0">
                <a:latin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en-US" sz="4000" dirty="0">
                <a:latin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US" sz="3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3. There </a:t>
            </a:r>
            <a:r>
              <a:rPr 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are two </a:t>
            </a:r>
            <a:r>
              <a:rPr lang="en-US" sz="3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vases </a:t>
            </a:r>
            <a:r>
              <a:rPr 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with </a:t>
            </a:r>
            <a:r>
              <a:rPr lang="en-US" sz="36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flowers on </a:t>
            </a:r>
            <a:r>
              <a:rPr lang="en-US" sz="3600" dirty="0">
                <a:latin typeface="Calibri" panose="020F0502020204030204" pitchFamily="34" charset="0"/>
                <a:cs typeface="Times New Roman" panose="02020603050405020304" pitchFamily="18" charset="0"/>
              </a:rPr>
              <a:t>the fireplace.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1113523" y="4869160"/>
            <a:ext cx="7515991" cy="864096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endParaRPr lang="en-US" dirty="0"/>
          </a:p>
          <a:p>
            <a:pPr marL="514350" indent="-514350">
              <a:buAutoNum type="alphaLcParenR"/>
            </a:pPr>
            <a:endParaRPr lang="en-US" sz="3600" dirty="0" smtClean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  <a:hlinkClick r:id="rId2" action="ppaction://hlinksldjump">
                <a:snd r:embed="rId3" name="bomb.wav"/>
              </a:hlinkClick>
            </a:endParaRPr>
          </a:p>
          <a:p>
            <a:r>
              <a:rPr lang="en-US" sz="128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bomb.wav"/>
                </a:hlinkClick>
              </a:rPr>
              <a:t>a) True </a:t>
            </a:r>
            <a:r>
              <a:rPr lang="en-US" sz="128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lang="en-US" sz="128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4" name="applause.wav"/>
                </a:hlinkClick>
              </a:rPr>
              <a:t>b) False </a:t>
            </a:r>
            <a:endParaRPr lang="en-US" sz="12800" dirty="0" smtClean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Максим\Desktop\10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404664"/>
            <a:ext cx="4464496" cy="32369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5880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523" y="3861048"/>
            <a:ext cx="7515991" cy="1152128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alibri" panose="020F0502020204030204" pitchFamily="34" charset="0"/>
              </a:rPr>
              <a:t>4. There is a big window between the bookcases.</a:t>
            </a:r>
            <a:endParaRPr lang="ru-RU" sz="3200" dirty="0">
              <a:latin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1134207" y="5157192"/>
            <a:ext cx="7515991" cy="1008112"/>
          </a:xfrm>
        </p:spPr>
        <p:txBody>
          <a:bodyPr>
            <a:normAutofit fontScale="25000" lnSpcReduction="20000"/>
          </a:bodyPr>
          <a:lstStyle/>
          <a:p>
            <a:endParaRPr lang="en-US" sz="16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14350" indent="-514350">
              <a:buAutoNum type="alphaLcParenR"/>
            </a:pP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8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a) True</a:t>
            </a:r>
            <a:r>
              <a:rPr lang="en-US" sz="128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</a:t>
            </a:r>
            <a:r>
              <a:rPr lang="en-US" sz="12800" dirty="0" smtClean="0">
                <a:solidFill>
                  <a:schemeClr val="bg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b) False</a:t>
            </a:r>
            <a:endParaRPr lang="en-US" sz="12800" dirty="0">
              <a:solidFill>
                <a:schemeClr val="bg1">
                  <a:lumMod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48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4800" dirty="0" smtClean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4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4800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098" name="Picture 2" descr="C:\Users\Максим\Desktop\10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404664"/>
            <a:ext cx="4392488" cy="319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256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523" y="3717033"/>
            <a:ext cx="7515991" cy="72008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Calibri" panose="020F0502020204030204" pitchFamily="34" charset="0"/>
                <a:cs typeface="Times New Roman" panose="02020603050405020304" pitchFamily="18" charset="0"/>
              </a:rPr>
              <a:t>5. The photo is next to the lamp.</a:t>
            </a:r>
            <a:endParaRPr lang="ru-RU" sz="3200" dirty="0"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1113523" y="4869161"/>
            <a:ext cx="7515991" cy="1152128"/>
          </a:xfrm>
        </p:spPr>
        <p:txBody>
          <a:bodyPr>
            <a:normAutofit fontScale="25000" lnSpcReduction="20000"/>
          </a:bodyPr>
          <a:lstStyle/>
          <a:p>
            <a:endParaRPr lang="en-US" dirty="0" smtClean="0"/>
          </a:p>
          <a:p>
            <a:pPr marL="914400" indent="-914400">
              <a:buAutoNum type="alphaLcParenR"/>
            </a:pPr>
            <a:endParaRPr lang="en-US" sz="73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28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2" name="applause.wav"/>
                </a:hlinkClick>
              </a:rPr>
              <a:t>a)True </a:t>
            </a:r>
            <a:r>
              <a:rPr lang="en-US" sz="128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              </a:t>
            </a:r>
            <a:r>
              <a:rPr lang="en-US" sz="12800" u="sng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3" action="ppaction://hlinksldjump">
                  <a:snd r:embed="rId4" name="bomb.wav"/>
                </a:hlinkClick>
              </a:rPr>
              <a:t>b) False</a:t>
            </a:r>
            <a:endParaRPr lang="en-US" sz="12800" u="sng" dirty="0" smtClean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pPr marL="914400" indent="-914400">
              <a:buAutoNum type="alphaLcParenR"/>
            </a:pP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buAutoNum type="alphaLcParenR"/>
            </a:pP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4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C:\Users\Максим\Desktop\10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270" y="404664"/>
            <a:ext cx="4464496" cy="3164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61323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523" y="4221089"/>
            <a:ext cx="7515991" cy="64807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6. The chairs are next to the bookcases.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1113523" y="5301209"/>
            <a:ext cx="7515991" cy="492106"/>
          </a:xfrm>
        </p:spPr>
        <p:txBody>
          <a:bodyPr>
            <a:normAutofit fontScale="25000" lnSpcReduction="20000"/>
          </a:bodyPr>
          <a:lstStyle/>
          <a:p>
            <a:pPr marL="914400" indent="-914400">
              <a:buAutoNum type="alphaLcParenR"/>
            </a:pPr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buAutoNum type="alphaLcParenR"/>
            </a:pPr>
            <a:endParaRPr lang="ru-RU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4400" u="sng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bomb.wav"/>
                </a:hlinkClick>
              </a:rPr>
              <a:t>a) T</a:t>
            </a:r>
            <a:r>
              <a:rPr lang="en-US" sz="144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rId2" action="ppaction://hlinksldjump">
                  <a:snd r:embed="rId3" name="bomb.wav"/>
                </a:hlinkClick>
              </a:rPr>
              <a:t>rue</a:t>
            </a:r>
            <a:r>
              <a:rPr lang="en-US" sz="144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                             </a:t>
            </a:r>
            <a:r>
              <a:rPr lang="en-US" sz="14400" dirty="0" smtClean="0">
                <a:solidFill>
                  <a:srgbClr val="0070C0"/>
                </a:solidFill>
                <a:latin typeface="Calibri" panose="020F0502020204030204" pitchFamily="34" charset="0"/>
                <a:cs typeface="Times New Roman" panose="02020603050405020304" pitchFamily="18" charset="0"/>
                <a:hlinkClick r:id="" action="ppaction://hlinkshowjump?jump=nextslide">
                  <a:snd r:embed="rId4" name="applause.wav"/>
                </a:hlinkClick>
              </a:rPr>
              <a:t>b) False</a:t>
            </a:r>
            <a:endParaRPr lang="ru-RU" sz="14400" dirty="0" smtClean="0">
              <a:solidFill>
                <a:srgbClr val="0070C0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914400" indent="-914400">
              <a:buAutoNum type="alphaLcParenR"/>
            </a:pP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C:\Users\Максим\Desktop\10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764704"/>
            <a:ext cx="4498182" cy="3332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6929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523" y="4293097"/>
            <a:ext cx="7515991" cy="720080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7. The picture is in front of the fireplace.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1113523" y="5373216"/>
            <a:ext cx="7515991" cy="5760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32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a) True</a:t>
            </a:r>
            <a:r>
              <a:rPr lang="en-US" sz="3200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                     </a:t>
            </a:r>
            <a:r>
              <a:rPr lang="en-US" sz="32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b) False</a:t>
            </a:r>
            <a:endParaRPr lang="ru-RU" sz="3200" u="sng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7170" name="Picture 2" descr="C:\Users\Максим\Desktop\10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764705"/>
            <a:ext cx="4694015" cy="3312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3258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523" y="4005065"/>
            <a:ext cx="7515991" cy="1008112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8. </a:t>
            </a:r>
            <a:b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8. There are cushions on the sofas and the armchair.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1113523" y="5229200"/>
            <a:ext cx="7515991" cy="720080"/>
          </a:xfrm>
        </p:spPr>
        <p:txBody>
          <a:bodyPr>
            <a:normAutofit fontScale="25000" lnSpcReduction="20000"/>
          </a:bodyPr>
          <a:lstStyle/>
          <a:p>
            <a:endParaRPr lang="en-US" sz="3200" dirty="0">
              <a:latin typeface="Calibri" panose="020F0502020204030204" pitchFamily="34" charset="0"/>
              <a:cs typeface="Calibri" panose="020F0502020204030204" pitchFamily="34" charset="0"/>
              <a:hlinkClick r:id="" action="ppaction://hlinkshowjump?jump=nextslide">
                <a:snd r:embed="rId2" name="applause.wav"/>
              </a:hlinkClick>
            </a:endParaRPr>
          </a:p>
          <a:p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a) True</a:t>
            </a:r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</a:t>
            </a:r>
            <a:r>
              <a:rPr lang="en-US" sz="128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b) False </a:t>
            </a:r>
            <a:endParaRPr lang="en-US" sz="12800" u="sng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indent="-914400">
              <a:buAutoNum type="alphaLcParenR"/>
            </a:pP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4" name="Picture 2" descr="C:\Users\Максим\Desktop\10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76672"/>
            <a:ext cx="4824536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033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523" y="4365105"/>
            <a:ext cx="7515991" cy="648072"/>
          </a:xfrm>
        </p:spPr>
        <p:txBody>
          <a:bodyPr>
            <a:normAutofit/>
          </a:bodyPr>
          <a:lstStyle/>
          <a:p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9. The lamp is on the left of the sofa.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1113523" y="5229200"/>
            <a:ext cx="7515991" cy="648072"/>
          </a:xfrm>
        </p:spPr>
        <p:txBody>
          <a:bodyPr>
            <a:normAutofit fontScale="25000" lnSpcReduction="20000"/>
          </a:bodyPr>
          <a:lstStyle/>
          <a:p>
            <a:endParaRPr lang="en-US" sz="3200" dirty="0" smtClean="0">
              <a:latin typeface="Calibri" panose="020F0502020204030204" pitchFamily="34" charset="0"/>
              <a:cs typeface="Calibri" panose="020F0502020204030204" pitchFamily="34" charset="0"/>
              <a:hlinkClick r:id="" action="ppaction://hlinkshowjump?jump=nextslide">
                <a:snd r:embed="rId2" name="applause.wav"/>
              </a:hlinkClick>
            </a:endParaRPr>
          </a:p>
          <a:p>
            <a:endParaRPr lang="en-US" sz="3200" dirty="0">
              <a:latin typeface="Calibri" panose="020F0502020204030204" pitchFamily="34" charset="0"/>
              <a:cs typeface="Calibri" panose="020F0502020204030204" pitchFamily="34" charset="0"/>
              <a:hlinkClick r:id="" action="ppaction://hlinkshowjump?jump=nextslide">
                <a:snd r:embed="rId2" name="applause.wav"/>
              </a:hlinkClick>
            </a:endParaRPr>
          </a:p>
          <a:p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a) True</a:t>
            </a:r>
            <a:r>
              <a:rPr lang="en-US" sz="12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              </a:t>
            </a:r>
            <a:r>
              <a:rPr lang="en-US" sz="128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b) False </a:t>
            </a:r>
            <a:endParaRPr lang="en-US" sz="12800" u="sng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914400" indent="-914400">
              <a:buAutoNum type="alphaLcParenR"/>
            </a:pP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18" name="Picture 2" descr="C:\Users\Максим\Desktop\100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692696"/>
            <a:ext cx="4680520" cy="33843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8256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3. Your mother’s mother is your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707904" y="2667000"/>
            <a:ext cx="4978896" cy="1770112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g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randmother.</a:t>
            </a:r>
            <a:endParaRPr lang="en-US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s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ister.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27920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3523" y="4293097"/>
            <a:ext cx="7515991" cy="576064"/>
          </a:xfrm>
        </p:spPr>
        <p:txBody>
          <a:bodyPr>
            <a:noAutofit/>
          </a:bodyPr>
          <a:lstStyle/>
          <a:p>
            <a:r>
              <a:rPr lang="en-US" sz="3200" dirty="0" smtClean="0">
                <a:latin typeface="Calibri" panose="020F0502020204030204" pitchFamily="34" charset="0"/>
                <a:cs typeface="Calibri" panose="020F0502020204030204" pitchFamily="34" charset="0"/>
              </a:rPr>
              <a:t>10. There is a carpet under the sofa.</a:t>
            </a:r>
            <a:endParaRPr lang="ru-RU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type="body" sz="half" idx="2"/>
          </p:nvPr>
        </p:nvSpPr>
        <p:spPr>
          <a:xfrm>
            <a:off x="1113523" y="4797152"/>
            <a:ext cx="7515991" cy="996163"/>
          </a:xfrm>
        </p:spPr>
        <p:txBody>
          <a:bodyPr>
            <a:normAutofit fontScale="55000" lnSpcReduction="20000"/>
          </a:bodyPr>
          <a:lstStyle/>
          <a:p>
            <a:r>
              <a:rPr lang="en-US" sz="38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 </a:t>
            </a:r>
          </a:p>
          <a:p>
            <a:r>
              <a:rPr lang="en-US" sz="58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a) True </a:t>
            </a:r>
            <a:r>
              <a:rPr lang="en-US" sz="5800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        </a:t>
            </a:r>
            <a:r>
              <a:rPr lang="en-US" sz="5800" u="sng" dirty="0" smtClean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  <a:hlinkClick r:id="rId4" action="ppaction://hlinksldjump">
                  <a:snd r:embed="rId5" name="applause.wav"/>
                </a:hlinkClick>
              </a:rPr>
              <a:t>b) False </a:t>
            </a:r>
            <a:endParaRPr lang="en-US" sz="5800" u="sng" dirty="0" smtClean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endParaRPr lang="en-US" sz="4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C:\Users\Максим\Desktop\100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502746"/>
            <a:ext cx="4752528" cy="3528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5256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Wrong. Try again!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трелка влево 3">
            <a:hlinkClick r:id="" action="ppaction://hlinkshowjump?jump=lastslideviewed">
              <a:snd r:embed="rId2" name="arrow.wav"/>
            </a:hlinkClick>
          </p:cNvPr>
          <p:cNvSpPr/>
          <p:nvPr/>
        </p:nvSpPr>
        <p:spPr>
          <a:xfrm>
            <a:off x="1115616" y="4941168"/>
            <a:ext cx="1512168" cy="91668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0652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794322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Thanks for your work!</a:t>
            </a:r>
            <a: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996952"/>
            <a:ext cx="8229600" cy="187220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</a:rPr>
              <a:t>If you are not sure, try again.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4" name="Стрелка вправо 3">
            <a:hlinkClick r:id="rId2" action="ppaction://hlinksldjump">
              <a:snd r:embed="rId3" name="arrow.wav"/>
            </a:hlinkClick>
          </p:cNvPr>
          <p:cNvSpPr/>
          <p:nvPr/>
        </p:nvSpPr>
        <p:spPr>
          <a:xfrm>
            <a:off x="7020272" y="5085184"/>
            <a:ext cx="1584176" cy="91668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470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2133" y="457200"/>
            <a:ext cx="7704667" cy="5564087"/>
          </a:xfrm>
        </p:spPr>
        <p:txBody>
          <a:bodyPr/>
          <a:lstStyle/>
          <a:p>
            <a:r>
              <a:rPr lang="en-US" dirty="0" smtClean="0"/>
              <a:t>Master your vocabulary skills</a:t>
            </a:r>
            <a:br>
              <a:rPr lang="en-US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82133" y="1556792"/>
            <a:ext cx="7704667" cy="4032448"/>
          </a:xfrm>
        </p:spPr>
        <p:txBody>
          <a:bodyPr>
            <a:normAutofit fontScale="92500" lnSpcReduction="20000"/>
          </a:bodyPr>
          <a:lstStyle/>
          <a:p>
            <a:pPr marL="0" indent="0" algn="r">
              <a:buNone/>
            </a:pP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r">
              <a:buNone/>
            </a:pPr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>
              <a:buNone/>
            </a:pPr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>
              <a:buNone/>
            </a:pPr>
            <a:endParaRPr lang="en-US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r">
              <a:buNone/>
            </a:pPr>
            <a:r>
              <a:rPr lang="en-US" sz="2800" dirty="0" smtClean="0">
                <a:latin typeface="Calibri" panose="020F0502020204030204" pitchFamily="34" charset="0"/>
                <a:cs typeface="Calibri" panose="020F0502020204030204" pitchFamily="34" charset="0"/>
              </a:rPr>
              <a:t>Spotlight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6</a:t>
            </a:r>
            <a:b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Modules 1-2</a:t>
            </a: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made by Irina </a:t>
            </a:r>
            <a:r>
              <a:rPr lang="en-US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Timashova</a:t>
            </a:r>
            <a:endParaRPr lang="en-US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ctr">
              <a:buNone/>
            </a:pPr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timashova1976@mail.ru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b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2018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756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4. Your mother’s brother is your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51920" y="2667000"/>
            <a:ext cx="4834880" cy="1626096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h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usband.</a:t>
            </a:r>
            <a:endParaRPr lang="en-US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u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ncle.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1283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5. Your mother’s daughter is your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67944" y="2667000"/>
            <a:ext cx="4618856" cy="2058144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a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unt.</a:t>
            </a:r>
            <a:endParaRPr lang="en-US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s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ister.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830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6. Your mother’s husband is your 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2667000"/>
            <a:ext cx="4690864" cy="2274168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f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2" name="applause.wav"/>
                </a:hlinkClick>
              </a:rPr>
              <a:t>ather.</a:t>
            </a:r>
            <a:endParaRPr lang="en-US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u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3" action="ppaction://hlinksldjump">
                  <a:snd r:embed="rId4" name="bomb.wav"/>
                </a:hlinkClick>
              </a:rPr>
              <a:t>ncle.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894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libri" panose="020F0502020204030204" pitchFamily="34" charset="0"/>
                <a:cs typeface="Calibri" panose="020F0502020204030204" pitchFamily="34" charset="0"/>
              </a:rPr>
              <a:t>7. Your mother’s niece is your</a:t>
            </a:r>
            <a:endParaRPr lang="ru-RU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95936" y="2667000"/>
            <a:ext cx="4690864" cy="2418184"/>
          </a:xfrm>
        </p:spPr>
        <p:txBody>
          <a:bodyPr>
            <a:normAutofit/>
          </a:bodyPr>
          <a:lstStyle/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s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rId2" action="ppaction://hlinksldjump">
                  <a:snd r:embed="rId3" name="bomb.wav"/>
                </a:hlinkClick>
              </a:rPr>
              <a:t>ister.</a:t>
            </a:r>
            <a:endParaRPr lang="en-US" sz="4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4000" dirty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c</a:t>
            </a:r>
            <a:r>
              <a:rPr lang="en-US" sz="4000" dirty="0" smtClean="0">
                <a:latin typeface="Calibri" panose="020F0502020204030204" pitchFamily="34" charset="0"/>
                <a:cs typeface="Calibri" panose="020F0502020204030204" pitchFamily="34" charset="0"/>
                <a:hlinkClick r:id="" action="ppaction://hlinkshowjump?jump=nextslide">
                  <a:snd r:embed="rId4" name="applause.wav"/>
                </a:hlinkClick>
              </a:rPr>
              <a:t>ousin.</a:t>
            </a:r>
            <a:endParaRPr lang="ru-RU" sz="4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303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TM03457496[[fn=Параллакс]]</Template>
  <TotalTime>919</TotalTime>
  <Words>828</Words>
  <Application>Microsoft Office PowerPoint</Application>
  <PresentationFormat>Экран (4:3)</PresentationFormat>
  <Paragraphs>269</Paragraphs>
  <Slides>53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9" baseType="lpstr">
      <vt:lpstr>Arial</vt:lpstr>
      <vt:lpstr>Calibri</vt:lpstr>
      <vt:lpstr>Corbel</vt:lpstr>
      <vt:lpstr>Times New Roman</vt:lpstr>
      <vt:lpstr>Wingdings</vt:lpstr>
      <vt:lpstr>Параллакс</vt:lpstr>
      <vt:lpstr>     Master your vocabulary skills Spotlight 6 Modules 1-2  made by Irina Timashova Murmansk Branch Nakhimov Naval School 2019</vt:lpstr>
      <vt:lpstr>Instruction</vt:lpstr>
      <vt:lpstr>I. Choose the correct answer.  1. Your mother’s father is your </vt:lpstr>
      <vt:lpstr>2. Your mother’s son is your</vt:lpstr>
      <vt:lpstr>3. Your mother’s mother is your</vt:lpstr>
      <vt:lpstr>4. Your mother’s brother is your</vt:lpstr>
      <vt:lpstr>5. Your mother’s daughter is your</vt:lpstr>
      <vt:lpstr>6. Your mother’s husband is your </vt:lpstr>
      <vt:lpstr>7. Your mother’s niece is your</vt:lpstr>
      <vt:lpstr>8. Your mother’s nephew is your</vt:lpstr>
      <vt:lpstr>9. Your mother’s sister is your  </vt:lpstr>
      <vt:lpstr>Wrong. Try again!</vt:lpstr>
      <vt:lpstr>II. Look at the picture and choose the correct item.</vt:lpstr>
      <vt:lpstr>2. She is </vt:lpstr>
      <vt:lpstr>3. Her hair is</vt:lpstr>
      <vt:lpstr>She is wearing </vt:lpstr>
      <vt:lpstr>She is wearing </vt:lpstr>
      <vt:lpstr>Wrong. Try again!</vt:lpstr>
      <vt:lpstr>III. Decide what people live in these countries.</vt:lpstr>
      <vt:lpstr>2. … people live in Brazil.</vt:lpstr>
      <vt:lpstr>3. … people live in Poland.</vt:lpstr>
      <vt:lpstr>4. … people live in Spain.</vt:lpstr>
      <vt:lpstr>5. … people live in Germany.</vt:lpstr>
      <vt:lpstr>6. … people live in Japan.</vt:lpstr>
      <vt:lpstr>7. … people live in France.</vt:lpstr>
      <vt:lpstr>8. … people live in Canada.</vt:lpstr>
      <vt:lpstr>9. … people live in Great Britain.</vt:lpstr>
      <vt:lpstr>10. … live in the USA.</vt:lpstr>
      <vt:lpstr>Wrong. Try again!</vt:lpstr>
      <vt:lpstr>IV. What’s the time? Choose the correct item.</vt:lpstr>
      <vt:lpstr>What’s the time?</vt:lpstr>
      <vt:lpstr>What’s the time?</vt:lpstr>
      <vt:lpstr>What’s the time?</vt:lpstr>
      <vt:lpstr>What’s the time?</vt:lpstr>
      <vt:lpstr>What’s the time?</vt:lpstr>
      <vt:lpstr>What’s the time?</vt:lpstr>
      <vt:lpstr>What’s the time?</vt:lpstr>
      <vt:lpstr>What’s the time?</vt:lpstr>
      <vt:lpstr>What’s the time?</vt:lpstr>
      <vt:lpstr>Wrong. Try again!</vt:lpstr>
      <vt:lpstr>V. Look at the picture and decide if the statements are true or false.</vt:lpstr>
      <vt:lpstr>2. The fireplace is  on the right of the sofas. </vt:lpstr>
      <vt:lpstr>           3. There are two vases with flowers on the fireplace. </vt:lpstr>
      <vt:lpstr>4. There is a big window between the bookcases.</vt:lpstr>
      <vt:lpstr>5. The photo is next to the lamp.</vt:lpstr>
      <vt:lpstr>6. The chairs are next to the bookcases.</vt:lpstr>
      <vt:lpstr>7. The picture is in front of the fireplace.</vt:lpstr>
      <vt:lpstr>8.    8. There are cushions on the sofas and the armchair.</vt:lpstr>
      <vt:lpstr>9. The lamp is on the left of the sofa.</vt:lpstr>
      <vt:lpstr>10. There is a carpet under the sofa.</vt:lpstr>
      <vt:lpstr>Wrong. Try again!</vt:lpstr>
      <vt:lpstr>Thanks for your work! </vt:lpstr>
      <vt:lpstr>Master your vocabulary skills 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Spotlight 6 Modules 1-2</dc:title>
  <dc:creator>Максим</dc:creator>
  <cp:lastModifiedBy>Ирина</cp:lastModifiedBy>
  <cp:revision>100</cp:revision>
  <dcterms:created xsi:type="dcterms:W3CDTF">2018-02-04T08:43:22Z</dcterms:created>
  <dcterms:modified xsi:type="dcterms:W3CDTF">2019-06-04T12:44:37Z</dcterms:modified>
</cp:coreProperties>
</file>