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8" r:id="rId3"/>
    <p:sldId id="269" r:id="rId4"/>
    <p:sldId id="270" r:id="rId5"/>
    <p:sldId id="271" r:id="rId6"/>
    <p:sldId id="272" r:id="rId7"/>
    <p:sldId id="266" r:id="rId8"/>
    <p:sldId id="273" r:id="rId9"/>
    <p:sldId id="264" r:id="rId10"/>
    <p:sldId id="274" r:id="rId11"/>
    <p:sldId id="275" r:id="rId12"/>
    <p:sldId id="277" r:id="rId13"/>
    <p:sldId id="276" r:id="rId14"/>
    <p:sldId id="278" r:id="rId15"/>
    <p:sldId id="279" r:id="rId16"/>
    <p:sldId id="26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3D9"/>
    <a:srgbClr val="FFCCFF"/>
    <a:srgbClr val="FFFFCC"/>
    <a:srgbClr val="FF2121"/>
    <a:srgbClr val="339933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56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D49C9-BEBF-444F-9C42-94A993B1A611}" type="datetimeFigureOut">
              <a:rPr lang="ru-RU" smtClean="0"/>
              <a:pPr/>
              <a:t>16.02.2025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8BD32-FC61-42B3-BCEE-9A189CDFD0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D49C9-BEBF-444F-9C42-94A993B1A611}" type="datetimeFigureOut">
              <a:rPr lang="ru-RU" smtClean="0"/>
              <a:pPr/>
              <a:t>16.02.2025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8BD32-FC61-42B3-BCEE-9A189CDFD0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D49C9-BEBF-444F-9C42-94A993B1A611}" type="datetimeFigureOut">
              <a:rPr lang="ru-RU" smtClean="0"/>
              <a:pPr/>
              <a:t>16.02.2025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8BD32-FC61-42B3-BCEE-9A189CDFD0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D49C9-BEBF-444F-9C42-94A993B1A611}" type="datetimeFigureOut">
              <a:rPr lang="ru-RU" smtClean="0"/>
              <a:pPr/>
              <a:t>16.02.2025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8BD32-FC61-42B3-BCEE-9A189CDFD0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D49C9-BEBF-444F-9C42-94A993B1A611}" type="datetimeFigureOut">
              <a:rPr lang="ru-RU" smtClean="0"/>
              <a:pPr/>
              <a:t>16.02.2025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8BD32-FC61-42B3-BCEE-9A189CDFD0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D49C9-BEBF-444F-9C42-94A993B1A611}" type="datetimeFigureOut">
              <a:rPr lang="ru-RU" smtClean="0"/>
              <a:pPr/>
              <a:t>16.02.2025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8BD32-FC61-42B3-BCEE-9A189CDFD0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D49C9-BEBF-444F-9C42-94A993B1A611}" type="datetimeFigureOut">
              <a:rPr lang="ru-RU" smtClean="0"/>
              <a:pPr/>
              <a:t>16.02.2025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8BD32-FC61-42B3-BCEE-9A189CDFD0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D49C9-BEBF-444F-9C42-94A993B1A611}" type="datetimeFigureOut">
              <a:rPr lang="ru-RU" smtClean="0"/>
              <a:pPr/>
              <a:t>16.02.2025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8BD32-FC61-42B3-BCEE-9A189CDFD0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D49C9-BEBF-444F-9C42-94A993B1A611}" type="datetimeFigureOut">
              <a:rPr lang="ru-RU" smtClean="0"/>
              <a:pPr/>
              <a:t>16.02.2025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8BD32-FC61-42B3-BCEE-9A189CDFD0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D49C9-BEBF-444F-9C42-94A993B1A611}" type="datetimeFigureOut">
              <a:rPr lang="ru-RU" smtClean="0"/>
              <a:pPr/>
              <a:t>16.02.2025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8BD32-FC61-42B3-BCEE-9A189CDFD0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D49C9-BEBF-444F-9C42-94A993B1A611}" type="datetimeFigureOut">
              <a:rPr lang="ru-RU" smtClean="0"/>
              <a:pPr/>
              <a:t>16.02.2025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8BD32-FC61-42B3-BCEE-9A189CDFD0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CD49C9-BEBF-444F-9C42-94A993B1A611}" type="datetimeFigureOut">
              <a:rPr lang="ru-RU" smtClean="0"/>
              <a:pPr/>
              <a:t>16.02.2025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88BD32-FC61-42B3-BCEE-9A189CDFD03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edg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1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10" Type="http://schemas.openxmlformats.org/officeDocument/2006/relationships/image" Target="../media/image10.gif"/><Relationship Id="rId4" Type="http://schemas.openxmlformats.org/officeDocument/2006/relationships/image" Target="../media/image4.wmf"/><Relationship Id="rId9" Type="http://schemas.openxmlformats.org/officeDocument/2006/relationships/image" Target="../media/image9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6D8470CC-0958-557E-03FB-FB1F211659BE}"/>
              </a:ext>
            </a:extLst>
          </p:cNvPr>
          <p:cNvSpPr txBox="1"/>
          <p:nvPr/>
        </p:nvSpPr>
        <p:spPr>
          <a:xfrm>
            <a:off x="1331640" y="1536174"/>
            <a:ext cx="6912768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Много из математики не остается в памяти, но когда поймешь ее, тогда легко при случае вспомнить забытое. </a:t>
            </a:r>
            <a:br>
              <a:rPr lang="ru-RU" sz="4000" b="1" i="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lang="ru-RU" sz="400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М.В.Остроградский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22720229"/>
      </p:ext>
    </p:extLst>
  </p:cSld>
  <p:clrMapOvr>
    <a:masterClrMapping/>
  </p:clrMapOvr>
  <p:transition>
    <p:wedg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0E1986-C239-9188-1436-518BFD8B0D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Тема урока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285E12B-586A-21B0-241A-A65B9F8D68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Делимость </a:t>
            </a:r>
          </a:p>
          <a:p>
            <a:pPr algn="ctr"/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суммы и произведения </a:t>
            </a:r>
          </a:p>
          <a:p>
            <a:pPr marL="0" indent="0" algn="ctr"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чисел</a:t>
            </a:r>
          </a:p>
        </p:txBody>
      </p:sp>
    </p:spTree>
    <p:extLst>
      <p:ext uri="{BB962C8B-B14F-4D97-AF65-F5344CB8AC3E}">
        <p14:creationId xmlns:p14="http://schemas.microsoft.com/office/powerpoint/2010/main" val="692591776"/>
      </p:ext>
    </p:extLst>
  </p:cSld>
  <p:clrMapOvr>
    <a:masterClrMapping/>
  </p:clrMapOvr>
  <p:transition>
    <p:wedg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015A81-D5E4-5646-631A-406F26D578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Цели урока: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83A27D70-5ECB-58BB-5C8A-58EF9F1812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/>
              <a:t>Сформулировать правила делимости суммы и произведения чисел.</a:t>
            </a:r>
          </a:p>
          <a:p>
            <a:pPr algn="ctr"/>
            <a:r>
              <a:rPr lang="ru-RU" dirty="0"/>
              <a:t>Научиться применять их при решении задач.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2982781"/>
      </p:ext>
    </p:extLst>
  </p:cSld>
  <p:clrMapOvr>
    <a:masterClrMapping/>
  </p:clrMapOvr>
  <p:transition>
    <p:wedg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26A177-E076-3C8D-EF51-BCCDB460FA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Физкультминутка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5F1E963-77E6-AE12-C9E1-F863EC74A89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03648" y="1166018"/>
            <a:ext cx="6870411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088569"/>
      </p:ext>
    </p:extLst>
  </p:cSld>
  <p:clrMapOvr>
    <a:masterClrMapping/>
  </p:clrMapOvr>
  <p:transition>
    <p:wedg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0817D3-AA21-E5F7-22A5-B8B7A82CD5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>
            <a:extLst>
              <a:ext uri="{FF2B5EF4-FFF2-40B4-BE49-F238E27FC236}">
                <a16:creationId xmlns:a16="http://schemas.microsoft.com/office/drawing/2014/main" id="{8CF86387-AFB0-244D-7DBF-C077FE6845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1600" y="1379909"/>
            <a:ext cx="7715200" cy="514543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а)   20574</a:t>
            </a:r>
            <a:r>
              <a:rPr lang="ru-RU" b="1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1305</a:t>
            </a:r>
            <a:r>
              <a:rPr lang="ru-RU" b="1" baseline="30000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 делится на 9;</a:t>
            </a:r>
          </a:p>
          <a:p>
            <a:pPr marL="514350" indent="-51435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б)   5</a:t>
            </a:r>
            <a:r>
              <a:rPr lang="ru-RU" b="1" baseline="30000" dirty="0"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+ 5</a:t>
            </a:r>
            <a:r>
              <a:rPr lang="ru-RU" b="1" baseline="30000" dirty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 делится на 18;</a:t>
            </a:r>
          </a:p>
          <a:p>
            <a:pPr marL="514350" indent="-51435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в)   37 </a:t>
            </a:r>
            <a:r>
              <a:rPr lang="ru-RU" b="1" dirty="0">
                <a:latin typeface="Times New Roman" pitchFamily="18" charset="0"/>
                <a:cs typeface="Times New Roman" pitchFamily="18" charset="0"/>
                <a:sym typeface="Symbol"/>
              </a:rPr>
              <a:t> 2444</a:t>
            </a:r>
            <a:r>
              <a:rPr lang="ru-RU" b="1" baseline="30000" dirty="0">
                <a:latin typeface="Times New Roman" pitchFamily="18" charset="0"/>
                <a:cs typeface="Times New Roman" pitchFamily="18" charset="0"/>
                <a:sym typeface="Symbol"/>
              </a:rPr>
              <a:t>5</a:t>
            </a:r>
            <a:r>
              <a:rPr lang="ru-RU" b="1" dirty="0">
                <a:latin typeface="Times New Roman" pitchFamily="18" charset="0"/>
                <a:cs typeface="Times New Roman" pitchFamily="18" charset="0"/>
                <a:sym typeface="Symbol"/>
              </a:rPr>
              <a:t>  делится на 4.</a:t>
            </a:r>
          </a:p>
        </p:txBody>
      </p:sp>
      <p:pic>
        <p:nvPicPr>
          <p:cNvPr id="6" name="Picture 7" descr="C:\Users\Ира\Pictures\8l2.gif">
            <a:extLst>
              <a:ext uri="{FF2B5EF4-FFF2-40B4-BE49-F238E27FC236}">
                <a16:creationId xmlns:a16="http://schemas.microsoft.com/office/drawing/2014/main" id="{41DFC9D8-9923-166E-D2AB-0159EC1BC59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752034"/>
            <a:ext cx="9144000" cy="13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C:\Users\Ира\Pictures\8l2.gif">
            <a:extLst>
              <a:ext uri="{FF2B5EF4-FFF2-40B4-BE49-F238E27FC236}">
                <a16:creationId xmlns:a16="http://schemas.microsoft.com/office/drawing/2014/main" id="{BF616ADA-FA4C-192A-BFE2-A799CB6C7C4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3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76807132-AFEF-0860-31D5-F8C85ECB685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11560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Доказать, что число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endParaRPr kumimoji="0" lang="ru-RU" sz="4400" b="1" i="0" u="none" strike="noStrike" kern="1200" cap="none" spc="0" normalizeH="0" baseline="0" noProof="0" dirty="0">
              <a:ln w="11430"/>
              <a:solidFill>
                <a:srgbClr val="C00000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pic>
        <p:nvPicPr>
          <p:cNvPr id="18434" name="Picture 2" descr="C:\документы\Гифы\знаки\simbol040.gif">
            <a:extLst>
              <a:ext uri="{FF2B5EF4-FFF2-40B4-BE49-F238E27FC236}">
                <a16:creationId xmlns:a16="http://schemas.microsoft.com/office/drawing/2014/main" id="{B2D2B95E-CA4C-2411-8EAD-34ACCCDBC5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0352" y="5157192"/>
            <a:ext cx="933450" cy="1219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3721590"/>
      </p:ext>
    </p:extLst>
  </p:cSld>
  <p:clrMapOvr>
    <a:masterClrMapping/>
  </p:clrMapOvr>
  <p:transition>
    <p:wedg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5DB7D4-856D-DFBF-3CDB-C5E1847E13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Классная работа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B3E8233-CF12-3E51-CAFC-6F5B102ACC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  1)  Докажите, что сумма 333⁵⁵⁵+ 555³³³ делится на 37.</a:t>
            </a:r>
          </a:p>
          <a:p>
            <a:r>
              <a:rPr lang="ru-RU" dirty="0"/>
              <a:t>  2) Принадлежит ли графику уравнения 15х + 25 y= 114 хотя бы одна точка, координатами которой являются целые числа?</a:t>
            </a:r>
          </a:p>
        </p:txBody>
      </p:sp>
    </p:spTree>
    <p:extLst>
      <p:ext uri="{BB962C8B-B14F-4D97-AF65-F5344CB8AC3E}">
        <p14:creationId xmlns:p14="http://schemas.microsoft.com/office/powerpoint/2010/main" val="4104332626"/>
      </p:ext>
    </p:extLst>
  </p:cSld>
  <p:clrMapOvr>
    <a:masterClrMapping/>
  </p:clrMapOvr>
  <p:transition>
    <p:wedg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896612-E783-1279-BA9A-4ECDBF4FEA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Классная работа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2ADF48F-179B-F854-B619-07406EF463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  3) Докажите, что произведение любых трех последовательных чисел делится на 6.</a:t>
            </a:r>
          </a:p>
          <a:p>
            <a:r>
              <a:rPr lang="ru-RU" dirty="0"/>
              <a:t>  4) Ковбой Билл зашёл в бар и попросил у бармена бутылку виски за 3 доллара и шесть коробков непромокаемых спичек, цену которых он не знал. Бармен потребовал с него 11 долларов 80 центов (1 доллар 100 центов), и в ответ на это Билл вытащил револьвер. Тогда бармен пересчитал стоимость покупки</a:t>
            </a:r>
          </a:p>
          <a:p>
            <a:r>
              <a:rPr lang="ru-RU" dirty="0"/>
              <a:t>и исправил ошибку. Как Билл догадался, что бармен пытался его обсчитать?</a:t>
            </a:r>
          </a:p>
        </p:txBody>
      </p:sp>
    </p:spTree>
    <p:extLst>
      <p:ext uri="{BB962C8B-B14F-4D97-AF65-F5344CB8AC3E}">
        <p14:creationId xmlns:p14="http://schemas.microsoft.com/office/powerpoint/2010/main" val="356976802"/>
      </p:ext>
    </p:extLst>
  </p:cSld>
  <p:clrMapOvr>
    <a:masterClrMapping/>
  </p:clrMapOvr>
  <p:transition>
    <p:wedg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19672" y="1484784"/>
            <a:ext cx="6696744" cy="3384376"/>
          </a:xfrm>
        </p:spPr>
        <p:txBody>
          <a:bodyPr>
            <a:normAutofit fontScale="92500" lnSpcReduction="20000"/>
          </a:bodyPr>
          <a:lstStyle/>
          <a:p>
            <a:pPr>
              <a:buBlip>
                <a:blip r:embed="rId2"/>
              </a:buBlip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1)	Доказать, что число          делится на 4.</a:t>
            </a:r>
          </a:p>
          <a:p>
            <a:pPr>
              <a:buBlip>
                <a:blip r:embed="rId2"/>
              </a:buBlip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2)	Доказать, что число   </a:t>
            </a:r>
          </a:p>
          <a:p>
            <a:pPr>
              <a:buBlip>
                <a:blip r:embed="rId2"/>
              </a:buBlip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делится на 5.</a:t>
            </a:r>
          </a:p>
          <a:p>
            <a:pPr>
              <a:buBlip>
                <a:blip r:embed="rId2"/>
              </a:buBlip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3)	Как вы думаете, среди четырех последовательных натуральных чисел будет ли хотя бы одно делиться на 2? на 3? на 4? на 5?</a:t>
            </a:r>
          </a:p>
          <a:p>
            <a:pPr>
              <a:buBlip>
                <a:blip r:embed="rId2"/>
              </a:buBlip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>
              <a:buBlip>
                <a:blip r:embed="rId2"/>
              </a:buBlip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 w="11430"/>
                <a:solidFill>
                  <a:srgbClr val="C00000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Домашнее задание</a:t>
            </a:r>
          </a:p>
        </p:txBody>
      </p:sp>
      <p:pic>
        <p:nvPicPr>
          <p:cNvPr id="17410" name="Picture 2" descr="C:\документы\картинки\iCA7S6DG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4936306"/>
            <a:ext cx="3312368" cy="2377298"/>
          </a:xfrm>
          <a:prstGeom prst="rect">
            <a:avLst/>
          </a:prstGeom>
          <a:noFill/>
        </p:spPr>
      </p:pic>
      <p:pic>
        <p:nvPicPr>
          <p:cNvPr id="6" name="Picture 7" descr="C:\Users\Ира\Pictures\8l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752034"/>
            <a:ext cx="9144000" cy="13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C:\Users\Ира\Pictures\8l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13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0FD5157-7F25-32F4-EC5E-FB07FF2591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6176" y="1282946"/>
            <a:ext cx="1535567" cy="6374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93CFC18-7133-858E-C7C7-C9D560F74B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59073" y="2145765"/>
            <a:ext cx="1432670" cy="583681"/>
          </a:xfrm>
          <a:prstGeom prst="rect">
            <a:avLst/>
          </a:prstGeom>
        </p:spPr>
      </p:pic>
    </p:spTree>
  </p:cSld>
  <p:clrMapOvr>
    <a:masterClrMapping/>
  </p:clrMapOvr>
  <p:transition>
    <p:wedg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628056-D4F5-0CA1-582A-7B9B9C6E94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Проверка домашнего задания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AFF9FD3-74B5-4823-E93D-B743D14D02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1. Приведите пример четырехзначного натурального числа, кратного 4, сумма цифр которого равна их произведению.</a:t>
            </a:r>
          </a:p>
          <a:p>
            <a:endParaRPr lang="ru-RU" dirty="0"/>
          </a:p>
          <a:p>
            <a:r>
              <a:rPr lang="ru-RU" dirty="0"/>
              <a:t>Ответ: 1124, 1412 или 4112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1450908"/>
      </p:ext>
    </p:extLst>
  </p:cSld>
  <p:clrMapOvr>
    <a:masterClrMapping/>
  </p:clrMapOvr>
  <p:transition>
    <p:wedg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1B5CFC-F251-D90A-5E5C-70A67237B2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Проверка домашнего задания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99E436E-EC35-2896-7833-4D0A752170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2. Найдите наименьшее пятизначное число, кратное 55, произведение цифр которого больше 50, но меньше 75.</a:t>
            </a:r>
          </a:p>
          <a:p>
            <a:endParaRPr lang="ru-RU" dirty="0"/>
          </a:p>
          <a:p>
            <a:r>
              <a:rPr lang="ru-RU" dirty="0"/>
              <a:t>Ответ: 11275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5233212"/>
      </p:ext>
    </p:extLst>
  </p:cSld>
  <p:clrMapOvr>
    <a:masterClrMapping/>
  </p:clrMapOvr>
  <p:transition>
    <p:wedg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3AD2C9-7492-1CF9-0FF8-CF24B98E55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413608-A90F-A126-98AC-79CF392061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Проверка домашнего задания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76A9803-3EE0-2E8C-F42F-4A3696C3D1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3. Найдите натуральное число, большее 1340, но меньшее 1640, которое делится на каждую свою цифру и все цифры которого различны и не равны нулю.</a:t>
            </a:r>
          </a:p>
          <a:p>
            <a:endParaRPr lang="ru-RU" dirty="0"/>
          </a:p>
          <a:p>
            <a:r>
              <a:rPr lang="ru-RU" dirty="0"/>
              <a:t>Ответ: 1395, 1368, 1362 или  1632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271821"/>
      </p:ext>
    </p:extLst>
  </p:cSld>
  <p:clrMapOvr>
    <a:masterClrMapping/>
  </p:clrMapOvr>
  <p:transition>
    <p:wedg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F9546C-5197-474B-9370-516B728C5D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C8138C-816A-DE38-D356-9E7AA3E7E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Проверка домашнего задания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27CB6BC-E59F-87F4-AA22-F3E276A6AB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4. Найдите четырехзначное число, большее 1500, но меньшее 2000, которое делится на 24 и сумма цифр которого равна 21.</a:t>
            </a:r>
          </a:p>
          <a:p>
            <a:endParaRPr lang="ru-RU" dirty="0"/>
          </a:p>
          <a:p>
            <a:r>
              <a:rPr lang="ru-RU" dirty="0"/>
              <a:t>Ответ: 1776, 1848, или 1992.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57942"/>
      </p:ext>
    </p:extLst>
  </p:cSld>
  <p:clrMapOvr>
    <a:masterClrMapping/>
  </p:clrMapOvr>
  <p:transition>
    <p:wedg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3FC53C-79E3-824A-B771-9A4BCAED7C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263518-2264-00C3-B8C6-C4E5B909C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Проверка домашнего задания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EA68EE8-2EF0-6FB3-C875-6DF44DB359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5. Найдите четырехзначное число, большее 2000, но меньшее 4000, которое делится на 18 и каждая следующая цифра которого больше предыдущей.</a:t>
            </a:r>
          </a:p>
          <a:p>
            <a:endParaRPr lang="ru-RU" dirty="0"/>
          </a:p>
          <a:p>
            <a:r>
              <a:rPr lang="ru-RU" dirty="0"/>
              <a:t>Ответ:  2358 или 3456.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4099418"/>
      </p:ext>
    </p:extLst>
  </p:cSld>
  <p:clrMapOvr>
    <a:masterClrMapping/>
  </p:clrMapOvr>
  <p:transition>
    <p:wedg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" name="Объект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37830" y="2709292"/>
            <a:ext cx="846138" cy="647700"/>
          </a:xfrm>
          <a:prstGeom prst="rect">
            <a:avLst/>
          </a:prstGeom>
          <a:noFill/>
        </p:spPr>
      </p:pic>
      <p:pic>
        <p:nvPicPr>
          <p:cNvPr id="11" name="Объект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19872" y="3573388"/>
            <a:ext cx="847725" cy="647700"/>
          </a:xfrm>
          <a:prstGeom prst="rect">
            <a:avLst/>
          </a:prstGeom>
          <a:noFill/>
        </p:spPr>
      </p:pic>
      <p:pic>
        <p:nvPicPr>
          <p:cNvPr id="12" name="Объект 1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37831" y="4509492"/>
            <a:ext cx="846137" cy="647700"/>
          </a:xfrm>
          <a:prstGeom prst="rect">
            <a:avLst/>
          </a:prstGeom>
          <a:noFill/>
        </p:spPr>
      </p:pic>
      <p:pic>
        <p:nvPicPr>
          <p:cNvPr id="13" name="Объект 1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46900" y="1701180"/>
            <a:ext cx="825500" cy="647700"/>
          </a:xfrm>
          <a:prstGeom prst="rect">
            <a:avLst/>
          </a:prstGeom>
          <a:noFill/>
        </p:spPr>
      </p:pic>
      <p:pic>
        <p:nvPicPr>
          <p:cNvPr id="14" name="Объект 13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08304" y="2709292"/>
            <a:ext cx="1203325" cy="647700"/>
          </a:xfrm>
          <a:prstGeom prst="rect">
            <a:avLst/>
          </a:prstGeom>
          <a:noFill/>
        </p:spPr>
      </p:pic>
      <p:pic>
        <p:nvPicPr>
          <p:cNvPr id="15" name="Объект 14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308304" y="3571801"/>
            <a:ext cx="1204913" cy="649287"/>
          </a:xfrm>
          <a:prstGeom prst="rect">
            <a:avLst/>
          </a:prstGeom>
          <a:noFill/>
        </p:spPr>
      </p:pic>
      <p:pic>
        <p:nvPicPr>
          <p:cNvPr id="16" name="Объект 15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348487" y="4509492"/>
            <a:ext cx="823913" cy="647700"/>
          </a:xfrm>
          <a:prstGeom prst="rect">
            <a:avLst/>
          </a:prstGeom>
          <a:noFill/>
        </p:spPr>
      </p:pic>
      <p:sp>
        <p:nvSpPr>
          <p:cNvPr id="17" name="Заголовок 1"/>
          <p:cNvSpPr txBox="1">
            <a:spLocks/>
          </p:cNvSpPr>
          <p:nvPr/>
        </p:nvSpPr>
        <p:spPr>
          <a:xfrm>
            <a:off x="755576" y="19776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spc="50" normalizeH="0" baseline="0" noProof="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Times New Roman" pitchFamily="18" charset="0"/>
              </a:rPr>
              <a:t>Найти неизвестную цифру, если:</a:t>
            </a:r>
          </a:p>
        </p:txBody>
      </p:sp>
      <p:pic>
        <p:nvPicPr>
          <p:cNvPr id="8" name="Объект 7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419872" y="1773188"/>
            <a:ext cx="855662" cy="647700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6228184" y="1916832"/>
            <a:ext cx="504056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6300192" y="4653136"/>
            <a:ext cx="504056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5940152" y="2780928"/>
            <a:ext cx="504056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2411760" y="4581128"/>
            <a:ext cx="504056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2195736" y="3717032"/>
            <a:ext cx="504056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2123728" y="2780928"/>
            <a:ext cx="504056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1907704" y="1844824"/>
            <a:ext cx="504056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Заголовок 35"/>
          <p:cNvSpPr>
            <a:spLocks noGrp="1"/>
          </p:cNvSpPr>
          <p:nvPr>
            <p:ph type="title"/>
          </p:nvPr>
        </p:nvSpPr>
        <p:spPr>
          <a:xfrm>
            <a:off x="6300192" y="4590256"/>
            <a:ext cx="576064" cy="566936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</a:p>
        </p:txBody>
      </p:sp>
      <p:sp>
        <p:nvSpPr>
          <p:cNvPr id="37" name="Содержимое 36"/>
          <p:cNvSpPr>
            <a:spLocks noGrp="1"/>
          </p:cNvSpPr>
          <p:nvPr>
            <p:ph sz="half" idx="1"/>
          </p:nvPr>
        </p:nvSpPr>
        <p:spPr>
          <a:xfrm>
            <a:off x="1259632" y="1556792"/>
            <a:ext cx="2088232" cy="5040560"/>
          </a:xfrm>
        </p:spPr>
        <p:txBody>
          <a:bodyPr>
            <a:normAutofit/>
          </a:bodyPr>
          <a:lstStyle/>
          <a:p>
            <a:pPr marL="742950" indent="-742950">
              <a:lnSpc>
                <a:spcPct val="130000"/>
              </a:lnSpc>
              <a:buNone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35     4</a:t>
            </a:r>
            <a:r>
              <a:rPr lang="ru-RU" sz="4300" b="1" dirty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1500" b="1" dirty="0">
              <a:latin typeface="Times New Roman" pitchFamily="18" charset="0"/>
              <a:cs typeface="Times New Roman" pitchFamily="18" charset="0"/>
            </a:endParaRPr>
          </a:p>
          <a:p>
            <a:pPr marL="742950" indent="-742950">
              <a:lnSpc>
                <a:spcPct val="130000"/>
              </a:lnSpc>
              <a:buNone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245     7 </a:t>
            </a:r>
          </a:p>
          <a:p>
            <a:pPr marL="742950" indent="-742950">
              <a:lnSpc>
                <a:spcPct val="130000"/>
              </a:lnSpc>
              <a:buNone/>
            </a:pPr>
            <a:r>
              <a:rPr lang="ru-RU" sz="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134     5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marL="742950" indent="-742950">
              <a:lnSpc>
                <a:spcPct val="130000"/>
              </a:lnSpc>
              <a:buNone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7350     8</a:t>
            </a:r>
          </a:p>
        </p:txBody>
      </p:sp>
      <p:sp>
        <p:nvSpPr>
          <p:cNvPr id="38" name="Содержимое 37"/>
          <p:cNvSpPr>
            <a:spLocks noGrp="1"/>
          </p:cNvSpPr>
          <p:nvPr>
            <p:ph sz="half" idx="2"/>
          </p:nvPr>
        </p:nvSpPr>
        <p:spPr>
          <a:xfrm>
            <a:off x="5076056" y="1639341"/>
            <a:ext cx="2448272" cy="4525963"/>
          </a:xfrm>
        </p:spPr>
        <p:txBody>
          <a:bodyPr>
            <a:normAutofit/>
          </a:bodyPr>
          <a:lstStyle/>
          <a:p>
            <a:pPr>
              <a:lnSpc>
                <a:spcPct val="130000"/>
              </a:lnSpc>
              <a:buNone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4574</a:t>
            </a:r>
          </a:p>
          <a:p>
            <a:pPr marL="742950" indent="-742950">
              <a:lnSpc>
                <a:spcPct val="130000"/>
              </a:lnSpc>
              <a:buAutoNum type="arabicPlain" startAt="812"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    5</a:t>
            </a:r>
          </a:p>
          <a:p>
            <a:pPr marL="742950" indent="-742950">
              <a:lnSpc>
                <a:spcPct val="130000"/>
              </a:lnSpc>
              <a:buNone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9     745</a:t>
            </a:r>
          </a:p>
          <a:p>
            <a:pPr marL="742950" indent="-742950">
              <a:lnSpc>
                <a:spcPct val="130000"/>
              </a:lnSpc>
              <a:buNone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5689          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5508104" y="3717032"/>
            <a:ext cx="504056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Заголовок 35"/>
          <p:cNvSpPr txBox="1">
            <a:spLocks/>
          </p:cNvSpPr>
          <p:nvPr/>
        </p:nvSpPr>
        <p:spPr>
          <a:xfrm>
            <a:off x="2411760" y="4509120"/>
            <a:ext cx="576064" cy="5669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0</a:t>
            </a:r>
          </a:p>
        </p:txBody>
      </p:sp>
      <p:sp>
        <p:nvSpPr>
          <p:cNvPr id="41" name="Заголовок 35"/>
          <p:cNvSpPr txBox="1">
            <a:spLocks/>
          </p:cNvSpPr>
          <p:nvPr/>
        </p:nvSpPr>
        <p:spPr>
          <a:xfrm>
            <a:off x="2123728" y="3573016"/>
            <a:ext cx="576064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5</a:t>
            </a:r>
          </a:p>
        </p:txBody>
      </p:sp>
      <p:sp>
        <p:nvSpPr>
          <p:cNvPr id="42" name="Заголовок 35"/>
          <p:cNvSpPr txBox="1">
            <a:spLocks/>
          </p:cNvSpPr>
          <p:nvPr/>
        </p:nvSpPr>
        <p:spPr>
          <a:xfrm>
            <a:off x="2123728" y="2636912"/>
            <a:ext cx="576064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0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3" name="Заголовок 35"/>
          <p:cNvSpPr txBox="1">
            <a:spLocks/>
          </p:cNvSpPr>
          <p:nvPr/>
        </p:nvSpPr>
        <p:spPr>
          <a:xfrm>
            <a:off x="1835696" y="1772816"/>
            <a:ext cx="576064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2</a:t>
            </a:r>
          </a:p>
        </p:txBody>
      </p:sp>
      <p:sp>
        <p:nvSpPr>
          <p:cNvPr id="44" name="Заголовок 35"/>
          <p:cNvSpPr txBox="1">
            <a:spLocks/>
          </p:cNvSpPr>
          <p:nvPr/>
        </p:nvSpPr>
        <p:spPr>
          <a:xfrm>
            <a:off x="5508104" y="3654152"/>
            <a:ext cx="576064" cy="5669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2</a:t>
            </a:r>
          </a:p>
        </p:txBody>
      </p:sp>
      <p:sp>
        <p:nvSpPr>
          <p:cNvPr id="45" name="Заголовок 35"/>
          <p:cNvSpPr txBox="1">
            <a:spLocks/>
          </p:cNvSpPr>
          <p:nvPr/>
        </p:nvSpPr>
        <p:spPr>
          <a:xfrm>
            <a:off x="5940152" y="2708920"/>
            <a:ext cx="576064" cy="5669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2</a:t>
            </a:r>
          </a:p>
        </p:txBody>
      </p:sp>
      <p:sp>
        <p:nvSpPr>
          <p:cNvPr id="46" name="Заголовок 35"/>
          <p:cNvSpPr txBox="1">
            <a:spLocks/>
          </p:cNvSpPr>
          <p:nvPr/>
        </p:nvSpPr>
        <p:spPr>
          <a:xfrm>
            <a:off x="6156176" y="1853952"/>
            <a:ext cx="576064" cy="5669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4</a:t>
            </a:r>
          </a:p>
        </p:txBody>
      </p:sp>
      <p:pic>
        <p:nvPicPr>
          <p:cNvPr id="47" name="Picture 2" descr="C:\документы\Гифы\знаки\simbol040.gi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427984" y="5229200"/>
            <a:ext cx="933450" cy="12192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0" grpId="0"/>
      <p:bldP spid="41" grpId="0"/>
      <p:bldP spid="42" grpId="0"/>
      <p:bldP spid="43" grpId="0"/>
      <p:bldP spid="45" grpId="0"/>
      <p:bldP spid="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0E7384-FCA3-CBD9-8454-263F22EC73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Проверка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67EE3CC-648D-D35C-E4D6-E3A55EAC78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27584" y="1600200"/>
            <a:ext cx="4038600" cy="4525963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1 вариант</a:t>
            </a:r>
          </a:p>
          <a:p>
            <a:r>
              <a:rPr lang="ru-RU" dirty="0"/>
              <a:t>1) 83124</a:t>
            </a:r>
          </a:p>
          <a:p>
            <a:r>
              <a:rPr lang="ru-RU" dirty="0"/>
              <a:t>2) 220200, 202200, 222000</a:t>
            </a:r>
          </a:p>
          <a:p>
            <a:r>
              <a:rPr lang="ru-RU" dirty="0"/>
              <a:t>3) 23424 или 24624</a:t>
            </a:r>
          </a:p>
          <a:p>
            <a:r>
              <a:rPr lang="ru-RU" dirty="0"/>
              <a:t>4) 760 или 940</a:t>
            </a:r>
          </a:p>
          <a:p>
            <a:r>
              <a:rPr lang="ru-RU" dirty="0"/>
              <a:t>5) 2749, 2947, 2974, 4297, 4729, 4792, 4927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C7928D6-F36E-96F0-243C-23D16B3725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66184" y="1600200"/>
            <a:ext cx="4038600" cy="4525963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2 вариант</a:t>
            </a:r>
          </a:p>
          <a:p>
            <a:r>
              <a:rPr lang="ru-RU" dirty="0"/>
              <a:t>1) 64728</a:t>
            </a:r>
          </a:p>
          <a:p>
            <a:r>
              <a:rPr lang="ru-RU" dirty="0"/>
              <a:t>2) 122112, 212112, 221112</a:t>
            </a:r>
          </a:p>
          <a:p>
            <a:r>
              <a:rPr lang="ru-RU" dirty="0"/>
              <a:t>3) 53160 или 53640</a:t>
            </a:r>
          </a:p>
          <a:p>
            <a:r>
              <a:rPr lang="ru-RU" dirty="0"/>
              <a:t>4) 200 или 380 или 560</a:t>
            </a:r>
          </a:p>
          <a:p>
            <a:r>
              <a:rPr lang="ru-RU" dirty="0"/>
              <a:t>5) 2738, 2837, 2873, 3287, 3728, 3782, 3827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3049459"/>
      </p:ext>
    </p:extLst>
  </p:cSld>
  <p:clrMapOvr>
    <a:masterClrMapping/>
  </p:clrMapOvr>
  <p:transition>
    <p:wedg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379909"/>
            <a:ext cx="7715200" cy="514543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а)   20574</a:t>
            </a:r>
            <a:r>
              <a:rPr lang="ru-RU" b="1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1305</a:t>
            </a:r>
            <a:r>
              <a:rPr lang="ru-RU" b="1" baseline="30000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 делится на 9;</a:t>
            </a:r>
          </a:p>
          <a:p>
            <a:pPr marL="514350" indent="-51435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б)   5</a:t>
            </a:r>
            <a:r>
              <a:rPr lang="ru-RU" b="1" baseline="30000" dirty="0"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+ 5</a:t>
            </a:r>
            <a:r>
              <a:rPr lang="ru-RU" b="1" baseline="30000" dirty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 делится на 18;</a:t>
            </a:r>
          </a:p>
          <a:p>
            <a:pPr marL="514350" indent="-51435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в)   37 </a:t>
            </a:r>
            <a:r>
              <a:rPr lang="ru-RU" b="1" dirty="0">
                <a:latin typeface="Times New Roman" pitchFamily="18" charset="0"/>
                <a:cs typeface="Times New Roman" pitchFamily="18" charset="0"/>
                <a:sym typeface="Symbol"/>
              </a:rPr>
              <a:t> 2444</a:t>
            </a:r>
            <a:r>
              <a:rPr lang="ru-RU" b="1" baseline="30000" dirty="0">
                <a:latin typeface="Times New Roman" pitchFamily="18" charset="0"/>
                <a:cs typeface="Times New Roman" pitchFamily="18" charset="0"/>
                <a:sym typeface="Symbol"/>
              </a:rPr>
              <a:t>5</a:t>
            </a:r>
            <a:r>
              <a:rPr lang="ru-RU" b="1" dirty="0">
                <a:latin typeface="Times New Roman" pitchFamily="18" charset="0"/>
                <a:cs typeface="Times New Roman" pitchFamily="18" charset="0"/>
                <a:sym typeface="Symbol"/>
              </a:rPr>
              <a:t>  делится на 4.</a:t>
            </a:r>
          </a:p>
        </p:txBody>
      </p:sp>
      <p:pic>
        <p:nvPicPr>
          <p:cNvPr id="6" name="Picture 7" descr="C:\Users\Ира\Pictures\8l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752034"/>
            <a:ext cx="9144000" cy="13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C:\Users\Ира\Pictures\8l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3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 txBox="1">
            <a:spLocks noGrp="1"/>
          </p:cNvSpPr>
          <p:nvPr>
            <p:ph type="title"/>
          </p:nvPr>
        </p:nvSpPr>
        <p:spPr>
          <a:xfrm>
            <a:off x="611560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Доказать, что число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endParaRPr kumimoji="0" lang="ru-RU" sz="4400" b="1" i="0" u="none" strike="noStrike" kern="1200" cap="none" spc="0" normalizeH="0" baseline="0" noProof="0" dirty="0">
              <a:ln w="11430"/>
              <a:solidFill>
                <a:srgbClr val="C00000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pic>
        <p:nvPicPr>
          <p:cNvPr id="18434" name="Picture 2" descr="C:\документы\Гифы\знаки\simbol040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0352" y="5157192"/>
            <a:ext cx="933450" cy="12192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580</Words>
  <Application>Microsoft Office PowerPoint</Application>
  <PresentationFormat>Экран (4:3)</PresentationFormat>
  <Paragraphs>81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Bookman Old Style</vt:lpstr>
      <vt:lpstr>Calibri</vt:lpstr>
      <vt:lpstr>Times New Roman</vt:lpstr>
      <vt:lpstr>Тема Office</vt:lpstr>
      <vt:lpstr>Презентация PowerPoint</vt:lpstr>
      <vt:lpstr>Проверка домашнего задания</vt:lpstr>
      <vt:lpstr>Проверка домашнего задания</vt:lpstr>
      <vt:lpstr>Проверка домашнего задания</vt:lpstr>
      <vt:lpstr>Проверка домашнего задания</vt:lpstr>
      <vt:lpstr>Проверка домашнего задания</vt:lpstr>
      <vt:lpstr>0</vt:lpstr>
      <vt:lpstr>Проверка</vt:lpstr>
      <vt:lpstr> Доказать, что число </vt:lpstr>
      <vt:lpstr>Тема урока</vt:lpstr>
      <vt:lpstr>Цели урока:</vt:lpstr>
      <vt:lpstr>Физкультминутка</vt:lpstr>
      <vt:lpstr> Доказать, что число </vt:lpstr>
      <vt:lpstr>Классная работа</vt:lpstr>
      <vt:lpstr>Классная работа</vt:lpstr>
      <vt:lpstr>Домашнее задание</vt:lpstr>
    </vt:vector>
  </TitlesOfParts>
  <Company>DNS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Galina</dc:creator>
  <cp:lastModifiedBy>Оксана Миронова</cp:lastModifiedBy>
  <cp:revision>34</cp:revision>
  <dcterms:created xsi:type="dcterms:W3CDTF">2017-09-15T08:47:12Z</dcterms:created>
  <dcterms:modified xsi:type="dcterms:W3CDTF">2025-02-16T19:51:16Z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229099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