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6" r:id="rId2"/>
    <p:sldId id="294" r:id="rId3"/>
    <p:sldId id="256" r:id="rId4"/>
    <p:sldId id="257" r:id="rId5"/>
    <p:sldId id="258" r:id="rId6"/>
    <p:sldId id="261" r:id="rId7"/>
    <p:sldId id="280" r:id="rId8"/>
    <p:sldId id="263" r:id="rId9"/>
    <p:sldId id="264" r:id="rId10"/>
    <p:sldId id="281" r:id="rId11"/>
    <p:sldId id="265" r:id="rId12"/>
    <p:sldId id="287" r:id="rId13"/>
    <p:sldId id="282" r:id="rId14"/>
    <p:sldId id="266" r:id="rId15"/>
    <p:sldId id="288" r:id="rId16"/>
    <p:sldId id="284" r:id="rId17"/>
    <p:sldId id="290" r:id="rId18"/>
    <p:sldId id="286" r:id="rId19"/>
    <p:sldId id="285" r:id="rId20"/>
    <p:sldId id="268" r:id="rId21"/>
    <p:sldId id="275" r:id="rId22"/>
    <p:sldId id="289" r:id="rId23"/>
    <p:sldId id="269" r:id="rId24"/>
    <p:sldId id="270" r:id="rId25"/>
    <p:sldId id="291" r:id="rId26"/>
    <p:sldId id="292" r:id="rId27"/>
    <p:sldId id="293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7DA3"/>
    <a:srgbClr val="4E729A"/>
    <a:srgbClr val="597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8271-9550-4C6E-8A82-9053FAD86C7E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D290-A555-4685-92DB-101124B689F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8271-9550-4C6E-8A82-9053FAD86C7E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D290-A555-4685-92DB-101124B689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8271-9550-4C6E-8A82-9053FAD86C7E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D290-A555-4685-92DB-101124B689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8271-9550-4C6E-8A82-9053FAD86C7E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D290-A555-4685-92DB-101124B689F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8271-9550-4C6E-8A82-9053FAD86C7E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D290-A555-4685-92DB-101124B689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8271-9550-4C6E-8A82-9053FAD86C7E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D290-A555-4685-92DB-101124B689F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8271-9550-4C6E-8A82-9053FAD86C7E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D290-A555-4685-92DB-101124B689F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8271-9550-4C6E-8A82-9053FAD86C7E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D290-A555-4685-92DB-101124B689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8271-9550-4C6E-8A82-9053FAD86C7E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D290-A555-4685-92DB-101124B689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8271-9550-4C6E-8A82-9053FAD86C7E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D290-A555-4685-92DB-101124B689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8271-9550-4C6E-8A82-9053FAD86C7E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D290-A555-4685-92DB-101124B689F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32D8271-9550-4C6E-8A82-9053FAD86C7E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2A1D290-A555-4685-92DB-101124B689F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026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12912" y="1124744"/>
            <a:ext cx="13527632" cy="1143000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Рассмотрим проблему 1</a:t>
            </a:r>
          </a:p>
        </p:txBody>
      </p:sp>
      <p:pic>
        <p:nvPicPr>
          <p:cNvPr id="1028" name="Picture 4" descr="ÐÐ°ÑÑÐ¸Ð½ÐºÐ¸ Ð¿Ð¾ Ð·Ð°Ð¿ÑÐ¾ÑÑ Ð³Ð»Ð°Ð·Ð° png">
            <a:extLst>
              <a:ext uri="{FF2B5EF4-FFF2-40B4-BE49-F238E27FC236}">
                <a16:creationId xmlns:a16="http://schemas.microsoft.com/office/drawing/2014/main" id="{2218C409-DF22-4716-9983-2F471D8E5B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728" y="-451326"/>
            <a:ext cx="2572544" cy="257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ED33D6C2-5BD2-4251-9977-9955F18A7010}"/>
              </a:ext>
            </a:extLst>
          </p:cNvPr>
          <p:cNvGrpSpPr/>
          <p:nvPr/>
        </p:nvGrpSpPr>
        <p:grpSpPr>
          <a:xfrm>
            <a:off x="2495600" y="2348880"/>
            <a:ext cx="7848872" cy="4509120"/>
            <a:chOff x="2495600" y="2348880"/>
            <a:chExt cx="7848872" cy="4509120"/>
          </a:xfrm>
        </p:grpSpPr>
        <p:pic>
          <p:nvPicPr>
            <p:cNvPr id="4" name="Picture 2" descr="Похожее изображение">
              <a:extLst>
                <a:ext uri="{FF2B5EF4-FFF2-40B4-BE49-F238E27FC236}">
                  <a16:creationId xmlns:a16="http://schemas.microsoft.com/office/drawing/2014/main" id="{2E0A8438-8764-40E0-A837-1E6ECA884D55}"/>
                </a:ext>
              </a:extLst>
            </p:cNvPr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06"/>
            <a:stretch/>
          </p:blipFill>
          <p:spPr bwMode="auto">
            <a:xfrm>
              <a:off x="2495600" y="2348880"/>
              <a:ext cx="7848872" cy="450912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896BC06C-624D-464A-A6C4-33C0117850FA}"/>
                </a:ext>
              </a:extLst>
            </p:cNvPr>
            <p:cNvSpPr/>
            <p:nvPr/>
          </p:nvSpPr>
          <p:spPr>
            <a:xfrm>
              <a:off x="3071664" y="3429000"/>
              <a:ext cx="1368152" cy="216024"/>
            </a:xfrm>
            <a:prstGeom prst="rect">
              <a:avLst/>
            </a:prstGeom>
            <a:solidFill>
              <a:srgbClr val="4E729A"/>
            </a:solidFill>
            <a:ln>
              <a:solidFill>
                <a:srgbClr val="4E72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AD877FF7-8A60-4507-B29D-F2498EE37E0B}"/>
                </a:ext>
              </a:extLst>
            </p:cNvPr>
            <p:cNvSpPr/>
            <p:nvPr/>
          </p:nvSpPr>
          <p:spPr>
            <a:xfrm>
              <a:off x="4583832" y="4005064"/>
              <a:ext cx="1368152" cy="216024"/>
            </a:xfrm>
            <a:prstGeom prst="rect">
              <a:avLst/>
            </a:prstGeom>
            <a:solidFill>
              <a:srgbClr val="4E729A"/>
            </a:solidFill>
            <a:ln>
              <a:solidFill>
                <a:srgbClr val="4E72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60643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6824" y="116632"/>
            <a:ext cx="5472608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6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Виды угроз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39416" y="1412776"/>
            <a:ext cx="2304256" cy="201622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b="1" u="sng" dirty="0">
                <a:solidFill>
                  <a:schemeClr val="tx1"/>
                </a:solidFill>
              </a:rPr>
              <a:t>Вирусы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87C1F63-E108-47AE-8E89-3032382158A5}"/>
              </a:ext>
            </a:extLst>
          </p:cNvPr>
          <p:cNvSpPr/>
          <p:nvPr/>
        </p:nvSpPr>
        <p:spPr>
          <a:xfrm>
            <a:off x="3147328" y="1512947"/>
            <a:ext cx="89253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- вредоносные программы, установленные на компьютере самостоятельно или по ошибке пользователя. Созданы для нанесения вреда компьютеру.</a:t>
            </a:r>
          </a:p>
        </p:txBody>
      </p:sp>
      <p:pic>
        <p:nvPicPr>
          <p:cNvPr id="2050" name="Picture 2" descr="ÐÐ°ÑÑÐ¸Ð½ÐºÐ¸ Ð¿Ð¾ Ð·Ð°Ð¿ÑÐ¾ÑÑ Ð²Ð¸ÑÑÑÑ png">
            <a:extLst>
              <a:ext uri="{FF2B5EF4-FFF2-40B4-BE49-F238E27FC236}">
                <a16:creationId xmlns:a16="http://schemas.microsoft.com/office/drawing/2014/main" id="{E0A46098-D882-4CFD-9A5B-229DB27C4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92" y="387218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98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640BA8-830C-4406-A5BA-A17FB33F977F}"/>
              </a:ext>
            </a:extLst>
          </p:cNvPr>
          <p:cNvSpPr txBox="1"/>
          <p:nvPr/>
        </p:nvSpPr>
        <p:spPr>
          <a:xfrm>
            <a:off x="1055440" y="1268760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/>
              <a:t>Фишинг</a:t>
            </a:r>
            <a:r>
              <a:rPr lang="ru-RU" sz="4000" dirty="0"/>
              <a:t>–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822D5FF-298C-4061-A269-D4B47FBD19F1}"/>
              </a:ext>
            </a:extLst>
          </p:cNvPr>
          <p:cNvSpPr/>
          <p:nvPr/>
        </p:nvSpPr>
        <p:spPr>
          <a:xfrm>
            <a:off x="3431704" y="1268760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хакеры</a:t>
            </a:r>
            <a:r>
              <a:rPr lang="en-US" sz="3600" dirty="0"/>
              <a:t> </a:t>
            </a:r>
            <a:r>
              <a:rPr lang="ru-RU" sz="3600" dirty="0"/>
              <a:t>и взломщики, получающие незаконным путем логины и пароли людей с целью незаконного использования.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DD3218-F04D-4090-8AF9-4C31142D07A2}"/>
              </a:ext>
            </a:extLst>
          </p:cNvPr>
          <p:cNvSpPr txBox="1"/>
          <p:nvPr/>
        </p:nvSpPr>
        <p:spPr>
          <a:xfrm>
            <a:off x="6456040" y="4804410"/>
            <a:ext cx="62024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От английского</a:t>
            </a:r>
          </a:p>
          <a:p>
            <a:pPr algn="ctr"/>
            <a:r>
              <a:rPr lang="en-US" sz="3200" u="sng" dirty="0"/>
              <a:t>Fish – </a:t>
            </a:r>
            <a:r>
              <a:rPr lang="ru-RU" sz="3200" u="sng" dirty="0"/>
              <a:t>рыба</a:t>
            </a:r>
          </a:p>
          <a:p>
            <a:pPr algn="ctr"/>
            <a:r>
              <a:rPr lang="en-US" sz="3200" u="sng" dirty="0"/>
              <a:t>Fishing - </a:t>
            </a:r>
            <a:r>
              <a:rPr lang="ru-RU" sz="3200" u="sng" dirty="0"/>
              <a:t>рыбачить</a:t>
            </a:r>
          </a:p>
        </p:txBody>
      </p:sp>
      <p:pic>
        <p:nvPicPr>
          <p:cNvPr id="3074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A1FC0E5A-D801-40D4-9D82-2C62D2C546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3543796"/>
            <a:ext cx="4680520" cy="3120347"/>
          </a:xfrm>
          <a:prstGeom prst="rect">
            <a:avLst/>
          </a:prstGeom>
          <a:noFill/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10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464" y="95559"/>
            <a:ext cx="9176808" cy="1143000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Рассмотрим ситуацию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63553" y="1238559"/>
            <a:ext cx="79928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Вам приходит предложение об установке неизвестного приложения. </a:t>
            </a:r>
          </a:p>
          <a:p>
            <a:endParaRPr lang="ru-RU" sz="2800" dirty="0"/>
          </a:p>
          <a:p>
            <a:endParaRPr lang="ru-RU" sz="2800" dirty="0"/>
          </a:p>
        </p:txBody>
      </p:sp>
      <p:pic>
        <p:nvPicPr>
          <p:cNvPr id="5" name="Picture 2" descr="Картинки по запросу разрешить доступ неизвестному приложению window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624" y="2381560"/>
            <a:ext cx="6912768" cy="419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06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письма счастья в вконтак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3533155"/>
            <a:ext cx="8852906" cy="300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3352" y="354021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/>
              <a:t>«Письма счастья» </a:t>
            </a:r>
            <a:r>
              <a:rPr lang="ru-RU" sz="3600" dirty="0"/>
              <a:t>-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18956" y="5157192"/>
            <a:ext cx="1584176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27548" y="3645024"/>
            <a:ext cx="1584176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702DF28-3B1B-4E33-AAE8-D74A4E5FF886}"/>
              </a:ext>
            </a:extLst>
          </p:cNvPr>
          <p:cNvSpPr/>
          <p:nvPr/>
        </p:nvSpPr>
        <p:spPr>
          <a:xfrm>
            <a:off x="4799856" y="354021"/>
            <a:ext cx="73921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письма с определенным «доброжелательным» содержанием. В этих письмах призывается отправить их другим адресатам. </a:t>
            </a:r>
          </a:p>
        </p:txBody>
      </p:sp>
    </p:spTree>
    <p:extLst>
      <p:ext uri="{BB962C8B-B14F-4D97-AF65-F5344CB8AC3E}">
        <p14:creationId xmlns:p14="http://schemas.microsoft.com/office/powerpoint/2010/main" val="199661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4EF4EB3-1E58-4A0A-9385-63BFDD3C674D}"/>
              </a:ext>
            </a:extLst>
          </p:cNvPr>
          <p:cNvSpPr txBox="1"/>
          <p:nvPr/>
        </p:nvSpPr>
        <p:spPr>
          <a:xfrm>
            <a:off x="983432" y="836712"/>
            <a:ext cx="2595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/>
              <a:t>СПАМ</a:t>
            </a:r>
            <a:r>
              <a:rPr lang="ru-RU" sz="3600" dirty="0"/>
              <a:t> – 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019DC23-16F4-4631-B9E5-7B9F69A71DA2}"/>
              </a:ext>
            </a:extLst>
          </p:cNvPr>
          <p:cNvSpPr/>
          <p:nvPr/>
        </p:nvSpPr>
        <p:spPr>
          <a:xfrm>
            <a:off x="2855640" y="836712"/>
            <a:ext cx="89289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нежелательная рассылка рекламы или письма от незнакомых людей с просьбой перейти по ссылке.</a:t>
            </a:r>
          </a:p>
        </p:txBody>
      </p:sp>
      <p:pic>
        <p:nvPicPr>
          <p:cNvPr id="4098" name="Picture 2" descr="ÐÐ°ÑÑÐ¸Ð½ÐºÐ¸ Ð¿Ð¾ Ð·Ð°Ð¿ÑÐ¾ÑÑ ÑÐ¿Ð°Ð¼ png">
            <a:extLst>
              <a:ext uri="{FF2B5EF4-FFF2-40B4-BE49-F238E27FC236}">
                <a16:creationId xmlns:a16="http://schemas.microsoft.com/office/drawing/2014/main" id="{A9126187-CD4A-40F5-BE2E-24CFE6721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760" y="2937881"/>
            <a:ext cx="3959716" cy="392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19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344" y="1326462"/>
            <a:ext cx="11388589" cy="1143000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Рассмотрим проблему 2</a:t>
            </a:r>
          </a:p>
        </p:txBody>
      </p:sp>
      <p:pic>
        <p:nvPicPr>
          <p:cNvPr id="3" name="Picture 4" descr="ÐÐ°ÑÑÐ¸Ð½ÐºÐ¸ Ð¿Ð¾ Ð·Ð°Ð¿ÑÐ¾ÑÑ Ð³Ð»Ð°Ð·Ð° png">
            <a:extLst>
              <a:ext uri="{FF2B5EF4-FFF2-40B4-BE49-F238E27FC236}">
                <a16:creationId xmlns:a16="http://schemas.microsoft.com/office/drawing/2014/main" id="{A2AE843F-DD20-4885-A8C4-882DAE51A6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268" y="-603448"/>
            <a:ext cx="2995463" cy="299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ÐÐ¾ÑÐ¾Ð¶ÐµÐµ Ð¸Ð·Ð¾Ð±ÑÐ°Ð¶ÐµÐ½Ð¸Ðµ">
            <a:extLst>
              <a:ext uri="{FF2B5EF4-FFF2-40B4-BE49-F238E27FC236}">
                <a16:creationId xmlns:a16="http://schemas.microsoft.com/office/drawing/2014/main" id="{36D916C2-33AC-4A6C-9CA2-896C77D5CC1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672" y="2483769"/>
            <a:ext cx="5688632" cy="43742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595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1384" y="394445"/>
            <a:ext cx="1101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err="1"/>
              <a:t>Буллинг</a:t>
            </a:r>
            <a:r>
              <a:rPr lang="ru-RU" sz="3600" dirty="0"/>
              <a:t>-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11624" y="379001"/>
            <a:ext cx="90606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агрессия друг </a:t>
            </a:r>
            <a:r>
              <a:rPr lang="ru-RU" sz="3600"/>
              <a:t>к другу в </a:t>
            </a:r>
            <a:r>
              <a:rPr lang="ru-RU" sz="3600" dirty="0"/>
              <a:t>социальных сетях. Цель – вывести жертву на плохие эмоции. </a:t>
            </a:r>
          </a:p>
        </p:txBody>
      </p:sp>
      <p:pic>
        <p:nvPicPr>
          <p:cNvPr id="1028" name="Picture 4" descr="ÐÐ°ÑÑÐ¸Ð½ÐºÐ¸ Ð¿Ð¾ Ð·Ð°Ð¿ÑÐ¾ÑÑ Ð±ÑÐ»Ð»Ð¸Ð½Ð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984" y="2924944"/>
            <a:ext cx="4845918" cy="3807507"/>
          </a:xfrm>
          <a:prstGeom prst="rect">
            <a:avLst/>
          </a:prstGeom>
          <a:noFill/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87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68" y="1844824"/>
            <a:ext cx="11377264" cy="1584176"/>
          </a:xfrm>
        </p:spPr>
        <p:txBody>
          <a:bodyPr/>
          <a:lstStyle/>
          <a:p>
            <a:pPr marL="0" indent="0" algn="ctr">
              <a:buNone/>
            </a:pPr>
            <a:r>
              <a:rPr lang="ru-RU" sz="8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Выберете правила </a:t>
            </a:r>
            <a:br>
              <a:rPr lang="ru-RU" sz="8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ru-RU" sz="8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при работе </a:t>
            </a:r>
            <a:br>
              <a:rPr lang="ru-RU" sz="8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ru-RU" sz="8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 сети Интернет</a:t>
            </a:r>
          </a:p>
        </p:txBody>
      </p:sp>
    </p:spTree>
    <p:extLst>
      <p:ext uri="{BB962C8B-B14F-4D97-AF65-F5344CB8AC3E}">
        <p14:creationId xmlns:p14="http://schemas.microsoft.com/office/powerpoint/2010/main" val="272689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5600" y="-91932"/>
            <a:ext cx="6728536" cy="1143000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Ваша памятка!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1344" y="908720"/>
            <a:ext cx="1216935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/>
              <a:t>Не принимать сомнительные заявки в друзья  и группы без проверки содержащейся в ней информации</a:t>
            </a:r>
          </a:p>
          <a:p>
            <a:pPr marL="342900" indent="-342900">
              <a:buAutoNum type="arabicPeriod"/>
            </a:pPr>
            <a:r>
              <a:rPr lang="ru-RU" sz="2800" b="1" dirty="0"/>
              <a:t>Устанавливать только нужные приложения, соблюдая все меры предосторожности </a:t>
            </a:r>
          </a:p>
          <a:p>
            <a:pPr marL="342900" indent="-342900">
              <a:buAutoNum type="arabicPeriod"/>
            </a:pPr>
            <a:r>
              <a:rPr lang="ru-RU" sz="2800" b="1" dirty="0"/>
              <a:t>Не переходить по сомнительным ссылкам, присланным по почте и в социальных сетях от неизвестных отправителей</a:t>
            </a:r>
          </a:p>
          <a:p>
            <a:pPr marL="342900" indent="-342900">
              <a:buAutoNum type="arabicPeriod"/>
            </a:pPr>
            <a:r>
              <a:rPr lang="ru-RU" sz="2800" b="1" dirty="0"/>
              <a:t>Не указывать свои персональные данные, закрыть личные альбомы для доступа широкой общественности </a:t>
            </a:r>
          </a:p>
          <a:p>
            <a:pPr marL="342900" indent="-342900">
              <a:buAutoNum type="arabicPeriod"/>
            </a:pPr>
            <a:r>
              <a:rPr lang="ru-RU" sz="2800" b="1" dirty="0"/>
              <a:t>Регулярно обновлять антивирусную программу </a:t>
            </a:r>
          </a:p>
          <a:p>
            <a:pPr marL="342900" indent="-342900">
              <a:buAutoNum type="arabicPeriod"/>
            </a:pPr>
            <a:r>
              <a:rPr lang="ru-RU" sz="2800" b="1" dirty="0"/>
              <a:t>Помнить об ответственности за свои действия и слова не только в жизни, но и в интернете</a:t>
            </a:r>
          </a:p>
          <a:p>
            <a:pPr marL="342900" indent="-342900">
              <a:buAutoNum type="arabicPeriod"/>
            </a:pPr>
            <a:r>
              <a:rPr lang="ru-RU" sz="2800" b="1" dirty="0"/>
              <a:t>Не заменять реальную жизнь виртуальной</a:t>
            </a:r>
          </a:p>
          <a:p>
            <a:pPr marL="342900" indent="-342900">
              <a:buAutoNum type="arabicPeriod"/>
            </a:pPr>
            <a:r>
              <a:rPr lang="ru-RU" sz="2800" b="1" dirty="0"/>
              <a:t>Обращаться к родителям в случае проблемы в интернете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BAE5396-0911-41A4-BD8D-AB41584CD15E}"/>
              </a:ext>
            </a:extLst>
          </p:cNvPr>
          <p:cNvCxnSpPr/>
          <p:nvPr/>
        </p:nvCxnSpPr>
        <p:spPr>
          <a:xfrm>
            <a:off x="191344" y="4365104"/>
            <a:ext cx="11881320" cy="0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26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6A5CFD-A58C-4DC6-804F-7E28DAB19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194" y="260648"/>
            <a:ext cx="96816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Внеклассного мероприятия по информатике и ИКТ</a:t>
            </a:r>
            <a:br>
              <a:rPr lang="ru-RU" dirty="0"/>
            </a:br>
            <a:r>
              <a:rPr lang="ru-RU" dirty="0"/>
              <a:t>в 5 классе</a:t>
            </a:r>
            <a:br>
              <a:rPr lang="ru-RU" dirty="0"/>
            </a:br>
            <a:r>
              <a:rPr lang="ru-RU" dirty="0"/>
              <a:t>«Безопасность в сети Интернет»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21A491-728F-4AAB-8BFB-0D573FC6A56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00056" y="4437112"/>
            <a:ext cx="5591944" cy="230425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/>
              <a:t> </a:t>
            </a:r>
          </a:p>
          <a:p>
            <a:pPr marL="45720" indent="0">
              <a:buNone/>
            </a:pPr>
            <a:r>
              <a:rPr lang="ru-RU" dirty="0"/>
              <a:t>Подготовили: учителя ГБОУ школы №613 </a:t>
            </a:r>
          </a:p>
          <a:p>
            <a:pPr marL="45720" indent="0">
              <a:buNone/>
            </a:pPr>
            <a:r>
              <a:rPr lang="ru-RU" dirty="0"/>
              <a:t>Высшей квалификационной категории</a:t>
            </a:r>
          </a:p>
          <a:p>
            <a:pPr marL="45720" indent="0">
              <a:buNone/>
            </a:pPr>
            <a:r>
              <a:rPr lang="ru-RU" dirty="0"/>
              <a:t>Кузьмичева Светлана Александровна,</a:t>
            </a:r>
          </a:p>
          <a:p>
            <a:pPr marL="45720" indent="0">
              <a:buNone/>
            </a:pPr>
            <a:r>
              <a:rPr lang="ru-RU" dirty="0"/>
              <a:t>Шутова Светлана Викторовна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263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8" y="332656"/>
            <a:ext cx="1101722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Самое важное правило: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81808" y="1772816"/>
            <a:ext cx="8388424" cy="1224136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4400" b="1" dirty="0">
                <a:solidFill>
                  <a:srgbClr val="FF0000"/>
                </a:solidFill>
              </a:rPr>
              <a:t>Обращайтесь к родителям, если у вас будут вопросы по поводу использования интернета. </a:t>
            </a:r>
          </a:p>
        </p:txBody>
      </p:sp>
    </p:spTree>
    <p:extLst>
      <p:ext uri="{BB962C8B-B14F-4D97-AF65-F5344CB8AC3E}">
        <p14:creationId xmlns:p14="http://schemas.microsoft.com/office/powerpoint/2010/main" val="220112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4AE421C-A923-450A-A738-13E5B140D6EA}"/>
              </a:ext>
            </a:extLst>
          </p:cNvPr>
          <p:cNvSpPr/>
          <p:nvPr/>
        </p:nvSpPr>
        <p:spPr>
          <a:xfrm>
            <a:off x="3231272" y="692696"/>
            <a:ext cx="5729454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mr_ArdaghG" panose="00000700000000000000" pitchFamily="2" charset="0"/>
              </a:rPr>
              <a:t>Спасибо </a:t>
            </a:r>
          </a:p>
          <a:p>
            <a:pPr algn="ctr"/>
            <a:r>
              <a:rPr lang="ru-RU" sz="96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mr_ArdaghG" panose="00000700000000000000" pitchFamily="2" charset="0"/>
              </a:rPr>
              <a:t>за внимание!</a:t>
            </a:r>
          </a:p>
        </p:txBody>
      </p:sp>
      <p:pic>
        <p:nvPicPr>
          <p:cNvPr id="5122" name="Picture 2" descr="ÐÐ°ÑÑÐ¸Ð½ÐºÐ¸ Ð¿Ð¾ Ð·Ð°Ð¿ÑÐ¾ÑÑ ÐºÐ¾ÑÐ¸Ðº Ð¼Ð°ÑÐµÑ Ð»Ð°Ð¿ÐºÐ¾Ð¹ Ð³Ð¸Ñ">
            <a:extLst>
              <a:ext uri="{FF2B5EF4-FFF2-40B4-BE49-F238E27FC236}">
                <a16:creationId xmlns:a16="http://schemas.microsoft.com/office/drawing/2014/main" id="{6BED0DC7-7A94-4FA5-9E84-8D24B8EA31D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40" y="3739684"/>
            <a:ext cx="2880320" cy="2880320"/>
          </a:xfrm>
          <a:prstGeom prst="rect">
            <a:avLst/>
          </a:prstGeom>
          <a:noFill/>
          <a:effectLst>
            <a:softEdge rad="228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35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164A8E-345F-4F7B-8CE2-A38001DCB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408132-A407-4062-8652-634803EB7AE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47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9496" y="54868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6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Проверим себя</a:t>
            </a:r>
          </a:p>
        </p:txBody>
      </p:sp>
      <p:pic>
        <p:nvPicPr>
          <p:cNvPr id="10242" name="Picture 2" descr="Картинки по запросу стикеры в вк без фо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16" y="1412777"/>
            <a:ext cx="3868688" cy="386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5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943B22F6-71DF-445B-9039-DCD2F46B5C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260648"/>
            <a:ext cx="12241360" cy="3474720"/>
          </a:xfrm>
        </p:spPr>
        <p:txBody>
          <a:bodyPr/>
          <a:lstStyle/>
          <a:p>
            <a:pPr marL="45720" indent="0">
              <a:buNone/>
            </a:pPr>
            <a:r>
              <a:rPr lang="ru-RU" sz="4400" b="1" dirty="0">
                <a:latin typeface="Comic Sans MS" panose="030F0702030302020204" pitchFamily="66" charset="0"/>
              </a:rPr>
              <a:t>Соедини линией слова и их определения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962798-5CAA-4D92-9EC5-AEB5AD241648}"/>
              </a:ext>
            </a:extLst>
          </p:cNvPr>
          <p:cNvSpPr txBox="1"/>
          <p:nvPr/>
        </p:nvSpPr>
        <p:spPr>
          <a:xfrm flipH="1">
            <a:off x="191343" y="1268760"/>
            <a:ext cx="4248472" cy="4145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/>
              <a:t>Спам</a:t>
            </a:r>
          </a:p>
          <a:p>
            <a:pPr>
              <a:lnSpc>
                <a:spcPct val="150000"/>
              </a:lnSpc>
            </a:pPr>
            <a:r>
              <a:rPr lang="ru-RU" sz="3600" dirty="0"/>
              <a:t>Фишинг</a:t>
            </a:r>
          </a:p>
          <a:p>
            <a:pPr>
              <a:lnSpc>
                <a:spcPct val="150000"/>
              </a:lnSpc>
            </a:pPr>
            <a:r>
              <a:rPr lang="ru-RU" sz="3600" dirty="0"/>
              <a:t>Вирусы</a:t>
            </a:r>
          </a:p>
          <a:p>
            <a:pPr>
              <a:lnSpc>
                <a:spcPct val="150000"/>
              </a:lnSpc>
            </a:pPr>
            <a:r>
              <a:rPr lang="ru-RU" sz="3600" dirty="0" err="1"/>
              <a:t>Буллинг</a:t>
            </a:r>
            <a:endParaRPr lang="ru-RU" sz="3600" dirty="0"/>
          </a:p>
          <a:p>
            <a:pPr>
              <a:lnSpc>
                <a:spcPct val="150000"/>
              </a:lnSpc>
            </a:pPr>
            <a:r>
              <a:rPr lang="ru-RU" sz="3600" dirty="0"/>
              <a:t>«Письма счастья»</a:t>
            </a: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94CAE0-C045-4891-A172-75AB9601363E}"/>
              </a:ext>
            </a:extLst>
          </p:cNvPr>
          <p:cNvSpPr txBox="1"/>
          <p:nvPr/>
        </p:nvSpPr>
        <p:spPr>
          <a:xfrm>
            <a:off x="5112568" y="980728"/>
            <a:ext cx="7128792" cy="1200329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Письма с определенным «доброжелательным» содержанием. В этих письмах призывается отправить их другим адресатам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0C42ED-B28C-4CD7-948A-26062261DE4F}"/>
              </a:ext>
            </a:extLst>
          </p:cNvPr>
          <p:cNvSpPr txBox="1"/>
          <p:nvPr/>
        </p:nvSpPr>
        <p:spPr>
          <a:xfrm flipH="1">
            <a:off x="7104112" y="2420367"/>
            <a:ext cx="4490785" cy="1200329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Вредоносное программные программы. Созданы для нанесения вреда компьютеру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F2BE1B-C186-4BE0-8CF7-28BB788693DF}"/>
              </a:ext>
            </a:extLst>
          </p:cNvPr>
          <p:cNvSpPr txBox="1"/>
          <p:nvPr/>
        </p:nvSpPr>
        <p:spPr>
          <a:xfrm>
            <a:off x="5519936" y="3735368"/>
            <a:ext cx="4870255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нежелательная рассылка рекламы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126707-51DB-4051-9EB0-B37368382569}"/>
              </a:ext>
            </a:extLst>
          </p:cNvPr>
          <p:cNvSpPr txBox="1"/>
          <p:nvPr/>
        </p:nvSpPr>
        <p:spPr>
          <a:xfrm>
            <a:off x="5688631" y="4686221"/>
            <a:ext cx="6312025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Агрессия друг к другу в социальных сетях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10E7F7-E76D-4766-85DF-2BF4C7F4994C}"/>
              </a:ext>
            </a:extLst>
          </p:cNvPr>
          <p:cNvSpPr txBox="1"/>
          <p:nvPr/>
        </p:nvSpPr>
        <p:spPr>
          <a:xfrm>
            <a:off x="5688631" y="5517218"/>
            <a:ext cx="5760640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Хакеры и взломщики, получающие незаконным путем логины и пароли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169D9547-E235-4749-A56F-E91252492464}"/>
              </a:ext>
            </a:extLst>
          </p:cNvPr>
          <p:cNvCxnSpPr>
            <a:endCxn id="7" idx="1"/>
          </p:cNvCxnSpPr>
          <p:nvPr/>
        </p:nvCxnSpPr>
        <p:spPr>
          <a:xfrm>
            <a:off x="1631504" y="1822895"/>
            <a:ext cx="3888432" cy="232797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6744E426-ECFD-4F73-9370-94CE816EDF9B}"/>
              </a:ext>
            </a:extLst>
          </p:cNvPr>
          <p:cNvCxnSpPr>
            <a:cxnSpLocks/>
          </p:cNvCxnSpPr>
          <p:nvPr/>
        </p:nvCxnSpPr>
        <p:spPr>
          <a:xfrm>
            <a:off x="1954736" y="2665062"/>
            <a:ext cx="3733895" cy="2852156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1804273F-7548-4B24-858D-87EB5D0E3DA7}"/>
              </a:ext>
            </a:extLst>
          </p:cNvPr>
          <p:cNvCxnSpPr>
            <a:cxnSpLocks/>
            <a:endCxn id="4" idx="3"/>
          </p:cNvCxnSpPr>
          <p:nvPr/>
        </p:nvCxnSpPr>
        <p:spPr>
          <a:xfrm flipV="1">
            <a:off x="1954736" y="3020532"/>
            <a:ext cx="5149376" cy="43797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B0D29765-C596-4571-AB4D-C349BF9284CE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2135559" y="4289503"/>
            <a:ext cx="3553072" cy="627551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1D913846-BB2C-4C66-B885-7C98ADCAC768}"/>
              </a:ext>
            </a:extLst>
          </p:cNvPr>
          <p:cNvCxnSpPr>
            <a:cxnSpLocks/>
            <a:endCxn id="3" idx="1"/>
          </p:cNvCxnSpPr>
          <p:nvPr/>
        </p:nvCxnSpPr>
        <p:spPr>
          <a:xfrm flipV="1">
            <a:off x="4079776" y="1580893"/>
            <a:ext cx="1032792" cy="347479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739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989B50-787E-4751-99FF-44C082AC2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464" y="476672"/>
            <a:ext cx="10081120" cy="3096344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Незнакомый человек из интернета просит тебя о личной встрече. Как ты поступишь?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711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F65359-3BA0-4C38-82A0-D09F6DD24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5640" y="116632"/>
            <a:ext cx="8683348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Кто-то в интернете начинает тебя оскорблять. Что следует сделать?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84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4D6D8-9245-4AEB-B25F-8CB02F47F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672" y="332656"/>
            <a:ext cx="8683348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Достоверна ли информация в интернете?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56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1344" y="1124744"/>
            <a:ext cx="9793088" cy="2304256"/>
          </a:xfrm>
        </p:spPr>
        <p:txBody>
          <a:bodyPr>
            <a:noAutofit/>
          </a:bodyPr>
          <a:lstStyle/>
          <a:p>
            <a:r>
              <a:rPr lang="ru-RU" sz="3200" dirty="0"/>
              <a:t>В социальных сетях (</a:t>
            </a:r>
            <a:r>
              <a:rPr lang="ru-RU" sz="3200" dirty="0" err="1"/>
              <a:t>Вконтакте</a:t>
            </a:r>
            <a:r>
              <a:rPr lang="ru-RU" sz="3200" dirty="0"/>
              <a:t>) незнакомый человек хочет добавиться к вам в друзья.</a:t>
            </a:r>
          </a:p>
          <a:p>
            <a:endParaRPr lang="ru-RU" sz="3200" dirty="0"/>
          </a:p>
          <a:p>
            <a:r>
              <a:rPr lang="ru-RU" sz="3200" dirty="0"/>
              <a:t>Как вы поступите?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11825" y="116633"/>
            <a:ext cx="4474499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Задача 1</a:t>
            </a:r>
            <a:r>
              <a:rPr lang="ru-RU" dirty="0"/>
              <a:t> </a:t>
            </a:r>
          </a:p>
        </p:txBody>
      </p:sp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0" y="2765799"/>
            <a:ext cx="5256584" cy="397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305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4337EA96-F4CF-407E-8DCE-73CCB6ADB391}"/>
              </a:ext>
            </a:extLst>
          </p:cNvPr>
          <p:cNvCxnSpPr/>
          <p:nvPr/>
        </p:nvCxnSpPr>
        <p:spPr>
          <a:xfrm>
            <a:off x="3431704" y="2636912"/>
            <a:ext cx="100811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C2958204-FB85-44EC-AA0C-83E935252794}"/>
              </a:ext>
            </a:extLst>
          </p:cNvPr>
          <p:cNvCxnSpPr/>
          <p:nvPr/>
        </p:nvCxnSpPr>
        <p:spPr>
          <a:xfrm>
            <a:off x="3431704" y="2708920"/>
            <a:ext cx="100811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FB5F80C-44EA-4E77-9C03-608945BB70A3}"/>
              </a:ext>
            </a:extLst>
          </p:cNvPr>
          <p:cNvSpPr/>
          <p:nvPr/>
        </p:nvSpPr>
        <p:spPr>
          <a:xfrm>
            <a:off x="1524000" y="1700808"/>
            <a:ext cx="1547664" cy="144016"/>
          </a:xfrm>
          <a:prstGeom prst="rect">
            <a:avLst/>
          </a:prstGeom>
          <a:solidFill>
            <a:srgbClr val="597DA3"/>
          </a:solidFill>
          <a:ln>
            <a:solidFill>
              <a:srgbClr val="597D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Картинки по запросу запрос в друзья вк">
            <a:extLst>
              <a:ext uri="{FF2B5EF4-FFF2-40B4-BE49-F238E27FC236}">
                <a16:creationId xmlns:a16="http://schemas.microsoft.com/office/drawing/2014/main" id="{258A7EFD-8D01-48B3-A591-9EE773BA37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6" y="548680"/>
            <a:ext cx="11233247" cy="4608512"/>
          </a:xfrm>
          <a:prstGeom prst="rect">
            <a:avLst/>
          </a:prstGeom>
          <a:noFill/>
          <a:extLst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89110C2-E0CF-4BDD-B8CF-17179D140304}"/>
              </a:ext>
            </a:extLst>
          </p:cNvPr>
          <p:cNvSpPr/>
          <p:nvPr/>
        </p:nvSpPr>
        <p:spPr>
          <a:xfrm>
            <a:off x="5490830" y="1747412"/>
            <a:ext cx="2160240" cy="432048"/>
          </a:xfrm>
          <a:prstGeom prst="rect">
            <a:avLst/>
          </a:prstGeom>
          <a:solidFill>
            <a:srgbClr val="5A7DA3"/>
          </a:solidFill>
          <a:ln>
            <a:solidFill>
              <a:srgbClr val="5A7D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1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1108" y="180882"/>
            <a:ext cx="3589784" cy="1143000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Задача 2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35360" y="1052736"/>
            <a:ext cx="9865096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dirty="0"/>
              <a:t>Вы зашли на сайт с нужной информацией, а на странице внезапно появилось навязчивое всплывающее окно.</a:t>
            </a:r>
          </a:p>
        </p:txBody>
      </p:sp>
      <p:pic>
        <p:nvPicPr>
          <p:cNvPr id="6" name="Picture 2" descr="Картинки по запросу навязчивые всплывающие окна это">
            <a:extLst>
              <a:ext uri="{FF2B5EF4-FFF2-40B4-BE49-F238E27FC236}">
                <a16:creationId xmlns:a16="http://schemas.microsoft.com/office/drawing/2014/main" id="{75578F39-4547-4F05-80B9-C2D073F93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2708920"/>
            <a:ext cx="8572500" cy="408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760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1784" y="72081"/>
            <a:ext cx="7920880" cy="2023252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dirty="0"/>
              <a:t>Безопасность в сети Интернет</a:t>
            </a:r>
          </a:p>
        </p:txBody>
      </p:sp>
      <p:pic>
        <p:nvPicPr>
          <p:cNvPr id="1026" name="Picture 2" descr="ÐÐ°ÑÑÐ¸Ð½ÐºÐ¸ Ð¿Ð¾ Ð·Ð°Ð¿ÑÐ¾ÑÑ Ð¸Ð½ÑÐµÑÐ½ÐµÑ Ð±ÐµÐ·Ð¾Ð¿Ð°ÑÐ½Ð¾ÑÑÑ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970" y="2436300"/>
            <a:ext cx="4788059" cy="416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0E9610D-937E-46B7-BEAC-75A0B46574A6}"/>
              </a:ext>
            </a:extLst>
          </p:cNvPr>
          <p:cNvSpPr txBox="1"/>
          <p:nvPr/>
        </p:nvSpPr>
        <p:spPr>
          <a:xfrm>
            <a:off x="2792016" y="25887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36F3853A-1645-4E2F-B6CA-98AD3D4FFAC8}"/>
              </a:ext>
            </a:extLst>
          </p:cNvPr>
          <p:cNvSpPr txBox="1">
            <a:spLocks/>
          </p:cNvSpPr>
          <p:nvPr/>
        </p:nvSpPr>
        <p:spPr>
          <a:xfrm>
            <a:off x="-744760" y="188640"/>
            <a:ext cx="6264696" cy="156572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800" dirty="0"/>
              <a:t>Тема урока: </a:t>
            </a:r>
          </a:p>
        </p:txBody>
      </p:sp>
    </p:spTree>
    <p:extLst>
      <p:ext uri="{BB962C8B-B14F-4D97-AF65-F5344CB8AC3E}">
        <p14:creationId xmlns:p14="http://schemas.microsoft.com/office/powerpoint/2010/main" val="92607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94651" y="620688"/>
            <a:ext cx="5112568" cy="11521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400" dirty="0">
                <a:latin typeface="Bulgaria Moderna V3" panose="01000506040000020003" pitchFamily="50" charset="2"/>
              </a:rPr>
              <a:t>Команда взрослых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20760" y="2132856"/>
            <a:ext cx="5733256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4800" dirty="0">
                <a:latin typeface="Bulgaria Moderna V3" panose="01000506040000020003" pitchFamily="50" charset="2"/>
              </a:rPr>
              <a:t>Команда детей </a:t>
            </a:r>
          </a:p>
        </p:txBody>
      </p:sp>
      <p:pic>
        <p:nvPicPr>
          <p:cNvPr id="2050" name="Picture 2" descr="ÐÐ°ÑÑÐ¸Ð½ÐºÐ¸ Ð¿Ð¾ Ð·Ð°Ð¿ÑÐ¾ÑÑ ÑÐ¾Ð´Ð¸ÑÐµÐ»Ð¸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4" y="1520384"/>
            <a:ext cx="3619500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797" y="3429000"/>
            <a:ext cx="674521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29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7568" y="188640"/>
            <a:ext cx="7920880" cy="165618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Чего вы ждете от интернета?</a:t>
            </a:r>
          </a:p>
        </p:txBody>
      </p:sp>
      <p:pic>
        <p:nvPicPr>
          <p:cNvPr id="717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608" y="1844825"/>
            <a:ext cx="7416824" cy="4719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93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8" y="116632"/>
            <a:ext cx="8424936" cy="215317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Какие опасности могут ожидать вас в интернете?</a:t>
            </a:r>
          </a:p>
        </p:txBody>
      </p:sp>
      <p:pic>
        <p:nvPicPr>
          <p:cNvPr id="8194" name="Picture 2" descr="Картинки по запросу мошенники в интерне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1967769"/>
            <a:ext cx="7632848" cy="429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62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1017</TotalTime>
  <Words>432</Words>
  <Application>Microsoft Office PowerPoint</Application>
  <PresentationFormat>Широкоэкранный</PresentationFormat>
  <Paragraphs>65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Bulgaria Moderna V3</vt:lpstr>
      <vt:lpstr>Comic Sans MS</vt:lpstr>
      <vt:lpstr>Georgia</vt:lpstr>
      <vt:lpstr>mr_ArdaghG</vt:lpstr>
      <vt:lpstr>Trebuchet MS</vt:lpstr>
      <vt:lpstr>Воздушный поток</vt:lpstr>
      <vt:lpstr>Презентация PowerPoint</vt:lpstr>
      <vt:lpstr>Внеклассного мероприятия по информатике и ИКТ в 5 классе «Безопасность в сети Интернет» </vt:lpstr>
      <vt:lpstr>Задача 1 </vt:lpstr>
      <vt:lpstr>Презентация PowerPoint</vt:lpstr>
      <vt:lpstr>Задача 2</vt:lpstr>
      <vt:lpstr>Безопасность в сети Интернет</vt:lpstr>
      <vt:lpstr>Презентация PowerPoint</vt:lpstr>
      <vt:lpstr>Чего вы ждете от интернета?</vt:lpstr>
      <vt:lpstr>Какие опасности могут ожидать вас в интернете?</vt:lpstr>
      <vt:lpstr>Рассмотрим проблему 1</vt:lpstr>
      <vt:lpstr>Виды угроз</vt:lpstr>
      <vt:lpstr>Презентация PowerPoint</vt:lpstr>
      <vt:lpstr>Рассмотрим ситуацию</vt:lpstr>
      <vt:lpstr>Презентация PowerPoint</vt:lpstr>
      <vt:lpstr>Презентация PowerPoint</vt:lpstr>
      <vt:lpstr>Рассмотрим проблему 2</vt:lpstr>
      <vt:lpstr>Презентация PowerPoint</vt:lpstr>
      <vt:lpstr>Выберете правила  при работе  в сети Интернет</vt:lpstr>
      <vt:lpstr>Ваша памятка!</vt:lpstr>
      <vt:lpstr>Самое важное правило:</vt:lpstr>
      <vt:lpstr>Презентация PowerPoint</vt:lpstr>
      <vt:lpstr>Презентация PowerPoint</vt:lpstr>
      <vt:lpstr>Проверим себя</vt:lpstr>
      <vt:lpstr>Презентация PowerPoint</vt:lpstr>
      <vt:lpstr>Незнакомый человек из интернета просит тебя о личной встрече. Как ты поступишь?</vt:lpstr>
      <vt:lpstr>Кто-то в интернете начинает тебя оскорблять. Что следует сделать?</vt:lpstr>
      <vt:lpstr>Достоверна ли информация в интернете?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Задача 1.</dc:title>
  <dc:creator>Света</dc:creator>
  <cp:lastModifiedBy>user</cp:lastModifiedBy>
  <cp:revision>52</cp:revision>
  <dcterms:created xsi:type="dcterms:W3CDTF">2017-10-26T16:06:30Z</dcterms:created>
  <dcterms:modified xsi:type="dcterms:W3CDTF">2022-03-30T07:35:52Z</dcterms:modified>
</cp:coreProperties>
</file>