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xlsx" ContentType="application/vnd.openxmlformats-officedocument.spreadsheetml.sheet"/>
  <Override PartName="/ppt/charts/chart3.xml" ContentType="application/vnd.openxmlformats-officedocument.drawingml.chart+xml"/>
  <Override PartName="/ppt/charts/chart4.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 id="257" r:id="rId3"/>
    <p:sldId id="258" r:id="rId4"/>
    <p:sldId id="259" r:id="rId5"/>
    <p:sldId id="260" r:id="rId6"/>
    <p:sldId id="261" r:id="rId7"/>
    <p:sldId id="262" r:id="rId8"/>
    <p:sldId id="263" r:id="rId9"/>
    <p:sldId id="266" r:id="rId10"/>
    <p:sldId id="267" r:id="rId11"/>
    <p:sldId id="278" r:id="rId12"/>
    <p:sldId id="268" r:id="rId13"/>
    <p:sldId id="277" r:id="rId14"/>
    <p:sldId id="269" r:id="rId15"/>
    <p:sldId id="270" r:id="rId16"/>
    <p:sldId id="279" r:id="rId17"/>
    <p:sldId id="274" r:id="rId18"/>
    <p:sldId id="280" r:id="rId19"/>
    <p:sldId id="272" r:id="rId20"/>
    <p:sldId id="281" r:id="rId21"/>
    <p:sldId id="273" r:id="rId22"/>
    <p:sldId id="282" r:id="rId23"/>
    <p:sldId id="276" r:id="rId24"/>
    <p:sldId id="271" r:id="rId25"/>
  </p:sldIdLst>
  <p:sldSz cx="9144000" cy="6858000" type="screen4x3"/>
  <p:notesSz cx="6858000" cy="9144000"/>
  <p:custDataLst>
    <p:tags r:id="rId26"/>
  </p:custDataLst>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44A05"/>
    <a:srgbClr val="096D63"/>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p:scale>
          <a:sx n="70" d="100"/>
          <a:sy n="70" d="100"/>
        </p:scale>
        <p:origin x="-1410" y="-168"/>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gs" Target="tags/tag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_____Microsoft_Office_Excel1.xlsx"/></Relationships>
</file>

<file path=ppt/charts/_rels/chart2.xml.rels><?xml version="1.0" encoding="UTF-8" standalone="yes"?>
<Relationships xmlns="http://schemas.openxmlformats.org/package/2006/relationships"><Relationship Id="rId1" Type="http://schemas.openxmlformats.org/officeDocument/2006/relationships/package" Target="../embeddings/_____Microsoft_Office_Excel2.xlsx"/></Relationships>
</file>

<file path=ppt/charts/_rels/chart3.xml.rels><?xml version="1.0" encoding="UTF-8" standalone="yes"?>
<Relationships xmlns="http://schemas.openxmlformats.org/package/2006/relationships"><Relationship Id="rId1" Type="http://schemas.openxmlformats.org/officeDocument/2006/relationships/package" Target="../embeddings/_____Microsoft_Office_Excel3.xlsx"/></Relationships>
</file>

<file path=ppt/charts/_rels/chart4.xml.rels><?xml version="1.0" encoding="UTF-8" standalone="yes"?>
<Relationships xmlns="http://schemas.openxmlformats.org/package/2006/relationships"><Relationship Id="rId1" Type="http://schemas.openxmlformats.org/officeDocument/2006/relationships/package" Target="../embeddings/_____Microsoft_Office_Excel4.xlsx"/></Relationships>
</file>

<file path=ppt/charts/chart1.xml><?xml version="1.0" encoding="utf-8"?>
<c:chartSpace xmlns:c="http://schemas.openxmlformats.org/drawingml/2006/chart" xmlns:a="http://schemas.openxmlformats.org/drawingml/2006/main" xmlns:r="http://schemas.openxmlformats.org/officeDocument/2006/relationships">
  <c:lang val="ru-RU"/>
  <c:chart>
    <c:title>
      <c:tx>
        <c:rich>
          <a:bodyPr/>
          <a:lstStyle/>
          <a:p>
            <a:pPr>
              <a:defRPr/>
            </a:pPr>
            <a:r>
              <a:rPr lang="ru-RU" dirty="0" smtClean="0"/>
              <a:t>Тема</a:t>
            </a:r>
            <a:r>
              <a:rPr lang="ru-RU" baseline="0" dirty="0" smtClean="0"/>
              <a:t> 2</a:t>
            </a:r>
            <a:endParaRPr lang="ru-RU" dirty="0"/>
          </a:p>
        </c:rich>
      </c:tx>
      <c:layout/>
    </c:title>
    <c:plotArea>
      <c:layout/>
      <c:pieChart>
        <c:varyColors val="1"/>
        <c:ser>
          <c:idx val="0"/>
          <c:order val="0"/>
          <c:tx>
            <c:strRef>
              <c:f>Лист1!$B$1</c:f>
              <c:strCache>
                <c:ptCount val="1"/>
                <c:pt idx="0">
                  <c:v>Задание 1</c:v>
                </c:pt>
              </c:strCache>
            </c:strRef>
          </c:tx>
          <c:dLbls>
            <c:dLbl>
              <c:idx val="0"/>
              <c:layout>
                <c:manualLayout>
                  <c:x val="-0.11524751606606277"/>
                  <c:y val="-0.20260194748383725"/>
                </c:manualLayout>
              </c:layout>
              <c:tx>
                <c:rich>
                  <a:bodyPr/>
                  <a:lstStyle/>
                  <a:p>
                    <a:r>
                      <a:rPr lang="ru-RU" sz="1400">
                        <a:latin typeface="Times New Roman" pitchFamily="18" charset="0"/>
                        <a:cs typeface="Times New Roman" pitchFamily="18" charset="0"/>
                      </a:rPr>
                      <a:t>79%</a:t>
                    </a:r>
                    <a:endParaRPr lang="en-US" sz="1400">
                      <a:latin typeface="Times New Roman" pitchFamily="18" charset="0"/>
                      <a:cs typeface="Times New Roman" pitchFamily="18" charset="0"/>
                    </a:endParaRPr>
                  </a:p>
                </c:rich>
              </c:tx>
              <c:showVal val="1"/>
            </c:dLbl>
            <c:dLbl>
              <c:idx val="1"/>
              <c:layout/>
              <c:tx>
                <c:rich>
                  <a:bodyPr/>
                  <a:lstStyle/>
                  <a:p>
                    <a:r>
                      <a:rPr lang="en-US" sz="1200">
                        <a:latin typeface="Times New Roman" pitchFamily="18" charset="0"/>
                        <a:cs typeface="Times New Roman" pitchFamily="18" charset="0"/>
                      </a:rPr>
                      <a:t>2</a:t>
                    </a:r>
                    <a:r>
                      <a:rPr lang="ru-RU" sz="1200">
                        <a:latin typeface="Times New Roman" pitchFamily="18" charset="0"/>
                        <a:cs typeface="Times New Roman" pitchFamily="18" charset="0"/>
                      </a:rPr>
                      <a:t>1%</a:t>
                    </a:r>
                    <a:endParaRPr lang="en-US" sz="1200">
                      <a:latin typeface="Times New Roman" pitchFamily="18" charset="0"/>
                      <a:cs typeface="Times New Roman" pitchFamily="18" charset="0"/>
                    </a:endParaRPr>
                  </a:p>
                </c:rich>
              </c:tx>
              <c:showVal val="1"/>
            </c:dLbl>
            <c:showVal val="1"/>
            <c:showLeaderLines val="1"/>
          </c:dLbls>
          <c:cat>
            <c:strRef>
              <c:f>Лист1!$A$2:$A$3</c:f>
              <c:strCache>
                <c:ptCount val="2"/>
                <c:pt idx="0">
                  <c:v>Попались в ловушку</c:v>
                </c:pt>
                <c:pt idx="1">
                  <c:v>Не попались в ловушку</c:v>
                </c:pt>
              </c:strCache>
            </c:strRef>
          </c:cat>
          <c:val>
            <c:numRef>
              <c:f>Лист1!$B$2:$B$3</c:f>
              <c:numCache>
                <c:formatCode>General</c:formatCode>
                <c:ptCount val="2"/>
                <c:pt idx="0">
                  <c:v>14</c:v>
                </c:pt>
                <c:pt idx="1">
                  <c:v>2</c:v>
                </c:pt>
              </c:numCache>
            </c:numRef>
          </c:val>
        </c:ser>
        <c:firstSliceAng val="0"/>
      </c:pieChart>
    </c:plotArea>
    <c:legend>
      <c:legendPos val="r"/>
      <c:layout>
        <c:manualLayout>
          <c:xMode val="edge"/>
          <c:yMode val="edge"/>
          <c:x val="0.66426219449841495"/>
          <c:y val="0.31501268591426118"/>
          <c:w val="0.33249105225483189"/>
          <c:h val="0.30046062992126005"/>
        </c:manualLayout>
      </c:layout>
    </c:legend>
    <c:plotVisOnly val="1"/>
    <c:dispBlanksAs val="zero"/>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lang val="ru-RU"/>
  <c:chart>
    <c:title>
      <c:tx>
        <c:rich>
          <a:bodyPr/>
          <a:lstStyle/>
          <a:p>
            <a:pPr>
              <a:defRPr/>
            </a:pPr>
            <a:r>
              <a:rPr lang="ru-RU" dirty="0" smtClean="0"/>
              <a:t>Тема</a:t>
            </a:r>
            <a:r>
              <a:rPr lang="ru-RU" baseline="0" dirty="0" smtClean="0"/>
              <a:t> 5</a:t>
            </a:r>
            <a:endParaRPr lang="ru-RU" dirty="0"/>
          </a:p>
        </c:rich>
      </c:tx>
      <c:layout/>
    </c:title>
    <c:plotArea>
      <c:layout/>
      <c:pieChart>
        <c:varyColors val="1"/>
        <c:ser>
          <c:idx val="0"/>
          <c:order val="0"/>
          <c:tx>
            <c:strRef>
              <c:f>Лист1!$B$1</c:f>
              <c:strCache>
                <c:ptCount val="1"/>
                <c:pt idx="0">
                  <c:v>Продажи</c:v>
                </c:pt>
              </c:strCache>
            </c:strRef>
          </c:tx>
          <c:dLbls>
            <c:dLbl>
              <c:idx val="0"/>
              <c:layout>
                <c:manualLayout>
                  <c:x val="-0.12408571570063179"/>
                  <c:y val="-0.1064271804734086"/>
                </c:manualLayout>
              </c:layout>
              <c:tx>
                <c:rich>
                  <a:bodyPr/>
                  <a:lstStyle/>
                  <a:p>
                    <a:r>
                      <a:rPr lang="ru-RU" sz="1200">
                        <a:latin typeface="Times New Roman" pitchFamily="18" charset="0"/>
                        <a:cs typeface="Times New Roman" pitchFamily="18" charset="0"/>
                      </a:rPr>
                      <a:t>65%</a:t>
                    </a:r>
                    <a:endParaRPr lang="en-US" sz="1200">
                      <a:latin typeface="Times New Roman" pitchFamily="18" charset="0"/>
                      <a:cs typeface="Times New Roman" pitchFamily="18" charset="0"/>
                    </a:endParaRPr>
                  </a:p>
                </c:rich>
              </c:tx>
              <c:showVal val="1"/>
            </c:dLbl>
            <c:dLbl>
              <c:idx val="1"/>
              <c:layout/>
              <c:tx>
                <c:rich>
                  <a:bodyPr/>
                  <a:lstStyle/>
                  <a:p>
                    <a:r>
                      <a:rPr lang="ru-RU" sz="1200">
                        <a:latin typeface="Times New Roman" pitchFamily="18" charset="0"/>
                        <a:cs typeface="Times New Roman" pitchFamily="18" charset="0"/>
                      </a:rPr>
                      <a:t>35%</a:t>
                    </a:r>
                    <a:endParaRPr lang="en-US" sz="1200">
                      <a:latin typeface="Times New Roman" pitchFamily="18" charset="0"/>
                      <a:cs typeface="Times New Roman" pitchFamily="18" charset="0"/>
                    </a:endParaRPr>
                  </a:p>
                </c:rich>
              </c:tx>
              <c:showVal val="1"/>
            </c:dLbl>
            <c:showVal val="1"/>
            <c:showLeaderLines val="1"/>
          </c:dLbls>
          <c:cat>
            <c:strRef>
              <c:f>Лист1!$A$2:$A$3</c:f>
              <c:strCache>
                <c:ptCount val="2"/>
                <c:pt idx="0">
                  <c:v>Попались в ловушку</c:v>
                </c:pt>
                <c:pt idx="1">
                  <c:v>Не попались в ловушку</c:v>
                </c:pt>
              </c:strCache>
            </c:strRef>
          </c:cat>
          <c:val>
            <c:numRef>
              <c:f>Лист1!$B$2:$B$3</c:f>
              <c:numCache>
                <c:formatCode>General</c:formatCode>
                <c:ptCount val="2"/>
                <c:pt idx="0">
                  <c:v>12</c:v>
                </c:pt>
                <c:pt idx="1">
                  <c:v>6</c:v>
                </c:pt>
              </c:numCache>
            </c:numRef>
          </c:val>
        </c:ser>
        <c:firstSliceAng val="0"/>
      </c:pieChart>
    </c:plotArea>
    <c:legend>
      <c:legendPos val="r"/>
      <c:layout>
        <c:manualLayout>
          <c:xMode val="edge"/>
          <c:yMode val="edge"/>
          <c:x val="0.7227037529399738"/>
          <c:y val="0.34279046369203847"/>
          <c:w val="0.26755598731976704"/>
          <c:h val="0.25046062992125995"/>
        </c:manualLayout>
      </c:layout>
    </c:legend>
    <c:plotVisOnly val="1"/>
    <c:dispBlanksAs val="zero"/>
  </c:chart>
  <c:externalData r:id="rId1"/>
</c:chartSpace>
</file>

<file path=ppt/charts/chart3.xml><?xml version="1.0" encoding="utf-8"?>
<c:chartSpace xmlns:c="http://schemas.openxmlformats.org/drawingml/2006/chart" xmlns:a="http://schemas.openxmlformats.org/drawingml/2006/main" xmlns:r="http://schemas.openxmlformats.org/officeDocument/2006/relationships">
  <c:lang val="ru-RU"/>
  <c:chart>
    <c:title>
      <c:tx>
        <c:rich>
          <a:bodyPr/>
          <a:lstStyle/>
          <a:p>
            <a:pPr>
              <a:defRPr/>
            </a:pPr>
            <a:r>
              <a:rPr lang="ru-RU" dirty="0" smtClean="0"/>
              <a:t>Тема</a:t>
            </a:r>
            <a:r>
              <a:rPr lang="ru-RU" baseline="0" dirty="0" smtClean="0"/>
              <a:t> 13</a:t>
            </a:r>
            <a:endParaRPr lang="ru-RU" dirty="0"/>
          </a:p>
        </c:rich>
      </c:tx>
      <c:layout/>
    </c:title>
    <c:plotArea>
      <c:layout/>
      <c:pieChart>
        <c:varyColors val="1"/>
        <c:ser>
          <c:idx val="0"/>
          <c:order val="0"/>
          <c:tx>
            <c:strRef>
              <c:f>Лист1!$B$1</c:f>
              <c:strCache>
                <c:ptCount val="1"/>
                <c:pt idx="0">
                  <c:v>Задание 3</c:v>
                </c:pt>
              </c:strCache>
            </c:strRef>
          </c:tx>
          <c:dLbls>
            <c:dLbl>
              <c:idx val="0"/>
              <c:layout/>
              <c:tx>
                <c:rich>
                  <a:bodyPr/>
                  <a:lstStyle/>
                  <a:p>
                    <a:r>
                      <a:rPr lang="ru-RU" sz="1200">
                        <a:latin typeface="Times New Roman" pitchFamily="18" charset="0"/>
                        <a:cs typeface="Times New Roman" pitchFamily="18" charset="0"/>
                      </a:rPr>
                      <a:t>16%</a:t>
                    </a:r>
                    <a:endParaRPr lang="en-US" sz="1200">
                      <a:latin typeface="Times New Roman" pitchFamily="18" charset="0"/>
                      <a:cs typeface="Times New Roman" pitchFamily="18" charset="0"/>
                    </a:endParaRPr>
                  </a:p>
                </c:rich>
              </c:tx>
              <c:showVal val="1"/>
            </c:dLbl>
            <c:dLbl>
              <c:idx val="1"/>
              <c:layout/>
              <c:tx>
                <c:rich>
                  <a:bodyPr/>
                  <a:lstStyle/>
                  <a:p>
                    <a:r>
                      <a:rPr lang="ru-RU" sz="1200">
                        <a:latin typeface="Times New Roman" pitchFamily="18" charset="0"/>
                        <a:cs typeface="Times New Roman" pitchFamily="18" charset="0"/>
                      </a:rPr>
                      <a:t>84%</a:t>
                    </a:r>
                    <a:endParaRPr lang="en-US" sz="1200">
                      <a:latin typeface="Times New Roman" pitchFamily="18" charset="0"/>
                      <a:cs typeface="Times New Roman" pitchFamily="18" charset="0"/>
                    </a:endParaRPr>
                  </a:p>
                </c:rich>
              </c:tx>
              <c:showVal val="1"/>
            </c:dLbl>
            <c:showVal val="1"/>
            <c:showLeaderLines val="1"/>
          </c:dLbls>
          <c:cat>
            <c:strRef>
              <c:f>Лист1!$A$2:$A$3</c:f>
              <c:strCache>
                <c:ptCount val="2"/>
                <c:pt idx="0">
                  <c:v>Попались в ловушку</c:v>
                </c:pt>
                <c:pt idx="1">
                  <c:v>Не попались в ловушку</c:v>
                </c:pt>
              </c:strCache>
            </c:strRef>
          </c:cat>
          <c:val>
            <c:numRef>
              <c:f>Лист1!$B$2:$B$3</c:f>
              <c:numCache>
                <c:formatCode>General</c:formatCode>
                <c:ptCount val="2"/>
                <c:pt idx="0">
                  <c:v>3</c:v>
                </c:pt>
                <c:pt idx="1">
                  <c:v>16</c:v>
                </c:pt>
              </c:numCache>
            </c:numRef>
          </c:val>
        </c:ser>
        <c:firstSliceAng val="0"/>
      </c:pieChart>
    </c:plotArea>
    <c:legend>
      <c:legendPos val="r"/>
      <c:layout>
        <c:manualLayout>
          <c:xMode val="edge"/>
          <c:yMode val="edge"/>
          <c:x val="0.74218427242049334"/>
          <c:y val="0.35667935258092726"/>
          <c:w val="0.24807546783924742"/>
          <c:h val="0.23657174103237094"/>
        </c:manualLayout>
      </c:layout>
    </c:legend>
    <c:plotVisOnly val="1"/>
    <c:dispBlanksAs val="zero"/>
  </c:chart>
  <c:externalData r:id="rId1"/>
</c:chartSpace>
</file>

<file path=ppt/charts/chart4.xml><?xml version="1.0" encoding="utf-8"?>
<c:chartSpace xmlns:c="http://schemas.openxmlformats.org/drawingml/2006/chart" xmlns:a="http://schemas.openxmlformats.org/drawingml/2006/main" xmlns:r="http://schemas.openxmlformats.org/officeDocument/2006/relationships">
  <c:lang val="ru-RU"/>
  <c:chart>
    <c:plotArea>
      <c:layout/>
      <c:barChart>
        <c:barDir val="col"/>
        <c:grouping val="clustered"/>
        <c:ser>
          <c:idx val="0"/>
          <c:order val="0"/>
          <c:tx>
            <c:strRef>
              <c:f>Лист1!$B$1</c:f>
              <c:strCache>
                <c:ptCount val="1"/>
                <c:pt idx="0">
                  <c:v>Не проявляют рефлексивные умения</c:v>
                </c:pt>
              </c:strCache>
            </c:strRef>
          </c:tx>
          <c:cat>
            <c:strRef>
              <c:f>Лист1!$A$2:$A$3</c:f>
              <c:strCache>
                <c:ptCount val="2"/>
                <c:pt idx="0">
                  <c:v>исходная ситуация</c:v>
                </c:pt>
                <c:pt idx="1">
                  <c:v>итоговая работа</c:v>
                </c:pt>
              </c:strCache>
            </c:strRef>
          </c:cat>
          <c:val>
            <c:numRef>
              <c:f>Лист1!$B$2:$B$3</c:f>
              <c:numCache>
                <c:formatCode>General</c:formatCode>
                <c:ptCount val="2"/>
                <c:pt idx="0">
                  <c:v>79</c:v>
                </c:pt>
                <c:pt idx="1">
                  <c:v>16</c:v>
                </c:pt>
              </c:numCache>
            </c:numRef>
          </c:val>
        </c:ser>
        <c:ser>
          <c:idx val="1"/>
          <c:order val="1"/>
          <c:tx>
            <c:strRef>
              <c:f>Лист1!$C$1</c:f>
              <c:strCache>
                <c:ptCount val="1"/>
                <c:pt idx="0">
                  <c:v>Проявляют рефлексивные умения</c:v>
                </c:pt>
              </c:strCache>
            </c:strRef>
          </c:tx>
          <c:cat>
            <c:strRef>
              <c:f>Лист1!$A$2:$A$3</c:f>
              <c:strCache>
                <c:ptCount val="2"/>
                <c:pt idx="0">
                  <c:v>исходная ситуация</c:v>
                </c:pt>
                <c:pt idx="1">
                  <c:v>итоговая работа</c:v>
                </c:pt>
              </c:strCache>
            </c:strRef>
          </c:cat>
          <c:val>
            <c:numRef>
              <c:f>Лист1!$C$2:$C$3</c:f>
              <c:numCache>
                <c:formatCode>General</c:formatCode>
                <c:ptCount val="2"/>
                <c:pt idx="0">
                  <c:v>21</c:v>
                </c:pt>
                <c:pt idx="1">
                  <c:v>84</c:v>
                </c:pt>
              </c:numCache>
            </c:numRef>
          </c:val>
        </c:ser>
        <c:axId val="59849728"/>
        <c:axId val="59888384"/>
      </c:barChart>
      <c:catAx>
        <c:axId val="59849728"/>
        <c:scaling>
          <c:orientation val="minMax"/>
        </c:scaling>
        <c:axPos val="b"/>
        <c:tickLblPos val="nextTo"/>
        <c:crossAx val="59888384"/>
        <c:crosses val="autoZero"/>
        <c:auto val="1"/>
        <c:lblAlgn val="ctr"/>
        <c:lblOffset val="100"/>
      </c:catAx>
      <c:valAx>
        <c:axId val="59888384"/>
        <c:scaling>
          <c:orientation val="minMax"/>
        </c:scaling>
        <c:axPos val="l"/>
        <c:majorGridlines/>
        <c:numFmt formatCode="General" sourceLinked="1"/>
        <c:tickLblPos val="nextTo"/>
        <c:crossAx val="59849728"/>
        <c:crosses val="autoZero"/>
        <c:crossBetween val="between"/>
      </c:valAx>
    </c:plotArea>
    <c:legend>
      <c:legendPos val="r"/>
      <c:layout>
        <c:manualLayout>
          <c:xMode val="edge"/>
          <c:yMode val="edge"/>
          <c:x val="0.69884011657633738"/>
          <c:y val="0.32754746281714797"/>
          <c:w val="0.29141962368340335"/>
          <c:h val="0.37823840769903772"/>
        </c:manualLayout>
      </c:layout>
    </c:legend>
    <c:plotVisOnly val="1"/>
    <c:dispBlanksAs val="gap"/>
  </c:chart>
  <c:externalData r:id="rId1"/>
</c:chartSpace>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Титульный слайд">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668162" y="2594923"/>
            <a:ext cx="6771503" cy="1470455"/>
          </a:xfrm>
        </p:spPr>
        <p:txBody>
          <a:bodyPr anchor="b"/>
          <a:lstStyle>
            <a:lvl1pPr algn="ctr">
              <a:defRPr sz="4500"/>
            </a:lvl1pPr>
          </a:lstStyle>
          <a:p>
            <a:r>
              <a:rPr lang="ru-RU" smtClean="0"/>
              <a:t>Образец заголовка</a:t>
            </a:r>
            <a:endParaRPr lang="ru-RU" dirty="0"/>
          </a:p>
        </p:txBody>
      </p:sp>
      <p:sp>
        <p:nvSpPr>
          <p:cNvPr id="4" name="Дата 3"/>
          <p:cNvSpPr>
            <a:spLocks noGrp="1"/>
          </p:cNvSpPr>
          <p:nvPr>
            <p:ph type="dt" sz="half" idx="10"/>
          </p:nvPr>
        </p:nvSpPr>
        <p:spPr/>
        <p:txBody>
          <a:bodyPr/>
          <a:lstStyle/>
          <a:p>
            <a:fld id="{CA4AE185-EA17-4D4E-B145-7865663D73B4}" type="datetimeFigureOut">
              <a:rPr lang="ru-RU" smtClean="0"/>
              <a:pPr/>
              <a:t>12.09.2019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2FF21EE-11CC-4F9F-A44A-DEF7A427F2EE}" type="slidenum">
              <a:rPr lang="ru-RU" smtClean="0"/>
              <a:pPr/>
              <a:t>‹#›</a:t>
            </a:fld>
            <a:endParaRPr lang="ru-RU"/>
          </a:p>
        </p:txBody>
      </p:sp>
    </p:spTree>
    <p:extLst>
      <p:ext uri="{BB962C8B-B14F-4D97-AF65-F5344CB8AC3E}">
        <p14:creationId xmlns="" xmlns:p14="http://schemas.microsoft.com/office/powerpoint/2010/main" val="3875988513"/>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CA4AE185-EA17-4D4E-B145-7865663D73B4}" type="datetimeFigureOut">
              <a:rPr lang="ru-RU" smtClean="0"/>
              <a:pPr/>
              <a:t>12.09.2019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2FF21EE-11CC-4F9F-A44A-DEF7A427F2EE}" type="slidenum">
              <a:rPr lang="ru-RU" smtClean="0"/>
              <a:pPr/>
              <a:t>‹#›</a:t>
            </a:fld>
            <a:endParaRPr lang="ru-RU"/>
          </a:p>
        </p:txBody>
      </p:sp>
    </p:spTree>
    <p:extLst>
      <p:ext uri="{BB962C8B-B14F-4D97-AF65-F5344CB8AC3E}">
        <p14:creationId xmlns="" xmlns:p14="http://schemas.microsoft.com/office/powerpoint/2010/main" val="2162178308"/>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17817" y="278627"/>
            <a:ext cx="2056626"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69558" y="278626"/>
            <a:ext cx="5988392"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CA4AE185-EA17-4D4E-B145-7865663D73B4}" type="datetimeFigureOut">
              <a:rPr lang="ru-RU" smtClean="0"/>
              <a:pPr/>
              <a:t>12.09.2019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2FF21EE-11CC-4F9F-A44A-DEF7A427F2EE}" type="slidenum">
              <a:rPr lang="ru-RU" smtClean="0"/>
              <a:pPr/>
              <a:t>‹#›</a:t>
            </a:fld>
            <a:endParaRPr lang="ru-RU"/>
          </a:p>
        </p:txBody>
      </p:sp>
    </p:spTree>
    <p:extLst>
      <p:ext uri="{BB962C8B-B14F-4D97-AF65-F5344CB8AC3E}">
        <p14:creationId xmlns="" xmlns:p14="http://schemas.microsoft.com/office/powerpoint/2010/main" val="75216866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CA4AE185-EA17-4D4E-B145-7865663D73B4}" type="datetimeFigureOut">
              <a:rPr lang="ru-RU" smtClean="0"/>
              <a:pPr/>
              <a:t>12.09.2019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2FF21EE-11CC-4F9F-A44A-DEF7A427F2EE}" type="slidenum">
              <a:rPr lang="ru-RU" smtClean="0"/>
              <a:pPr/>
              <a:t>‹#›</a:t>
            </a:fld>
            <a:endParaRPr lang="ru-RU"/>
          </a:p>
        </p:txBody>
      </p:sp>
    </p:spTree>
    <p:extLst>
      <p:ext uri="{BB962C8B-B14F-4D97-AF65-F5344CB8AC3E}">
        <p14:creationId xmlns="" xmlns:p14="http://schemas.microsoft.com/office/powerpoint/2010/main" val="160773214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16692" y="2903838"/>
            <a:ext cx="7793896" cy="1658638"/>
          </a:xfrm>
        </p:spPr>
        <p:txBody>
          <a:bodyPr anchor="b"/>
          <a:lstStyle>
            <a:lvl1pPr>
              <a:defRPr sz="4500"/>
            </a:lvl1pPr>
          </a:lstStyle>
          <a:p>
            <a:r>
              <a:rPr lang="ru-RU" smtClean="0"/>
              <a:t>Образец заголовка</a:t>
            </a:r>
            <a:endParaRPr lang="ru-RU"/>
          </a:p>
        </p:txBody>
      </p:sp>
      <p:sp>
        <p:nvSpPr>
          <p:cNvPr id="3" name="Текст 2"/>
          <p:cNvSpPr>
            <a:spLocks noGrp="1"/>
          </p:cNvSpPr>
          <p:nvPr>
            <p:ph type="body" idx="1"/>
          </p:nvPr>
        </p:nvSpPr>
        <p:spPr>
          <a:xfrm>
            <a:off x="716692" y="4589465"/>
            <a:ext cx="7793896" cy="1168784"/>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CA4AE185-EA17-4D4E-B145-7865663D73B4}" type="datetimeFigureOut">
              <a:rPr lang="ru-RU" smtClean="0"/>
              <a:pPr/>
              <a:t>12.09.2019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2FF21EE-11CC-4F9F-A44A-DEF7A427F2EE}" type="slidenum">
              <a:rPr lang="ru-RU" smtClean="0"/>
              <a:pPr/>
              <a:t>‹#›</a:t>
            </a:fld>
            <a:endParaRPr lang="ru-RU"/>
          </a:p>
        </p:txBody>
      </p:sp>
    </p:spTree>
    <p:extLst>
      <p:ext uri="{BB962C8B-B14F-4D97-AF65-F5344CB8AC3E}">
        <p14:creationId xmlns="" xmlns:p14="http://schemas.microsoft.com/office/powerpoint/2010/main" val="182856039"/>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71330" y="1585302"/>
            <a:ext cx="4026529" cy="4591661"/>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4" name="Объект 3"/>
          <p:cNvSpPr>
            <a:spLocks noGrp="1"/>
          </p:cNvSpPr>
          <p:nvPr>
            <p:ph sz="half" idx="2"/>
          </p:nvPr>
        </p:nvSpPr>
        <p:spPr>
          <a:xfrm>
            <a:off x="4629150" y="1585302"/>
            <a:ext cx="4050180" cy="4591661"/>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CA4AE185-EA17-4D4E-B145-7865663D73B4}" type="datetimeFigureOut">
              <a:rPr lang="ru-RU" smtClean="0"/>
              <a:pPr/>
              <a:t>12.09.2019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2FF21EE-11CC-4F9F-A44A-DEF7A427F2EE}" type="slidenum">
              <a:rPr lang="ru-RU" smtClean="0"/>
              <a:pPr/>
              <a:t>‹#›</a:t>
            </a:fld>
            <a:endParaRPr lang="ru-RU"/>
          </a:p>
        </p:txBody>
      </p:sp>
    </p:spTree>
    <p:extLst>
      <p:ext uri="{BB962C8B-B14F-4D97-AF65-F5344CB8AC3E}">
        <p14:creationId xmlns="" xmlns:p14="http://schemas.microsoft.com/office/powerpoint/2010/main" val="3621439842"/>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44842" y="234778"/>
            <a:ext cx="8241957" cy="1180199"/>
          </a:xfrm>
        </p:spPr>
        <p:txBody>
          <a:bodyPr/>
          <a:lstStyle/>
          <a:p>
            <a:r>
              <a:rPr lang="ru-RU" smtClean="0"/>
              <a:t>Образец заголовка</a:t>
            </a:r>
            <a:endParaRPr lang="ru-RU" dirty="0"/>
          </a:p>
        </p:txBody>
      </p:sp>
      <p:sp>
        <p:nvSpPr>
          <p:cNvPr id="3" name="Текст 2"/>
          <p:cNvSpPr>
            <a:spLocks noGrp="1"/>
          </p:cNvSpPr>
          <p:nvPr>
            <p:ph type="body" idx="1"/>
          </p:nvPr>
        </p:nvSpPr>
        <p:spPr>
          <a:xfrm rot="10800000" flipV="1">
            <a:off x="444842" y="1581665"/>
            <a:ext cx="4053340" cy="923410"/>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ru-RU" smtClean="0"/>
              <a:t>Образец текста</a:t>
            </a:r>
          </a:p>
        </p:txBody>
      </p:sp>
      <p:sp>
        <p:nvSpPr>
          <p:cNvPr id="4" name="Объект 3"/>
          <p:cNvSpPr>
            <a:spLocks noGrp="1"/>
          </p:cNvSpPr>
          <p:nvPr>
            <p:ph sz="half" idx="2"/>
          </p:nvPr>
        </p:nvSpPr>
        <p:spPr>
          <a:xfrm>
            <a:off x="444843" y="2505075"/>
            <a:ext cx="4053339" cy="3684587"/>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29150" y="1581665"/>
            <a:ext cx="4057649" cy="923410"/>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ru-RU" smtClean="0"/>
              <a:t>Образец текста</a:t>
            </a:r>
          </a:p>
        </p:txBody>
      </p:sp>
      <p:sp>
        <p:nvSpPr>
          <p:cNvPr id="6" name="Объект 5"/>
          <p:cNvSpPr>
            <a:spLocks noGrp="1"/>
          </p:cNvSpPr>
          <p:nvPr>
            <p:ph sz="quarter" idx="4"/>
          </p:nvPr>
        </p:nvSpPr>
        <p:spPr>
          <a:xfrm>
            <a:off x="4629150" y="2505075"/>
            <a:ext cx="4057649"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CA4AE185-EA17-4D4E-B145-7865663D73B4}" type="datetimeFigureOut">
              <a:rPr lang="ru-RU" smtClean="0"/>
              <a:pPr/>
              <a:t>12.09.2019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2FF21EE-11CC-4F9F-A44A-DEF7A427F2EE}" type="slidenum">
              <a:rPr lang="ru-RU" smtClean="0"/>
              <a:pPr/>
              <a:t>‹#›</a:t>
            </a:fld>
            <a:endParaRPr lang="ru-RU"/>
          </a:p>
        </p:txBody>
      </p:sp>
    </p:spTree>
    <p:extLst>
      <p:ext uri="{BB962C8B-B14F-4D97-AF65-F5344CB8AC3E}">
        <p14:creationId xmlns="" xmlns:p14="http://schemas.microsoft.com/office/powerpoint/2010/main" val="1088550404"/>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CA4AE185-EA17-4D4E-B145-7865663D73B4}" type="datetimeFigureOut">
              <a:rPr lang="ru-RU" smtClean="0"/>
              <a:pPr/>
              <a:t>12.09.2019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2FF21EE-11CC-4F9F-A44A-DEF7A427F2EE}" type="slidenum">
              <a:rPr lang="ru-RU" smtClean="0"/>
              <a:pPr/>
              <a:t>‹#›</a:t>
            </a:fld>
            <a:endParaRPr lang="ru-RU"/>
          </a:p>
        </p:txBody>
      </p:sp>
    </p:spTree>
    <p:extLst>
      <p:ext uri="{BB962C8B-B14F-4D97-AF65-F5344CB8AC3E}">
        <p14:creationId xmlns="" xmlns:p14="http://schemas.microsoft.com/office/powerpoint/2010/main" val="3620969275"/>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CA4AE185-EA17-4D4E-B145-7865663D73B4}" type="datetimeFigureOut">
              <a:rPr lang="ru-RU" smtClean="0"/>
              <a:pPr/>
              <a:t>12.09.2019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2FF21EE-11CC-4F9F-A44A-DEF7A427F2EE}" type="slidenum">
              <a:rPr lang="ru-RU" smtClean="0"/>
              <a:pPr/>
              <a:t>‹#›</a:t>
            </a:fld>
            <a:endParaRPr lang="ru-RU"/>
          </a:p>
        </p:txBody>
      </p:sp>
    </p:spTree>
    <p:extLst>
      <p:ext uri="{BB962C8B-B14F-4D97-AF65-F5344CB8AC3E}">
        <p14:creationId xmlns="" xmlns:p14="http://schemas.microsoft.com/office/powerpoint/2010/main" val="1200690143"/>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81914" y="321273"/>
            <a:ext cx="2998249" cy="1600200"/>
          </a:xfrm>
        </p:spPr>
        <p:txBody>
          <a:bodyPr anchor="b"/>
          <a:lstStyle>
            <a:lvl1pPr>
              <a:defRPr sz="2400"/>
            </a:lvl1pPr>
          </a:lstStyle>
          <a:p>
            <a:r>
              <a:rPr lang="ru-RU" smtClean="0"/>
              <a:t>Образец заголовка</a:t>
            </a:r>
            <a:endParaRPr lang="ru-RU"/>
          </a:p>
        </p:txBody>
      </p:sp>
      <p:sp>
        <p:nvSpPr>
          <p:cNvPr id="3" name="Объект 2"/>
          <p:cNvSpPr>
            <a:spLocks noGrp="1"/>
          </p:cNvSpPr>
          <p:nvPr>
            <p:ph idx="1"/>
          </p:nvPr>
        </p:nvSpPr>
        <p:spPr>
          <a:xfrm>
            <a:off x="3583458" y="321273"/>
            <a:ext cx="5128055" cy="579532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81914" y="1921473"/>
            <a:ext cx="2998249" cy="4195122"/>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ru-RU" smtClean="0"/>
              <a:t>Образец текста</a:t>
            </a:r>
          </a:p>
        </p:txBody>
      </p:sp>
      <p:sp>
        <p:nvSpPr>
          <p:cNvPr id="5" name="Дата 4"/>
          <p:cNvSpPr>
            <a:spLocks noGrp="1"/>
          </p:cNvSpPr>
          <p:nvPr>
            <p:ph type="dt" sz="half" idx="10"/>
          </p:nvPr>
        </p:nvSpPr>
        <p:spPr/>
        <p:txBody>
          <a:bodyPr/>
          <a:lstStyle/>
          <a:p>
            <a:fld id="{CA4AE185-EA17-4D4E-B145-7865663D73B4}" type="datetimeFigureOut">
              <a:rPr lang="ru-RU" smtClean="0"/>
              <a:pPr/>
              <a:t>12.09.2019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2FF21EE-11CC-4F9F-A44A-DEF7A427F2EE}" type="slidenum">
              <a:rPr lang="ru-RU" smtClean="0"/>
              <a:pPr/>
              <a:t>‹#›</a:t>
            </a:fld>
            <a:endParaRPr lang="ru-RU"/>
          </a:p>
        </p:txBody>
      </p:sp>
    </p:spTree>
    <p:extLst>
      <p:ext uri="{BB962C8B-B14F-4D97-AF65-F5344CB8AC3E}">
        <p14:creationId xmlns="" xmlns:p14="http://schemas.microsoft.com/office/powerpoint/2010/main" val="2979150867"/>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54659" y="593124"/>
            <a:ext cx="5535827" cy="803190"/>
          </a:xfrm>
        </p:spPr>
        <p:txBody>
          <a:bodyPr anchor="b"/>
          <a:lstStyle>
            <a:lvl1pPr>
              <a:defRPr sz="2400"/>
            </a:lvl1pPr>
          </a:lstStyle>
          <a:p>
            <a:r>
              <a:rPr lang="ru-RU" smtClean="0"/>
              <a:t>Образец заголовка</a:t>
            </a:r>
            <a:endParaRPr lang="ru-RU"/>
          </a:p>
        </p:txBody>
      </p:sp>
      <p:sp>
        <p:nvSpPr>
          <p:cNvPr id="3" name="Рисунок 2"/>
          <p:cNvSpPr>
            <a:spLocks noGrp="1"/>
          </p:cNvSpPr>
          <p:nvPr>
            <p:ph type="pic" idx="1"/>
          </p:nvPr>
        </p:nvSpPr>
        <p:spPr>
          <a:xfrm>
            <a:off x="1774376" y="1581664"/>
            <a:ext cx="5516110" cy="4584357"/>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ru-RU" smtClean="0"/>
              <a:t>Вставка рисунка</a:t>
            </a:r>
            <a:endParaRPr lang="ru-RU"/>
          </a:p>
        </p:txBody>
      </p:sp>
      <p:sp>
        <p:nvSpPr>
          <p:cNvPr id="5" name="Дата 4"/>
          <p:cNvSpPr>
            <a:spLocks noGrp="1"/>
          </p:cNvSpPr>
          <p:nvPr>
            <p:ph type="dt" sz="half" idx="10"/>
          </p:nvPr>
        </p:nvSpPr>
        <p:spPr/>
        <p:txBody>
          <a:bodyPr/>
          <a:lstStyle/>
          <a:p>
            <a:fld id="{CA4AE185-EA17-4D4E-B145-7865663D73B4}" type="datetimeFigureOut">
              <a:rPr lang="ru-RU" smtClean="0"/>
              <a:pPr/>
              <a:t>12.09.2019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2FF21EE-11CC-4F9F-A44A-DEF7A427F2EE}" type="slidenum">
              <a:rPr lang="ru-RU" smtClean="0"/>
              <a:pPr/>
              <a:t>‹#›</a:t>
            </a:fld>
            <a:endParaRPr lang="ru-RU"/>
          </a:p>
        </p:txBody>
      </p:sp>
    </p:spTree>
    <p:extLst>
      <p:ext uri="{BB962C8B-B14F-4D97-AF65-F5344CB8AC3E}">
        <p14:creationId xmlns="" xmlns:p14="http://schemas.microsoft.com/office/powerpoint/2010/main" val="284749139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52616" y="741404"/>
            <a:ext cx="7826714" cy="664509"/>
          </a:xfrm>
          <a:prstGeom prst="rect">
            <a:avLst/>
          </a:prstGeom>
        </p:spPr>
        <p:txBody>
          <a:bodyPr vert="horz" lIns="91440" tIns="45720" rIns="91440" bIns="45720" rtlCol="0" anchor="ctr">
            <a:normAutofit/>
          </a:bodyPr>
          <a:lstStyle/>
          <a:p>
            <a:r>
              <a:rPr lang="ru-RU" dirty="0" smtClean="0"/>
              <a:t>Образец заголовка</a:t>
            </a:r>
            <a:endParaRPr lang="ru-RU" dirty="0"/>
          </a:p>
        </p:txBody>
      </p:sp>
      <p:sp>
        <p:nvSpPr>
          <p:cNvPr id="3" name="Текст 2"/>
          <p:cNvSpPr>
            <a:spLocks noGrp="1"/>
          </p:cNvSpPr>
          <p:nvPr>
            <p:ph type="body" idx="1"/>
          </p:nvPr>
        </p:nvSpPr>
        <p:spPr>
          <a:xfrm>
            <a:off x="852616" y="1606379"/>
            <a:ext cx="7823384" cy="4572000"/>
          </a:xfrm>
          <a:prstGeom prst="rect">
            <a:avLst/>
          </a:prstGeom>
        </p:spPr>
        <p:txBody>
          <a:bodyPr vert="horz" lIns="91440" tIns="45720" rIns="91440" bIns="45720" rtlCol="0">
            <a:normAutofit/>
          </a:body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4" name="Дата 3"/>
          <p:cNvSpPr>
            <a:spLocks noGrp="1"/>
          </p:cNvSpPr>
          <p:nvPr>
            <p:ph type="dt" sz="half" idx="2"/>
          </p:nvPr>
        </p:nvSpPr>
        <p:spPr>
          <a:xfrm>
            <a:off x="852616" y="6356351"/>
            <a:ext cx="1833434"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CA4AE185-EA17-4D4E-B145-7865663D73B4}" type="datetimeFigureOut">
              <a:rPr lang="ru-RU" smtClean="0"/>
              <a:pPr/>
              <a:t>12.09.2019</a:t>
            </a:fld>
            <a:endParaRPr lang="ru-RU"/>
          </a:p>
        </p:txBody>
      </p:sp>
      <p:sp>
        <p:nvSpPr>
          <p:cNvPr id="5" name="Нижний колонтитул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457950" y="6356351"/>
            <a:ext cx="221805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2FF21EE-11CC-4F9F-A44A-DEF7A427F2EE}" type="slidenum">
              <a:rPr lang="ru-RU" smtClean="0"/>
              <a:pPr/>
              <a:t>‹#›</a:t>
            </a:fld>
            <a:endParaRPr lang="ru-RU"/>
          </a:p>
        </p:txBody>
      </p:sp>
    </p:spTree>
    <p:extLst>
      <p:ext uri="{BB962C8B-B14F-4D97-AF65-F5344CB8AC3E}">
        <p14:creationId xmlns="" xmlns:p14="http://schemas.microsoft.com/office/powerpoint/2010/main" val="3337455122"/>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iming>
    <p:tnLst>
      <p:par>
        <p:cTn id="1" dur="indefinite" restart="never" nodeType="tmRoot"/>
      </p:par>
    </p:tnLst>
  </p:timing>
  <p:txStyles>
    <p:titleStyle>
      <a:lvl1pPr algn="ctr" defTabSz="685800" rtl="0" eaLnBrk="1" latinLnBrk="0" hangingPunct="1">
        <a:lnSpc>
          <a:spcPct val="90000"/>
        </a:lnSpc>
        <a:spcBef>
          <a:spcPct val="0"/>
        </a:spcBef>
        <a:buNone/>
        <a:defRPr sz="3300" kern="1200">
          <a:solidFill>
            <a:srgbClr val="544A05"/>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rgbClr val="544A05"/>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rgbClr val="544A05"/>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rgbClr val="544A05"/>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rgbClr val="544A05"/>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rgbClr val="544A05"/>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ru-RU"/>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0" y="1262130"/>
            <a:ext cx="9144000" cy="2695721"/>
          </a:xfrm>
        </p:spPr>
        <p:txBody>
          <a:bodyPr>
            <a:normAutofit/>
          </a:bodyPr>
          <a:lstStyle/>
          <a:p>
            <a:r>
              <a:rPr lang="ru-RU" sz="2700" dirty="0" smtClean="0">
                <a:solidFill>
                  <a:schemeClr val="tx1"/>
                </a:solidFill>
                <a:latin typeface="Times New Roman" panose="02020603050405020304" pitchFamily="18" charset="0"/>
                <a:cs typeface="Times New Roman" panose="02020603050405020304" pitchFamily="18" charset="0"/>
              </a:rPr>
              <a:t/>
            </a:r>
            <a:br>
              <a:rPr lang="ru-RU" sz="2700" dirty="0" smtClean="0">
                <a:solidFill>
                  <a:schemeClr val="tx1"/>
                </a:solidFill>
                <a:latin typeface="Times New Roman" panose="02020603050405020304" pitchFamily="18" charset="0"/>
                <a:cs typeface="Times New Roman" panose="02020603050405020304" pitchFamily="18" charset="0"/>
              </a:rPr>
            </a:br>
            <a:r>
              <a:rPr lang="ru-RU" sz="2700" dirty="0">
                <a:solidFill>
                  <a:schemeClr val="tx1"/>
                </a:solidFill>
                <a:latin typeface="Times New Roman" panose="02020603050405020304" pitchFamily="18" charset="0"/>
                <a:cs typeface="Times New Roman" panose="02020603050405020304" pitchFamily="18" charset="0"/>
              </a:rPr>
              <a:t/>
            </a:r>
            <a:br>
              <a:rPr lang="ru-RU" sz="2700" dirty="0">
                <a:solidFill>
                  <a:schemeClr val="tx1"/>
                </a:solidFill>
                <a:latin typeface="Times New Roman" panose="02020603050405020304" pitchFamily="18" charset="0"/>
                <a:cs typeface="Times New Roman" panose="02020603050405020304" pitchFamily="18" charset="0"/>
              </a:rPr>
            </a:br>
            <a:r>
              <a:rPr lang="ru-RU" sz="2700" b="1" dirty="0" smtClean="0">
                <a:solidFill>
                  <a:schemeClr val="tx1"/>
                </a:solidFill>
                <a:latin typeface="Times New Roman" panose="02020603050405020304" pitchFamily="18" charset="0"/>
                <a:cs typeface="Times New Roman" panose="02020603050405020304" pitchFamily="18" charset="0"/>
              </a:rPr>
              <a:t> </a:t>
            </a:r>
            <a:r>
              <a:rPr lang="ru-RU" sz="2700" b="1" dirty="0">
                <a:solidFill>
                  <a:schemeClr val="tx1"/>
                </a:solidFill>
                <a:latin typeface="Times New Roman" panose="02020603050405020304" pitchFamily="18" charset="0"/>
                <a:cs typeface="Times New Roman" panose="02020603050405020304" pitchFamily="18" charset="0"/>
              </a:rPr>
              <a:t>Задания с ловушками как средство формирования определяющей рефлексии на уроках русского языка во 2 классе</a:t>
            </a:r>
            <a:r>
              <a:rPr lang="ru-RU" b="1" dirty="0"/>
              <a:t/>
            </a:r>
            <a:br>
              <a:rPr lang="ru-RU" b="1" dirty="0"/>
            </a:br>
            <a:endParaRPr lang="ru-RU" b="1" dirty="0"/>
          </a:p>
        </p:txBody>
      </p:sp>
      <p:sp>
        <p:nvSpPr>
          <p:cNvPr id="3" name="TextBox 2"/>
          <p:cNvSpPr txBox="1"/>
          <p:nvPr/>
        </p:nvSpPr>
        <p:spPr>
          <a:xfrm>
            <a:off x="4945487" y="4997003"/>
            <a:ext cx="3284113" cy="369332"/>
          </a:xfrm>
          <a:prstGeom prst="rect">
            <a:avLst/>
          </a:prstGeom>
          <a:noFill/>
        </p:spPr>
        <p:txBody>
          <a:bodyPr wrap="square" rtlCol="0">
            <a:spAutoFit/>
          </a:bodyPr>
          <a:lstStyle/>
          <a:p>
            <a:endParaRPr lang="ru-RU" dirty="0"/>
          </a:p>
        </p:txBody>
      </p:sp>
      <p:sp>
        <p:nvSpPr>
          <p:cNvPr id="4" name="TextBox 3"/>
          <p:cNvSpPr txBox="1"/>
          <p:nvPr/>
        </p:nvSpPr>
        <p:spPr>
          <a:xfrm>
            <a:off x="3387144" y="4790941"/>
            <a:ext cx="5422005" cy="646331"/>
          </a:xfrm>
          <a:prstGeom prst="rect">
            <a:avLst/>
          </a:prstGeom>
          <a:noFill/>
        </p:spPr>
        <p:txBody>
          <a:bodyPr wrap="square" rtlCol="0">
            <a:spAutoFit/>
          </a:bodyPr>
          <a:lstStyle/>
          <a:p>
            <a:pPr algn="r"/>
            <a:r>
              <a:rPr lang="ru-RU" b="1" dirty="0">
                <a:latin typeface="Times New Roman" panose="02020603050405020304" pitchFamily="18" charset="0"/>
                <a:cs typeface="Times New Roman" panose="02020603050405020304" pitchFamily="18" charset="0"/>
              </a:rPr>
              <a:t>Работу выполнила: </a:t>
            </a:r>
            <a:r>
              <a:rPr lang="ru-RU" b="1" dirty="0" smtClean="0">
                <a:latin typeface="Times New Roman" panose="02020603050405020304" pitchFamily="18" charset="0"/>
                <a:cs typeface="Times New Roman" panose="02020603050405020304" pitchFamily="18" charset="0"/>
              </a:rPr>
              <a:t>Куликова </a:t>
            </a:r>
            <a:r>
              <a:rPr lang="ru-RU" b="1" dirty="0">
                <a:latin typeface="Times New Roman" panose="02020603050405020304" pitchFamily="18" charset="0"/>
                <a:cs typeface="Times New Roman" panose="02020603050405020304" pitchFamily="18" charset="0"/>
              </a:rPr>
              <a:t>Татьяна Сергеевна</a:t>
            </a:r>
            <a:r>
              <a:rPr lang="ru-RU" b="1" dirty="0" smtClean="0">
                <a:latin typeface="Times New Roman" panose="02020603050405020304" pitchFamily="18" charset="0"/>
                <a:cs typeface="Times New Roman" panose="02020603050405020304" pitchFamily="18" charset="0"/>
              </a:rPr>
              <a:t>, МБОУ Балахтинская СОШ №2 </a:t>
            </a:r>
            <a:endParaRPr lang="ru-RU" b="1" dirty="0">
              <a:latin typeface="Times New Roman" panose="02020603050405020304" pitchFamily="18" charset="0"/>
              <a:cs typeface="Times New Roman" panose="02020603050405020304" pitchFamily="18" charset="0"/>
            </a:endParaRPr>
          </a:p>
        </p:txBody>
      </p:sp>
    </p:spTree>
    <p:extLst>
      <p:ext uri="{BB962C8B-B14F-4D97-AF65-F5344CB8AC3E}">
        <p14:creationId xmlns="" xmlns:p14="http://schemas.microsoft.com/office/powerpoint/2010/main" val="118969248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41696" y="1146411"/>
            <a:ext cx="7833814" cy="614149"/>
          </a:xfrm>
        </p:spPr>
        <p:txBody>
          <a:bodyPr>
            <a:normAutofit fontScale="90000"/>
          </a:bodyPr>
          <a:lstStyle/>
          <a:p>
            <a:r>
              <a:rPr lang="ru-RU" sz="3100" dirty="0">
                <a:solidFill>
                  <a:schemeClr val="tx1"/>
                </a:solidFill>
                <a:latin typeface="Times New Roman" panose="02020603050405020304" pitchFamily="18" charset="0"/>
                <a:cs typeface="Times New Roman" panose="02020603050405020304" pitchFamily="18" charset="0"/>
              </a:rPr>
              <a:t>Для анализа исходной ситуации были использованы следующие методы: </a:t>
            </a:r>
            <a:br>
              <a:rPr lang="ru-RU" sz="3100" dirty="0">
                <a:solidFill>
                  <a:schemeClr val="tx1"/>
                </a:solidFill>
                <a:latin typeface="Times New Roman" panose="02020603050405020304" pitchFamily="18" charset="0"/>
                <a:cs typeface="Times New Roman" panose="02020603050405020304" pitchFamily="18" charset="0"/>
              </a:rPr>
            </a:br>
            <a:r>
              <a:rPr lang="ru-RU" sz="3100" dirty="0">
                <a:solidFill>
                  <a:schemeClr val="tx1"/>
                </a:solidFill>
                <a:latin typeface="Times New Roman" panose="02020603050405020304" pitchFamily="18" charset="0"/>
                <a:cs typeface="Times New Roman" panose="02020603050405020304" pitchFamily="18" charset="0"/>
              </a:rPr>
              <a:t>1)наблюдение за учащимися</a:t>
            </a:r>
            <a:br>
              <a:rPr lang="ru-RU" sz="3100" dirty="0">
                <a:solidFill>
                  <a:schemeClr val="tx1"/>
                </a:solidFill>
                <a:latin typeface="Times New Roman" panose="02020603050405020304" pitchFamily="18" charset="0"/>
                <a:cs typeface="Times New Roman" panose="02020603050405020304" pitchFamily="18" charset="0"/>
              </a:rPr>
            </a:br>
            <a:r>
              <a:rPr lang="ru-RU" dirty="0">
                <a:solidFill>
                  <a:schemeClr val="tx1"/>
                </a:solidFill>
                <a:latin typeface="Times New Roman" panose="02020603050405020304" pitchFamily="18" charset="0"/>
                <a:cs typeface="Times New Roman" panose="02020603050405020304" pitchFamily="18" charset="0"/>
              </a:rPr>
              <a:t/>
            </a:r>
            <a:br>
              <a:rPr lang="ru-RU" dirty="0">
                <a:solidFill>
                  <a:schemeClr val="tx1"/>
                </a:solidFill>
                <a:latin typeface="Times New Roman" panose="02020603050405020304" pitchFamily="18" charset="0"/>
                <a:cs typeface="Times New Roman" panose="02020603050405020304" pitchFamily="18" charset="0"/>
              </a:rPr>
            </a:br>
            <a:endParaRPr lang="ru-RU" dirty="0">
              <a:solidFill>
                <a:schemeClr val="tx1"/>
              </a:solidFill>
              <a:latin typeface="Times New Roman" panose="02020603050405020304" pitchFamily="18" charset="0"/>
              <a:cs typeface="Times New Roman" panose="02020603050405020304" pitchFamily="18" charset="0"/>
            </a:endParaRPr>
          </a:p>
        </p:txBody>
      </p:sp>
      <p:graphicFrame>
        <p:nvGraphicFramePr>
          <p:cNvPr id="4" name="Объект 3"/>
          <p:cNvGraphicFramePr>
            <a:graphicFrameLocks noGrp="1"/>
          </p:cNvGraphicFramePr>
          <p:nvPr>
            <p:ph idx="1"/>
            <p:extLst>
              <p:ext uri="{D42A27DB-BD31-4B8C-83A1-F6EECF244321}">
                <p14:modId xmlns="" xmlns:p14="http://schemas.microsoft.com/office/powerpoint/2010/main" val="739434361"/>
              </p:ext>
            </p:extLst>
          </p:nvPr>
        </p:nvGraphicFramePr>
        <p:xfrm>
          <a:off x="136478" y="1774824"/>
          <a:ext cx="9007520" cy="3233903"/>
        </p:xfrm>
        <a:graphic>
          <a:graphicData uri="http://schemas.openxmlformats.org/drawingml/2006/table">
            <a:tbl>
              <a:tblPr firstRow="1" bandRow="1">
                <a:tableStyleId>{5C22544A-7EE6-4342-B048-85BDC9FD1C3A}</a:tableStyleId>
              </a:tblPr>
              <a:tblGrid>
                <a:gridCol w="1801504"/>
                <a:gridCol w="1801504"/>
                <a:gridCol w="1801504"/>
                <a:gridCol w="2047165"/>
                <a:gridCol w="1555843"/>
              </a:tblGrid>
              <a:tr h="3233903">
                <a:tc>
                  <a:txBody>
                    <a:bodyPr/>
                    <a:lstStyle/>
                    <a:p>
                      <a:pPr algn="just"/>
                      <a:r>
                        <a:rPr lang="ru-RU" sz="2000" dirty="0" smtClean="0">
                          <a:solidFill>
                            <a:schemeClr val="tx1"/>
                          </a:solidFill>
                          <a:latin typeface="Times New Roman" panose="02020603050405020304" pitchFamily="18" charset="0"/>
                          <a:cs typeface="Times New Roman" panose="02020603050405020304" pitchFamily="18" charset="0"/>
                        </a:rPr>
                        <a:t>Умение подбирать и составлять специальные задания</a:t>
                      </a:r>
                      <a:endParaRPr lang="ru-RU" sz="2000"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just"/>
                      <a:r>
                        <a:rPr lang="ru-RU" sz="2000" dirty="0" smtClean="0">
                          <a:solidFill>
                            <a:schemeClr val="tx1"/>
                          </a:solidFill>
                          <a:latin typeface="Times New Roman" panose="02020603050405020304" pitchFamily="18" charset="0"/>
                          <a:cs typeface="Times New Roman" panose="02020603050405020304" pitchFamily="18" charset="0"/>
                        </a:rPr>
                        <a:t>Умение отличить известное от неизвестного</a:t>
                      </a:r>
                      <a:endParaRPr lang="ru-RU" sz="2000"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just"/>
                      <a:r>
                        <a:rPr lang="ru-RU" sz="2000" dirty="0" smtClean="0">
                          <a:solidFill>
                            <a:schemeClr val="tx1"/>
                          </a:solidFill>
                          <a:latin typeface="Times New Roman" panose="02020603050405020304" pitchFamily="18" charset="0"/>
                          <a:cs typeface="Times New Roman" panose="02020603050405020304" pitchFamily="18" charset="0"/>
                        </a:rPr>
                        <a:t>Умение указать, каких знаний и умений не хватает для успешного действования</a:t>
                      </a:r>
                      <a:endParaRPr lang="ru-RU" sz="2000"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just"/>
                      <a:r>
                        <a:rPr lang="ru-RU" sz="2000" dirty="0" smtClean="0">
                          <a:solidFill>
                            <a:schemeClr val="tx1"/>
                          </a:solidFill>
                          <a:latin typeface="Times New Roman" panose="02020603050405020304" pitchFamily="18" charset="0"/>
                          <a:cs typeface="Times New Roman" panose="02020603050405020304" pitchFamily="18" charset="0"/>
                        </a:rPr>
                        <a:t>Умение предположить, какие ошибки можно допустить при решении определённого задания</a:t>
                      </a:r>
                      <a:endParaRPr lang="ru-RU" sz="2000"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just"/>
                      <a:r>
                        <a:rPr lang="ru-RU" sz="2000" dirty="0" smtClean="0">
                          <a:solidFill>
                            <a:schemeClr val="tx1"/>
                          </a:solidFill>
                          <a:latin typeface="Times New Roman" panose="02020603050405020304" pitchFamily="18" charset="0"/>
                          <a:cs typeface="Times New Roman" panose="02020603050405020304" pitchFamily="18" charset="0"/>
                        </a:rPr>
                        <a:t>Умение оценивать мысли и действия других людей</a:t>
                      </a:r>
                      <a:endParaRPr lang="ru-RU" sz="2000" dirty="0">
                        <a:solidFill>
                          <a:schemeClr val="tx1"/>
                        </a:solidFill>
                        <a:latin typeface="Times New Roman" panose="02020603050405020304" pitchFamily="18" charset="0"/>
                        <a:cs typeface="Times New Roman" panose="02020603050405020304" pitchFamily="18" charset="0"/>
                      </a:endParaRPr>
                    </a:p>
                  </a:txBody>
                  <a:tcPr/>
                </a:tc>
              </a:tr>
            </a:tbl>
          </a:graphicData>
        </a:graphic>
      </p:graphicFrame>
    </p:spTree>
    <p:extLst>
      <p:ext uri="{BB962C8B-B14F-4D97-AF65-F5344CB8AC3E}">
        <p14:creationId xmlns="" xmlns:p14="http://schemas.microsoft.com/office/powerpoint/2010/main" val="376340674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852616" y="1433015"/>
            <a:ext cx="7823384" cy="4745364"/>
          </a:xfrm>
        </p:spPr>
        <p:txBody>
          <a:bodyPr>
            <a:normAutofit/>
          </a:bodyPr>
          <a:lstStyle/>
          <a:p>
            <a:pPr marL="0" indent="0" algn="just">
              <a:buNone/>
            </a:pPr>
            <a:endParaRPr lang="ru-RU" sz="2800" dirty="0">
              <a:solidFill>
                <a:schemeClr val="tx1"/>
              </a:solidFill>
              <a:latin typeface="Times New Roman" panose="02020603050405020304" pitchFamily="18" charset="0"/>
              <a:cs typeface="Times New Roman" panose="02020603050405020304" pitchFamily="18" charset="0"/>
            </a:endParaRPr>
          </a:p>
          <a:p>
            <a:pPr marL="0" indent="0" algn="just">
              <a:buNone/>
            </a:pPr>
            <a:endParaRPr lang="ru-RU" sz="2800" dirty="0" smtClean="0">
              <a:solidFill>
                <a:schemeClr val="tx1"/>
              </a:solidFill>
              <a:latin typeface="Times New Roman" panose="02020603050405020304" pitchFamily="18" charset="0"/>
              <a:cs typeface="Times New Roman" panose="02020603050405020304" pitchFamily="18" charset="0"/>
            </a:endParaRPr>
          </a:p>
          <a:p>
            <a:pPr marL="0" indent="0" algn="just">
              <a:buNone/>
            </a:pPr>
            <a:r>
              <a:rPr lang="ru-RU" sz="2800" dirty="0" smtClean="0">
                <a:solidFill>
                  <a:schemeClr val="tx1"/>
                </a:solidFill>
                <a:latin typeface="Times New Roman" panose="02020603050405020304" pitchFamily="18" charset="0"/>
                <a:cs typeface="Times New Roman" panose="02020603050405020304" pitchFamily="18" charset="0"/>
              </a:rPr>
              <a:t>Из </a:t>
            </a:r>
            <a:r>
              <a:rPr lang="ru-RU" sz="2800" dirty="0">
                <a:solidFill>
                  <a:schemeClr val="tx1"/>
                </a:solidFill>
                <a:latin typeface="Times New Roman" panose="02020603050405020304" pitchFamily="18" charset="0"/>
                <a:cs typeface="Times New Roman" panose="02020603050405020304" pitchFamily="18" charset="0"/>
              </a:rPr>
              <a:t>пяти рефлексивных умений на уроке русского языка </a:t>
            </a:r>
            <a:r>
              <a:rPr lang="ru-RU" sz="2800" dirty="0" smtClean="0">
                <a:solidFill>
                  <a:schemeClr val="tx1"/>
                </a:solidFill>
                <a:latin typeface="Times New Roman" panose="02020603050405020304" pitchFamily="18" charset="0"/>
                <a:cs typeface="Times New Roman" panose="02020603050405020304" pitchFamily="18" charset="0"/>
              </a:rPr>
              <a:t>проявлялись </a:t>
            </a:r>
            <a:r>
              <a:rPr lang="ru-RU" sz="2800" dirty="0">
                <a:solidFill>
                  <a:schemeClr val="tx1"/>
                </a:solidFill>
                <a:latin typeface="Times New Roman" panose="02020603050405020304" pitchFamily="18" charset="0"/>
                <a:cs typeface="Times New Roman" panose="02020603050405020304" pitchFamily="18" charset="0"/>
              </a:rPr>
              <a:t>только два. Так же удалось увидеть, что не все учащиеся участвуют в рефлексии на уроке. Исходя из этого, можно сказать, что рефлексия на уроке является непостоянной.</a:t>
            </a:r>
          </a:p>
          <a:p>
            <a:pPr algn="just"/>
            <a:endParaRPr lang="ru-RU" sz="28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 xmlns:p14="http://schemas.microsoft.com/office/powerpoint/2010/main" val="374418699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solidFill>
                  <a:schemeClr val="tx1"/>
                </a:solidFill>
                <a:latin typeface="Times New Roman" panose="02020603050405020304" pitchFamily="18" charset="0"/>
                <a:cs typeface="Times New Roman" panose="02020603050405020304" pitchFamily="18" charset="0"/>
              </a:rPr>
              <a:t>2)анкетирование </a:t>
            </a:r>
            <a:r>
              <a:rPr lang="ru-RU" dirty="0" smtClean="0">
                <a:solidFill>
                  <a:schemeClr val="tx1"/>
                </a:solidFill>
                <a:latin typeface="Times New Roman" panose="02020603050405020304" pitchFamily="18" charset="0"/>
                <a:cs typeface="Times New Roman" panose="02020603050405020304" pitchFamily="18" charset="0"/>
              </a:rPr>
              <a:t>учителей </a:t>
            </a:r>
            <a:r>
              <a:rPr lang="ru-RU" dirty="0">
                <a:solidFill>
                  <a:schemeClr val="tx1"/>
                </a:solidFill>
                <a:latin typeface="Times New Roman" panose="02020603050405020304" pitchFamily="18" charset="0"/>
                <a:cs typeface="Times New Roman" panose="02020603050405020304" pitchFamily="18" charset="0"/>
              </a:rPr>
              <a:t/>
            </a:r>
            <a:br>
              <a:rPr lang="ru-RU" dirty="0">
                <a:solidFill>
                  <a:schemeClr val="tx1"/>
                </a:solidFill>
                <a:latin typeface="Times New Roman" panose="02020603050405020304" pitchFamily="18" charset="0"/>
                <a:cs typeface="Times New Roman" panose="02020603050405020304" pitchFamily="18" charset="0"/>
              </a:rPr>
            </a:br>
            <a:endParaRPr lang="ru-RU" dirty="0">
              <a:solidFill>
                <a:schemeClr val="tx1"/>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852616" y="1269242"/>
            <a:ext cx="7823384" cy="4909137"/>
          </a:xfrm>
        </p:spPr>
        <p:txBody>
          <a:bodyPr>
            <a:normAutofit fontScale="92500" lnSpcReduction="10000"/>
          </a:bodyPr>
          <a:lstStyle/>
          <a:p>
            <a:pPr marL="0" indent="0" algn="just">
              <a:buNone/>
            </a:pPr>
            <a:r>
              <a:rPr lang="ru-RU" sz="3200" dirty="0" smtClean="0">
                <a:solidFill>
                  <a:schemeClr val="tx1"/>
                </a:solidFill>
                <a:latin typeface="Times New Roman" panose="02020603050405020304" pitchFamily="18" charset="0"/>
                <a:cs typeface="Times New Roman" panose="02020603050405020304" pitchFamily="18" charset="0"/>
              </a:rPr>
              <a:t>1)      В </a:t>
            </a:r>
            <a:r>
              <a:rPr lang="ru-RU" sz="3200" dirty="0">
                <a:solidFill>
                  <a:schemeClr val="tx1"/>
                </a:solidFill>
                <a:latin typeface="Times New Roman" panose="02020603050405020304" pitchFamily="18" charset="0"/>
                <a:cs typeface="Times New Roman" panose="02020603050405020304" pitchFamily="18" charset="0"/>
              </a:rPr>
              <a:t>литературе даётся несколько трактовок понятий рефлексии, какое из них Вам ближе? </a:t>
            </a:r>
            <a:endParaRPr lang="ru-RU" sz="3200" dirty="0" smtClean="0">
              <a:solidFill>
                <a:schemeClr val="tx1"/>
              </a:solidFill>
              <a:latin typeface="Times New Roman" panose="02020603050405020304" pitchFamily="18" charset="0"/>
              <a:cs typeface="Times New Roman" panose="02020603050405020304" pitchFamily="18" charset="0"/>
            </a:endParaRPr>
          </a:p>
          <a:p>
            <a:pPr marL="0" indent="0" algn="just">
              <a:buNone/>
            </a:pPr>
            <a:r>
              <a:rPr lang="ru-RU" sz="3200" dirty="0" smtClean="0">
                <a:solidFill>
                  <a:schemeClr val="tx1"/>
                </a:solidFill>
                <a:latin typeface="Times New Roman" panose="02020603050405020304" pitchFamily="18" charset="0"/>
                <a:cs typeface="Times New Roman" panose="02020603050405020304" pitchFamily="18" charset="0"/>
              </a:rPr>
              <a:t>2)    Как </a:t>
            </a:r>
            <a:r>
              <a:rPr lang="ru-RU" sz="3200" dirty="0">
                <a:solidFill>
                  <a:schemeClr val="tx1"/>
                </a:solidFill>
                <a:latin typeface="Times New Roman" panose="02020603050405020304" pitchFamily="18" charset="0"/>
                <a:cs typeface="Times New Roman" panose="02020603050405020304" pitchFamily="18" charset="0"/>
              </a:rPr>
              <a:t>Вы считаете, значима ли рефлексия на уроках русского языка? Почему</a:t>
            </a:r>
            <a:r>
              <a:rPr lang="ru-RU" sz="3200" dirty="0" smtClean="0">
                <a:solidFill>
                  <a:schemeClr val="tx1"/>
                </a:solidFill>
                <a:latin typeface="Times New Roman" panose="02020603050405020304" pitchFamily="18" charset="0"/>
                <a:cs typeface="Times New Roman" panose="02020603050405020304" pitchFamily="18" charset="0"/>
              </a:rPr>
              <a:t>?</a:t>
            </a:r>
          </a:p>
          <a:p>
            <a:pPr marL="0" indent="0" algn="just">
              <a:buNone/>
            </a:pPr>
            <a:r>
              <a:rPr lang="ru-RU" sz="3200" dirty="0">
                <a:solidFill>
                  <a:schemeClr val="tx1"/>
                </a:solidFill>
                <a:latin typeface="Times New Roman" panose="02020603050405020304" pitchFamily="18" charset="0"/>
                <a:cs typeface="Times New Roman" panose="02020603050405020304" pitchFamily="18" charset="0"/>
              </a:rPr>
              <a:t>3)Используете ли Вы рефлексию на уроках</a:t>
            </a:r>
            <a:r>
              <a:rPr lang="ru-RU" sz="3200" dirty="0" smtClean="0">
                <a:solidFill>
                  <a:schemeClr val="tx1"/>
                </a:solidFill>
                <a:latin typeface="Times New Roman" panose="02020603050405020304" pitchFamily="18" charset="0"/>
                <a:cs typeface="Times New Roman" panose="02020603050405020304" pitchFamily="18" charset="0"/>
              </a:rPr>
              <a:t>?</a:t>
            </a:r>
          </a:p>
          <a:p>
            <a:pPr marL="0" indent="0" algn="just">
              <a:buNone/>
            </a:pPr>
            <a:r>
              <a:rPr lang="ru-RU" sz="3200" dirty="0">
                <a:solidFill>
                  <a:schemeClr val="tx1"/>
                </a:solidFill>
                <a:latin typeface="Times New Roman" panose="02020603050405020304" pitchFamily="18" charset="0"/>
                <a:cs typeface="Times New Roman" panose="02020603050405020304" pitchFamily="18" charset="0"/>
              </a:rPr>
              <a:t>4) Будут ли задания с ловушками способствовать развитию рефлексивных умений</a:t>
            </a:r>
            <a:r>
              <a:rPr lang="ru-RU" sz="3200" dirty="0" smtClean="0">
                <a:solidFill>
                  <a:schemeClr val="tx1"/>
                </a:solidFill>
                <a:latin typeface="Times New Roman" panose="02020603050405020304" pitchFamily="18" charset="0"/>
                <a:cs typeface="Times New Roman" panose="02020603050405020304" pitchFamily="18" charset="0"/>
              </a:rPr>
              <a:t>?</a:t>
            </a:r>
          </a:p>
          <a:p>
            <a:pPr marL="0" indent="0" algn="just">
              <a:buNone/>
            </a:pPr>
            <a:r>
              <a:rPr lang="ru-RU" sz="3200" dirty="0">
                <a:solidFill>
                  <a:schemeClr val="tx1"/>
                </a:solidFill>
                <a:latin typeface="Times New Roman" panose="02020603050405020304" pitchFamily="18" charset="0"/>
                <a:cs typeface="Times New Roman" panose="02020603050405020304" pitchFamily="18" charset="0"/>
              </a:rPr>
              <a:t>5)	Насколько эффективно использование заданий с ловушками на уроках русского языка?</a:t>
            </a:r>
            <a:endParaRPr lang="ru-RU" sz="3200" dirty="0" smtClean="0">
              <a:solidFill>
                <a:schemeClr val="tx1"/>
              </a:solidFill>
              <a:latin typeface="Times New Roman" panose="02020603050405020304" pitchFamily="18" charset="0"/>
              <a:cs typeface="Times New Roman" panose="02020603050405020304" pitchFamily="18" charset="0"/>
            </a:endParaRPr>
          </a:p>
          <a:p>
            <a:pPr marL="0" indent="0" algn="just">
              <a:buNone/>
            </a:pPr>
            <a:endParaRPr lang="ru-RU" sz="32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 xmlns:p14="http://schemas.microsoft.com/office/powerpoint/2010/main" val="220758775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852616" y="1606379"/>
            <a:ext cx="8073020" cy="4572000"/>
          </a:xfrm>
        </p:spPr>
        <p:txBody>
          <a:bodyPr>
            <a:normAutofit/>
          </a:bodyPr>
          <a:lstStyle/>
          <a:p>
            <a:pPr marL="0" indent="0" algn="just">
              <a:buNone/>
            </a:pPr>
            <a:endParaRPr lang="ru-RU" sz="2800" dirty="0" smtClean="0">
              <a:solidFill>
                <a:schemeClr val="tx1"/>
              </a:solidFill>
              <a:latin typeface="Times New Roman" panose="02020603050405020304" pitchFamily="18" charset="0"/>
              <a:cs typeface="Times New Roman" panose="02020603050405020304" pitchFamily="18" charset="0"/>
            </a:endParaRPr>
          </a:p>
          <a:p>
            <a:pPr marL="0" indent="0" algn="just">
              <a:buNone/>
            </a:pPr>
            <a:endParaRPr lang="ru-RU" sz="2800" dirty="0" smtClean="0">
              <a:solidFill>
                <a:schemeClr val="tx1"/>
              </a:solidFill>
              <a:latin typeface="Times New Roman" panose="02020603050405020304" pitchFamily="18" charset="0"/>
              <a:cs typeface="Times New Roman" panose="02020603050405020304" pitchFamily="18" charset="0"/>
            </a:endParaRPr>
          </a:p>
          <a:p>
            <a:pPr marL="0" indent="0" algn="just">
              <a:buNone/>
            </a:pPr>
            <a:r>
              <a:rPr lang="ru-RU" sz="2800" dirty="0" smtClean="0">
                <a:solidFill>
                  <a:schemeClr val="tx1"/>
                </a:solidFill>
                <a:latin typeface="Times New Roman" panose="02020603050405020304" pitchFamily="18" charset="0"/>
                <a:cs typeface="Times New Roman" panose="02020603050405020304" pitchFamily="18" charset="0"/>
              </a:rPr>
              <a:t>Исходя </a:t>
            </a:r>
            <a:r>
              <a:rPr lang="ru-RU" sz="2800" dirty="0">
                <a:solidFill>
                  <a:schemeClr val="tx1"/>
                </a:solidFill>
                <a:latin typeface="Times New Roman" panose="02020603050405020304" pitchFamily="18" charset="0"/>
                <a:cs typeface="Times New Roman" panose="02020603050405020304" pitchFamily="18" charset="0"/>
              </a:rPr>
              <a:t>из проведённого анкетирования среди учителей начальных классов, было выявлено, что учителя имеют представление о рефлексии, но становление рефлексивной деятельности учеников  не стало ещё планируемым результатом.</a:t>
            </a:r>
          </a:p>
          <a:p>
            <a:pPr algn="just"/>
            <a:endParaRPr lang="ru-RU" sz="28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 xmlns:p14="http://schemas.microsoft.com/office/powerpoint/2010/main" val="143569322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52616" y="1037230"/>
            <a:ext cx="7826714" cy="368683"/>
          </a:xfrm>
        </p:spPr>
        <p:txBody>
          <a:bodyPr>
            <a:normAutofit fontScale="90000"/>
          </a:bodyPr>
          <a:lstStyle/>
          <a:p>
            <a:r>
              <a:rPr lang="ru-RU" dirty="0">
                <a:solidFill>
                  <a:schemeClr val="tx1"/>
                </a:solidFill>
                <a:latin typeface="Times New Roman" panose="02020603050405020304" pitchFamily="18" charset="0"/>
                <a:cs typeface="Times New Roman" panose="02020603050405020304" pitchFamily="18" charset="0"/>
              </a:rPr>
              <a:t>3)анализ учебников русского </a:t>
            </a:r>
            <a:r>
              <a:rPr lang="ru-RU" dirty="0" smtClean="0">
                <a:solidFill>
                  <a:schemeClr val="tx1"/>
                </a:solidFill>
                <a:latin typeface="Times New Roman" panose="02020603050405020304" pitchFamily="18" charset="0"/>
                <a:cs typeface="Times New Roman" panose="02020603050405020304" pitchFamily="18" charset="0"/>
              </a:rPr>
              <a:t>языка</a:t>
            </a:r>
            <a:r>
              <a:rPr lang="ru-RU" dirty="0">
                <a:solidFill>
                  <a:schemeClr val="tx1"/>
                </a:solidFill>
                <a:latin typeface="Times New Roman" panose="02020603050405020304" pitchFamily="18" charset="0"/>
                <a:cs typeface="Times New Roman" panose="02020603050405020304" pitchFamily="18" charset="0"/>
              </a:rPr>
              <a:t/>
            </a:r>
            <a:br>
              <a:rPr lang="ru-RU" dirty="0">
                <a:solidFill>
                  <a:schemeClr val="tx1"/>
                </a:solidFill>
                <a:latin typeface="Times New Roman" panose="02020603050405020304" pitchFamily="18" charset="0"/>
                <a:cs typeface="Times New Roman" panose="02020603050405020304" pitchFamily="18" charset="0"/>
              </a:rPr>
            </a:br>
            <a:r>
              <a:rPr lang="ru-RU" dirty="0">
                <a:solidFill>
                  <a:schemeClr val="tx1"/>
                </a:solidFill>
                <a:latin typeface="Times New Roman" panose="02020603050405020304" pitchFamily="18" charset="0"/>
                <a:cs typeface="Times New Roman" panose="02020603050405020304" pitchFamily="18" charset="0"/>
              </a:rPr>
              <a:t/>
            </a:r>
            <a:br>
              <a:rPr lang="ru-RU" dirty="0">
                <a:solidFill>
                  <a:schemeClr val="tx1"/>
                </a:solidFill>
                <a:latin typeface="Times New Roman" panose="02020603050405020304" pitchFamily="18" charset="0"/>
                <a:cs typeface="Times New Roman" panose="02020603050405020304" pitchFamily="18" charset="0"/>
              </a:rPr>
            </a:br>
            <a:endParaRPr lang="ru-RU" dirty="0">
              <a:solidFill>
                <a:schemeClr val="tx1"/>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852616" y="2279175"/>
            <a:ext cx="7823384" cy="3899203"/>
          </a:xfrm>
        </p:spPr>
        <p:txBody>
          <a:bodyPr/>
          <a:lstStyle/>
          <a:p>
            <a:pPr marL="0" indent="0" algn="just">
              <a:buNone/>
            </a:pPr>
            <a:r>
              <a:rPr lang="ru-RU" sz="3200" dirty="0">
                <a:solidFill>
                  <a:schemeClr val="tx1"/>
                </a:solidFill>
                <a:latin typeface="Times New Roman" panose="02020603050405020304" pitchFamily="18" charset="0"/>
                <a:cs typeface="Times New Roman" panose="02020603050405020304" pitchFamily="18" charset="0"/>
              </a:rPr>
              <a:t>В  учебнике Русского языка 2 класса (Начальная школа XXI века), заданий с ловушками нет, рефлексивных заданий </a:t>
            </a:r>
            <a:r>
              <a:rPr lang="ru-RU" sz="3200" dirty="0" smtClean="0">
                <a:solidFill>
                  <a:schemeClr val="tx1"/>
                </a:solidFill>
                <a:latin typeface="Times New Roman" panose="02020603050405020304" pitchFamily="18" charset="0"/>
                <a:cs typeface="Times New Roman" panose="02020603050405020304" pitchFamily="18" charset="0"/>
              </a:rPr>
              <a:t>10 . </a:t>
            </a:r>
            <a:r>
              <a:rPr lang="ru-RU" sz="3200" dirty="0">
                <a:solidFill>
                  <a:schemeClr val="tx1"/>
                </a:solidFill>
                <a:latin typeface="Times New Roman" panose="02020603050405020304" pitchFamily="18" charset="0"/>
                <a:cs typeface="Times New Roman" panose="02020603050405020304" pitchFamily="18" charset="0"/>
              </a:rPr>
              <a:t>З</a:t>
            </a:r>
            <a:r>
              <a:rPr lang="ru-RU" sz="3200" dirty="0" smtClean="0">
                <a:solidFill>
                  <a:schemeClr val="tx1"/>
                </a:solidFill>
                <a:latin typeface="Times New Roman" panose="02020603050405020304" pitchFamily="18" charset="0"/>
                <a:cs typeface="Times New Roman" panose="02020603050405020304" pitchFamily="18" charset="0"/>
              </a:rPr>
              <a:t>адания </a:t>
            </a:r>
            <a:r>
              <a:rPr lang="ru-RU" sz="3200" dirty="0">
                <a:solidFill>
                  <a:schemeClr val="tx1"/>
                </a:solidFill>
                <a:latin typeface="Times New Roman" panose="02020603050405020304" pitchFamily="18" charset="0"/>
                <a:cs typeface="Times New Roman" panose="02020603050405020304" pitchFamily="18" charset="0"/>
              </a:rPr>
              <a:t>с ловушками не являются постоянно используемыми.</a:t>
            </a:r>
          </a:p>
          <a:p>
            <a:endParaRPr lang="ru-RU" dirty="0"/>
          </a:p>
        </p:txBody>
      </p:sp>
    </p:spTree>
    <p:extLst>
      <p:ext uri="{BB962C8B-B14F-4D97-AF65-F5344CB8AC3E}">
        <p14:creationId xmlns="" xmlns:p14="http://schemas.microsoft.com/office/powerpoint/2010/main" val="12204415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52616" y="409434"/>
            <a:ext cx="7826714" cy="914399"/>
          </a:xfrm>
        </p:spPr>
        <p:txBody>
          <a:bodyPr>
            <a:normAutofit fontScale="90000"/>
          </a:bodyPr>
          <a:lstStyle/>
          <a:p>
            <a:r>
              <a:rPr lang="ru-RU" dirty="0" smtClean="0">
                <a:solidFill>
                  <a:schemeClr val="tx1"/>
                </a:solidFill>
                <a:latin typeface="Times New Roman" panose="02020603050405020304" pitchFamily="18" charset="0"/>
                <a:cs typeface="Times New Roman" panose="02020603050405020304" pitchFamily="18" charset="0"/>
              </a:rPr>
              <a:t>Апробация </a:t>
            </a:r>
            <a:r>
              <a:rPr lang="ru-RU" dirty="0">
                <a:solidFill>
                  <a:schemeClr val="tx1"/>
                </a:solidFill>
                <a:latin typeface="Times New Roman" panose="02020603050405020304" pitchFamily="18" charset="0"/>
                <a:cs typeface="Times New Roman" panose="02020603050405020304" pitchFamily="18" charset="0"/>
              </a:rPr>
              <a:t>заданий с </a:t>
            </a:r>
            <a:r>
              <a:rPr lang="ru-RU" dirty="0" smtClean="0">
                <a:solidFill>
                  <a:schemeClr val="tx1"/>
                </a:solidFill>
                <a:latin typeface="Times New Roman" panose="02020603050405020304" pitchFamily="18" charset="0"/>
                <a:cs typeface="Times New Roman" panose="02020603050405020304" pitchFamily="18" charset="0"/>
              </a:rPr>
              <a:t>ловушками.</a:t>
            </a:r>
            <a:r>
              <a:rPr lang="ru-RU" dirty="0">
                <a:solidFill>
                  <a:schemeClr val="tx1"/>
                </a:solidFill>
                <a:latin typeface="Times New Roman" panose="02020603050405020304" pitchFamily="18" charset="0"/>
                <a:cs typeface="Times New Roman" panose="02020603050405020304" pitchFamily="18" charset="0"/>
              </a:rPr>
              <a:t/>
            </a:r>
            <a:br>
              <a:rPr lang="ru-RU" dirty="0">
                <a:solidFill>
                  <a:schemeClr val="tx1"/>
                </a:solidFill>
                <a:latin typeface="Times New Roman" panose="02020603050405020304" pitchFamily="18" charset="0"/>
                <a:cs typeface="Times New Roman" panose="02020603050405020304" pitchFamily="18" charset="0"/>
              </a:rPr>
            </a:br>
            <a:r>
              <a:rPr lang="ru-RU" dirty="0">
                <a:solidFill>
                  <a:schemeClr val="tx1"/>
                </a:solidFill>
                <a:latin typeface="Times New Roman" panose="02020603050405020304" pitchFamily="18" charset="0"/>
                <a:cs typeface="Times New Roman" panose="02020603050405020304" pitchFamily="18" charset="0"/>
              </a:rPr>
              <a:t>График использования заданий с ловушками </a:t>
            </a:r>
          </a:p>
        </p:txBody>
      </p:sp>
      <p:graphicFrame>
        <p:nvGraphicFramePr>
          <p:cNvPr id="4" name="Объект 3"/>
          <p:cNvGraphicFramePr>
            <a:graphicFrameLocks noGrp="1"/>
          </p:cNvGraphicFramePr>
          <p:nvPr>
            <p:ph idx="1"/>
            <p:extLst>
              <p:ext uri="{D42A27DB-BD31-4B8C-83A1-F6EECF244321}">
                <p14:modId xmlns="" xmlns:p14="http://schemas.microsoft.com/office/powerpoint/2010/main" val="683412865"/>
              </p:ext>
            </p:extLst>
          </p:nvPr>
        </p:nvGraphicFramePr>
        <p:xfrm>
          <a:off x="327546" y="1433014"/>
          <a:ext cx="8488908" cy="5145210"/>
        </p:xfrm>
        <a:graphic>
          <a:graphicData uri="http://schemas.openxmlformats.org/drawingml/2006/table">
            <a:tbl>
              <a:tblPr firstRow="1" firstCol="1" bandRow="1"/>
              <a:tblGrid>
                <a:gridCol w="598685"/>
                <a:gridCol w="1383626"/>
                <a:gridCol w="6506597"/>
              </a:tblGrid>
              <a:tr h="367515">
                <a:tc>
                  <a:txBody>
                    <a:bodyPr/>
                    <a:lstStyle/>
                    <a:p>
                      <a:pPr algn="just">
                        <a:lnSpc>
                          <a:spcPct val="150000"/>
                        </a:lnSpc>
                        <a:spcAft>
                          <a:spcPts val="0"/>
                        </a:spcAft>
                      </a:pPr>
                      <a:r>
                        <a:rPr lang="ru-RU" sz="1600" dirty="0">
                          <a:solidFill>
                            <a:schemeClr val="tx1"/>
                          </a:solidFill>
                          <a:effectLst/>
                          <a:latin typeface="Times New Roman"/>
                        </a:rPr>
                        <a:t>№</a:t>
                      </a:r>
                      <a:endParaRPr lang="ru-RU" sz="1600" dirty="0">
                        <a:solidFill>
                          <a:schemeClr val="tx1"/>
                        </a:solidFill>
                        <a:effectLst/>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ru-RU" sz="1600" dirty="0">
                          <a:solidFill>
                            <a:schemeClr val="tx1"/>
                          </a:solidFill>
                          <a:effectLst/>
                          <a:latin typeface="Times New Roman"/>
                        </a:rPr>
                        <a:t>Дата</a:t>
                      </a:r>
                      <a:endParaRPr lang="ru-RU" sz="1600" dirty="0">
                        <a:solidFill>
                          <a:schemeClr val="tx1"/>
                        </a:solidFill>
                        <a:effectLst/>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ru-RU" sz="1600" dirty="0">
                          <a:solidFill>
                            <a:schemeClr val="tx1"/>
                          </a:solidFill>
                          <a:effectLst/>
                          <a:latin typeface="Times New Roman"/>
                        </a:rPr>
                        <a:t>Тема урока</a:t>
                      </a:r>
                      <a:endParaRPr lang="ru-RU" sz="1600" dirty="0">
                        <a:solidFill>
                          <a:schemeClr val="tx1"/>
                        </a:solidFill>
                        <a:effectLst/>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7515">
                <a:tc>
                  <a:txBody>
                    <a:bodyPr/>
                    <a:lstStyle/>
                    <a:p>
                      <a:pPr algn="just">
                        <a:lnSpc>
                          <a:spcPct val="150000"/>
                        </a:lnSpc>
                        <a:spcAft>
                          <a:spcPts val="0"/>
                        </a:spcAft>
                      </a:pPr>
                      <a:r>
                        <a:rPr lang="ru-RU" sz="1600">
                          <a:solidFill>
                            <a:schemeClr val="tx1"/>
                          </a:solidFill>
                          <a:effectLst/>
                          <a:latin typeface="Times New Roman"/>
                        </a:rPr>
                        <a:t>1</a:t>
                      </a:r>
                      <a:endParaRPr lang="ru-RU" sz="1600">
                        <a:solidFill>
                          <a:schemeClr val="tx1"/>
                        </a:solidFill>
                        <a:effectLst/>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ru-RU" sz="1600" dirty="0" smtClean="0">
                          <a:solidFill>
                            <a:schemeClr val="tx1"/>
                          </a:solidFill>
                          <a:effectLst/>
                          <a:latin typeface="Times New Roman"/>
                        </a:rPr>
                        <a:t>14.01.19</a:t>
                      </a:r>
                      <a:endParaRPr lang="ru-RU" sz="1600" dirty="0">
                        <a:solidFill>
                          <a:schemeClr val="tx1"/>
                        </a:solidFill>
                        <a:effectLst/>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ru-RU" sz="1600">
                          <a:solidFill>
                            <a:schemeClr val="tx1"/>
                          </a:solidFill>
                          <a:effectLst/>
                          <a:latin typeface="Times New Roman"/>
                        </a:rPr>
                        <a:t>Учимся писать приставки.</a:t>
                      </a:r>
                      <a:endParaRPr lang="ru-RU" sz="1600">
                        <a:solidFill>
                          <a:schemeClr val="tx1"/>
                        </a:solidFill>
                        <a:effectLst/>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7515">
                <a:tc>
                  <a:txBody>
                    <a:bodyPr/>
                    <a:lstStyle/>
                    <a:p>
                      <a:pPr algn="just">
                        <a:lnSpc>
                          <a:spcPct val="150000"/>
                        </a:lnSpc>
                        <a:spcAft>
                          <a:spcPts val="0"/>
                        </a:spcAft>
                      </a:pPr>
                      <a:r>
                        <a:rPr lang="ru-RU" sz="1600">
                          <a:solidFill>
                            <a:schemeClr val="tx1"/>
                          </a:solidFill>
                          <a:effectLst/>
                          <a:latin typeface="Times New Roman"/>
                        </a:rPr>
                        <a:t>2</a:t>
                      </a:r>
                      <a:endParaRPr lang="ru-RU" sz="1600">
                        <a:solidFill>
                          <a:schemeClr val="tx1"/>
                        </a:solidFill>
                        <a:effectLst/>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ru-RU" sz="1600" dirty="0" smtClean="0">
                          <a:solidFill>
                            <a:schemeClr val="tx1"/>
                          </a:solidFill>
                          <a:effectLst/>
                          <a:latin typeface="Times New Roman"/>
                        </a:rPr>
                        <a:t>15.01.19</a:t>
                      </a:r>
                      <a:endParaRPr lang="ru-RU" sz="1600" dirty="0">
                        <a:solidFill>
                          <a:schemeClr val="tx1"/>
                        </a:solidFill>
                        <a:effectLst/>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ru-RU" sz="1600">
                          <a:solidFill>
                            <a:schemeClr val="tx1"/>
                          </a:solidFill>
                          <a:effectLst/>
                          <a:latin typeface="Times New Roman"/>
                        </a:rPr>
                        <a:t>Различаем приставки с буквами о, а.</a:t>
                      </a:r>
                      <a:endParaRPr lang="ru-RU" sz="1600">
                        <a:solidFill>
                          <a:schemeClr val="tx1"/>
                        </a:solidFill>
                        <a:effectLst/>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7515">
                <a:tc>
                  <a:txBody>
                    <a:bodyPr/>
                    <a:lstStyle/>
                    <a:p>
                      <a:pPr algn="just">
                        <a:lnSpc>
                          <a:spcPct val="150000"/>
                        </a:lnSpc>
                        <a:spcAft>
                          <a:spcPts val="0"/>
                        </a:spcAft>
                      </a:pPr>
                      <a:r>
                        <a:rPr lang="ru-RU" sz="1600">
                          <a:solidFill>
                            <a:schemeClr val="tx1"/>
                          </a:solidFill>
                          <a:effectLst/>
                          <a:latin typeface="Times New Roman"/>
                        </a:rPr>
                        <a:t>3</a:t>
                      </a:r>
                      <a:endParaRPr lang="ru-RU" sz="1600">
                        <a:solidFill>
                          <a:schemeClr val="tx1"/>
                        </a:solidFill>
                        <a:effectLst/>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ru-RU" sz="1600" dirty="0" smtClean="0">
                          <a:solidFill>
                            <a:schemeClr val="tx1"/>
                          </a:solidFill>
                          <a:effectLst/>
                          <a:latin typeface="Times New Roman"/>
                        </a:rPr>
                        <a:t>16.01.19</a:t>
                      </a:r>
                      <a:endParaRPr lang="ru-RU" sz="1600" dirty="0">
                        <a:solidFill>
                          <a:schemeClr val="tx1"/>
                        </a:solidFill>
                        <a:effectLst/>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ru-RU" sz="1600" dirty="0">
                          <a:solidFill>
                            <a:schemeClr val="tx1"/>
                          </a:solidFill>
                          <a:effectLst/>
                          <a:latin typeface="Times New Roman"/>
                        </a:rPr>
                        <a:t>Образование слов с помощью приставок</a:t>
                      </a:r>
                      <a:endParaRPr lang="ru-RU" sz="1600" dirty="0">
                        <a:solidFill>
                          <a:schemeClr val="tx1"/>
                        </a:solidFill>
                        <a:effectLst/>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7515">
                <a:tc>
                  <a:txBody>
                    <a:bodyPr/>
                    <a:lstStyle/>
                    <a:p>
                      <a:pPr algn="just">
                        <a:lnSpc>
                          <a:spcPct val="150000"/>
                        </a:lnSpc>
                        <a:spcAft>
                          <a:spcPts val="0"/>
                        </a:spcAft>
                      </a:pPr>
                      <a:r>
                        <a:rPr lang="ru-RU" sz="1600">
                          <a:solidFill>
                            <a:schemeClr val="tx1"/>
                          </a:solidFill>
                          <a:effectLst/>
                          <a:latin typeface="Times New Roman"/>
                        </a:rPr>
                        <a:t>4</a:t>
                      </a:r>
                      <a:endParaRPr lang="ru-RU" sz="1600">
                        <a:solidFill>
                          <a:schemeClr val="tx1"/>
                        </a:solidFill>
                        <a:effectLst/>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ru-RU" sz="1600" dirty="0" smtClean="0">
                          <a:solidFill>
                            <a:schemeClr val="tx1"/>
                          </a:solidFill>
                          <a:effectLst/>
                          <a:latin typeface="Times New Roman"/>
                        </a:rPr>
                        <a:t>17.01.19</a:t>
                      </a:r>
                      <a:endParaRPr lang="ru-RU" sz="1600" dirty="0">
                        <a:solidFill>
                          <a:schemeClr val="tx1"/>
                        </a:solidFill>
                        <a:effectLst/>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ru-RU" sz="1600" dirty="0">
                          <a:solidFill>
                            <a:schemeClr val="tx1"/>
                          </a:solidFill>
                          <a:effectLst/>
                          <a:latin typeface="Times New Roman"/>
                        </a:rPr>
                        <a:t>Учимся писать разделительный твёрдый знак (ъ).</a:t>
                      </a:r>
                      <a:endParaRPr lang="ru-RU" sz="1600" dirty="0">
                        <a:solidFill>
                          <a:schemeClr val="tx1"/>
                        </a:solidFill>
                        <a:effectLst/>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7515">
                <a:tc>
                  <a:txBody>
                    <a:bodyPr/>
                    <a:lstStyle/>
                    <a:p>
                      <a:pPr algn="just">
                        <a:lnSpc>
                          <a:spcPct val="150000"/>
                        </a:lnSpc>
                        <a:spcAft>
                          <a:spcPts val="0"/>
                        </a:spcAft>
                      </a:pPr>
                      <a:r>
                        <a:rPr lang="ru-RU" sz="1600">
                          <a:solidFill>
                            <a:schemeClr val="tx1"/>
                          </a:solidFill>
                          <a:effectLst/>
                          <a:latin typeface="Times New Roman"/>
                        </a:rPr>
                        <a:t>5</a:t>
                      </a:r>
                      <a:endParaRPr lang="ru-RU" sz="1600">
                        <a:solidFill>
                          <a:schemeClr val="tx1"/>
                        </a:solidFill>
                        <a:effectLst/>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ru-RU" sz="1600" dirty="0" smtClean="0">
                          <a:solidFill>
                            <a:schemeClr val="tx1"/>
                          </a:solidFill>
                          <a:effectLst/>
                          <a:latin typeface="Times New Roman"/>
                        </a:rPr>
                        <a:t>20.01.19</a:t>
                      </a:r>
                      <a:endParaRPr lang="ru-RU" sz="1600" dirty="0">
                        <a:solidFill>
                          <a:schemeClr val="tx1"/>
                        </a:solidFill>
                        <a:effectLst/>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ru-RU" sz="1600" dirty="0">
                          <a:solidFill>
                            <a:schemeClr val="tx1"/>
                          </a:solidFill>
                          <a:effectLst/>
                          <a:latin typeface="Times New Roman"/>
                        </a:rPr>
                        <a:t>Различаем разделительные ь и ъ.</a:t>
                      </a:r>
                      <a:endParaRPr lang="ru-RU" sz="1600" dirty="0">
                        <a:solidFill>
                          <a:schemeClr val="tx1"/>
                        </a:solidFill>
                        <a:effectLst/>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7515">
                <a:tc>
                  <a:txBody>
                    <a:bodyPr/>
                    <a:lstStyle/>
                    <a:p>
                      <a:pPr algn="just">
                        <a:lnSpc>
                          <a:spcPct val="150000"/>
                        </a:lnSpc>
                        <a:spcAft>
                          <a:spcPts val="0"/>
                        </a:spcAft>
                      </a:pPr>
                      <a:r>
                        <a:rPr lang="ru-RU" sz="1600">
                          <a:solidFill>
                            <a:schemeClr val="tx1"/>
                          </a:solidFill>
                          <a:effectLst/>
                          <a:latin typeface="Times New Roman"/>
                        </a:rPr>
                        <a:t>6</a:t>
                      </a:r>
                      <a:endParaRPr lang="ru-RU" sz="1600">
                        <a:solidFill>
                          <a:schemeClr val="tx1"/>
                        </a:solidFill>
                        <a:effectLst/>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ru-RU" sz="1600" dirty="0" smtClean="0">
                          <a:solidFill>
                            <a:schemeClr val="tx1"/>
                          </a:solidFill>
                          <a:effectLst/>
                          <a:latin typeface="Times New Roman"/>
                        </a:rPr>
                        <a:t>21.01.19</a:t>
                      </a:r>
                      <a:endParaRPr lang="ru-RU" sz="1600" dirty="0">
                        <a:solidFill>
                          <a:schemeClr val="tx1"/>
                        </a:solidFill>
                        <a:effectLst/>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ru-RU" sz="1600" dirty="0">
                          <a:solidFill>
                            <a:schemeClr val="tx1"/>
                          </a:solidFill>
                          <a:effectLst/>
                          <a:latin typeface="Times New Roman"/>
                        </a:rPr>
                        <a:t>Как образуются слова.</a:t>
                      </a:r>
                      <a:endParaRPr lang="ru-RU" sz="1600" dirty="0">
                        <a:solidFill>
                          <a:schemeClr val="tx1"/>
                        </a:solidFill>
                        <a:effectLst/>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7515">
                <a:tc>
                  <a:txBody>
                    <a:bodyPr/>
                    <a:lstStyle/>
                    <a:p>
                      <a:pPr algn="just">
                        <a:lnSpc>
                          <a:spcPct val="150000"/>
                        </a:lnSpc>
                        <a:spcAft>
                          <a:spcPts val="0"/>
                        </a:spcAft>
                      </a:pPr>
                      <a:r>
                        <a:rPr lang="ru-RU" sz="1600">
                          <a:solidFill>
                            <a:schemeClr val="tx1"/>
                          </a:solidFill>
                          <a:effectLst/>
                          <a:latin typeface="Times New Roman"/>
                        </a:rPr>
                        <a:t>7</a:t>
                      </a:r>
                      <a:endParaRPr lang="ru-RU" sz="1600">
                        <a:solidFill>
                          <a:schemeClr val="tx1"/>
                        </a:solidFill>
                        <a:effectLst/>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ru-RU" sz="1600" dirty="0" smtClean="0">
                          <a:solidFill>
                            <a:schemeClr val="tx1"/>
                          </a:solidFill>
                          <a:effectLst/>
                          <a:latin typeface="Times New Roman"/>
                        </a:rPr>
                        <a:t>23.01.19</a:t>
                      </a:r>
                      <a:endParaRPr lang="ru-RU" sz="1600" dirty="0">
                        <a:solidFill>
                          <a:schemeClr val="tx1"/>
                        </a:solidFill>
                        <a:effectLst/>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ru-RU" sz="1600" dirty="0">
                          <a:solidFill>
                            <a:schemeClr val="tx1"/>
                          </a:solidFill>
                          <a:effectLst/>
                          <a:latin typeface="Times New Roman"/>
                        </a:rPr>
                        <a:t>Основа слова.</a:t>
                      </a:r>
                      <a:endParaRPr lang="ru-RU" sz="1600" dirty="0">
                        <a:solidFill>
                          <a:schemeClr val="tx1"/>
                        </a:solidFill>
                        <a:effectLst/>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7515">
                <a:tc>
                  <a:txBody>
                    <a:bodyPr/>
                    <a:lstStyle/>
                    <a:p>
                      <a:pPr algn="just">
                        <a:lnSpc>
                          <a:spcPct val="150000"/>
                        </a:lnSpc>
                        <a:spcAft>
                          <a:spcPts val="0"/>
                        </a:spcAft>
                      </a:pPr>
                      <a:r>
                        <a:rPr lang="ru-RU" sz="1600">
                          <a:solidFill>
                            <a:schemeClr val="tx1"/>
                          </a:solidFill>
                          <a:effectLst/>
                          <a:latin typeface="Times New Roman"/>
                        </a:rPr>
                        <a:t>8</a:t>
                      </a:r>
                      <a:endParaRPr lang="ru-RU" sz="1600">
                        <a:solidFill>
                          <a:schemeClr val="tx1"/>
                        </a:solidFill>
                        <a:effectLst/>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ru-RU" sz="1600" dirty="0" smtClean="0">
                          <a:solidFill>
                            <a:schemeClr val="tx1"/>
                          </a:solidFill>
                          <a:effectLst/>
                          <a:latin typeface="Times New Roman"/>
                        </a:rPr>
                        <a:t>24.01.19</a:t>
                      </a:r>
                      <a:endParaRPr lang="ru-RU" sz="1600" dirty="0">
                        <a:solidFill>
                          <a:schemeClr val="tx1"/>
                        </a:solidFill>
                        <a:effectLst/>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ru-RU" sz="1600" dirty="0">
                          <a:solidFill>
                            <a:schemeClr val="tx1"/>
                          </a:solidFill>
                          <a:effectLst/>
                          <a:latin typeface="Times New Roman"/>
                        </a:rPr>
                        <a:t>Учимся различать предлоги и приставки.</a:t>
                      </a:r>
                      <a:endParaRPr lang="ru-RU" sz="1600" dirty="0">
                        <a:solidFill>
                          <a:schemeClr val="tx1"/>
                        </a:solidFill>
                        <a:effectLst/>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7515">
                <a:tc>
                  <a:txBody>
                    <a:bodyPr/>
                    <a:lstStyle/>
                    <a:p>
                      <a:pPr algn="just">
                        <a:lnSpc>
                          <a:spcPct val="150000"/>
                        </a:lnSpc>
                        <a:spcAft>
                          <a:spcPts val="0"/>
                        </a:spcAft>
                      </a:pPr>
                      <a:r>
                        <a:rPr lang="ru-RU" sz="1600">
                          <a:solidFill>
                            <a:schemeClr val="tx1"/>
                          </a:solidFill>
                          <a:effectLst/>
                          <a:latin typeface="Times New Roman"/>
                        </a:rPr>
                        <a:t>9</a:t>
                      </a:r>
                      <a:endParaRPr lang="ru-RU" sz="1600">
                        <a:solidFill>
                          <a:schemeClr val="tx1"/>
                        </a:solidFill>
                        <a:effectLst/>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ru-RU" sz="1600" dirty="0" smtClean="0">
                          <a:solidFill>
                            <a:schemeClr val="tx1"/>
                          </a:solidFill>
                          <a:effectLst/>
                          <a:latin typeface="Times New Roman"/>
                        </a:rPr>
                        <a:t>28.01.19</a:t>
                      </a:r>
                      <a:endParaRPr lang="ru-RU" sz="1600" dirty="0">
                        <a:solidFill>
                          <a:schemeClr val="tx1"/>
                        </a:solidFill>
                        <a:effectLst/>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ru-RU" sz="1600" dirty="0">
                          <a:solidFill>
                            <a:schemeClr val="tx1"/>
                          </a:solidFill>
                          <a:effectLst/>
                          <a:latin typeface="Times New Roman"/>
                        </a:rPr>
                        <a:t>Повторяем состав слова.</a:t>
                      </a:r>
                      <a:endParaRPr lang="ru-RU" sz="1600" dirty="0">
                        <a:solidFill>
                          <a:schemeClr val="tx1"/>
                        </a:solidFill>
                        <a:effectLst/>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7515">
                <a:tc>
                  <a:txBody>
                    <a:bodyPr/>
                    <a:lstStyle/>
                    <a:p>
                      <a:pPr algn="just">
                        <a:lnSpc>
                          <a:spcPct val="150000"/>
                        </a:lnSpc>
                        <a:spcAft>
                          <a:spcPts val="0"/>
                        </a:spcAft>
                      </a:pPr>
                      <a:r>
                        <a:rPr lang="ru-RU" sz="1600">
                          <a:solidFill>
                            <a:schemeClr val="tx1"/>
                          </a:solidFill>
                          <a:effectLst/>
                          <a:latin typeface="Times New Roman"/>
                        </a:rPr>
                        <a:t>10</a:t>
                      </a:r>
                      <a:endParaRPr lang="ru-RU" sz="1600">
                        <a:solidFill>
                          <a:schemeClr val="tx1"/>
                        </a:solidFill>
                        <a:effectLst/>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ru-RU" sz="1600" dirty="0" smtClean="0">
                          <a:solidFill>
                            <a:schemeClr val="tx1"/>
                          </a:solidFill>
                          <a:effectLst/>
                          <a:latin typeface="Times New Roman"/>
                        </a:rPr>
                        <a:t>29.01.19</a:t>
                      </a:r>
                      <a:endParaRPr lang="ru-RU" sz="1600" dirty="0">
                        <a:solidFill>
                          <a:schemeClr val="tx1"/>
                        </a:solidFill>
                        <a:effectLst/>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ru-RU" sz="1600" dirty="0">
                          <a:solidFill>
                            <a:schemeClr val="tx1"/>
                          </a:solidFill>
                          <a:effectLst/>
                          <a:latin typeface="Times New Roman"/>
                        </a:rPr>
                        <a:t>Повторяем правописание частей слова.</a:t>
                      </a:r>
                      <a:endParaRPr lang="ru-RU" sz="1600" dirty="0">
                        <a:solidFill>
                          <a:schemeClr val="tx1"/>
                        </a:solidFill>
                        <a:effectLst/>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7515">
                <a:tc>
                  <a:txBody>
                    <a:bodyPr/>
                    <a:lstStyle/>
                    <a:p>
                      <a:pPr algn="just">
                        <a:lnSpc>
                          <a:spcPct val="150000"/>
                        </a:lnSpc>
                        <a:spcAft>
                          <a:spcPts val="0"/>
                        </a:spcAft>
                      </a:pPr>
                      <a:r>
                        <a:rPr lang="ru-RU" sz="1600">
                          <a:solidFill>
                            <a:schemeClr val="tx1"/>
                          </a:solidFill>
                          <a:effectLst/>
                          <a:latin typeface="Times New Roman"/>
                        </a:rPr>
                        <a:t>11</a:t>
                      </a:r>
                      <a:endParaRPr lang="ru-RU" sz="1600">
                        <a:solidFill>
                          <a:schemeClr val="tx1"/>
                        </a:solidFill>
                        <a:effectLst/>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ru-RU" sz="1600" dirty="0" smtClean="0">
                          <a:solidFill>
                            <a:schemeClr val="tx1"/>
                          </a:solidFill>
                          <a:effectLst/>
                          <a:latin typeface="Times New Roman"/>
                        </a:rPr>
                        <a:t>3.02.19</a:t>
                      </a:r>
                      <a:endParaRPr lang="ru-RU" sz="1600" dirty="0">
                        <a:solidFill>
                          <a:schemeClr val="tx1"/>
                        </a:solidFill>
                        <a:effectLst/>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ru-RU" sz="1600" dirty="0">
                          <a:solidFill>
                            <a:schemeClr val="tx1"/>
                          </a:solidFill>
                          <a:effectLst/>
                          <a:latin typeface="Times New Roman"/>
                        </a:rPr>
                        <a:t>Слово и его </a:t>
                      </a:r>
                      <a:r>
                        <a:rPr lang="ru-RU" sz="1600" dirty="0" smtClean="0">
                          <a:solidFill>
                            <a:schemeClr val="tx1"/>
                          </a:solidFill>
                          <a:effectLst/>
                          <a:latin typeface="Times New Roman"/>
                        </a:rPr>
                        <a:t>значение. Значение </a:t>
                      </a:r>
                      <a:r>
                        <a:rPr lang="ru-RU" sz="1600" dirty="0">
                          <a:solidFill>
                            <a:schemeClr val="tx1"/>
                          </a:solidFill>
                          <a:effectLst/>
                          <a:latin typeface="Times New Roman"/>
                        </a:rPr>
                        <a:t>слова.</a:t>
                      </a:r>
                      <a:endParaRPr lang="ru-RU" sz="1600" dirty="0">
                        <a:solidFill>
                          <a:schemeClr val="tx1"/>
                        </a:solidFill>
                        <a:effectLst/>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7515">
                <a:tc>
                  <a:txBody>
                    <a:bodyPr/>
                    <a:lstStyle/>
                    <a:p>
                      <a:pPr algn="just">
                        <a:lnSpc>
                          <a:spcPct val="150000"/>
                        </a:lnSpc>
                        <a:spcAft>
                          <a:spcPts val="0"/>
                        </a:spcAft>
                      </a:pPr>
                      <a:r>
                        <a:rPr lang="ru-RU" sz="1600">
                          <a:solidFill>
                            <a:schemeClr val="tx1"/>
                          </a:solidFill>
                          <a:effectLst/>
                          <a:latin typeface="Times New Roman"/>
                        </a:rPr>
                        <a:t>12</a:t>
                      </a:r>
                      <a:endParaRPr lang="ru-RU" sz="1600">
                        <a:solidFill>
                          <a:schemeClr val="tx1"/>
                        </a:solidFill>
                        <a:effectLst/>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ru-RU" sz="1600" dirty="0" smtClean="0">
                          <a:solidFill>
                            <a:schemeClr val="tx1"/>
                          </a:solidFill>
                          <a:effectLst/>
                          <a:latin typeface="Times New Roman"/>
                        </a:rPr>
                        <a:t>6.02.19</a:t>
                      </a:r>
                      <a:endParaRPr lang="ru-RU" sz="1600" dirty="0">
                        <a:solidFill>
                          <a:schemeClr val="tx1"/>
                        </a:solidFill>
                        <a:effectLst/>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ru-RU" sz="1600" dirty="0">
                          <a:solidFill>
                            <a:schemeClr val="tx1"/>
                          </a:solidFill>
                          <a:effectLst/>
                          <a:latin typeface="Times New Roman"/>
                        </a:rPr>
                        <a:t>Текст.</a:t>
                      </a:r>
                      <a:endParaRPr lang="ru-RU" sz="1600" dirty="0">
                        <a:solidFill>
                          <a:schemeClr val="tx1"/>
                        </a:solidFill>
                        <a:effectLst/>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7515">
                <a:tc>
                  <a:txBody>
                    <a:bodyPr/>
                    <a:lstStyle/>
                    <a:p>
                      <a:pPr algn="just">
                        <a:lnSpc>
                          <a:spcPct val="150000"/>
                        </a:lnSpc>
                        <a:spcAft>
                          <a:spcPts val="0"/>
                        </a:spcAft>
                      </a:pPr>
                      <a:r>
                        <a:rPr lang="ru-RU" sz="1600" dirty="0">
                          <a:solidFill>
                            <a:schemeClr val="tx1"/>
                          </a:solidFill>
                          <a:effectLst/>
                          <a:latin typeface="Times New Roman"/>
                        </a:rPr>
                        <a:t>13</a:t>
                      </a:r>
                      <a:endParaRPr lang="ru-RU" sz="1600" dirty="0">
                        <a:solidFill>
                          <a:schemeClr val="tx1"/>
                        </a:solidFill>
                        <a:effectLst/>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ru-RU" sz="1600" dirty="0" smtClean="0">
                          <a:solidFill>
                            <a:schemeClr val="tx1"/>
                          </a:solidFill>
                          <a:effectLst/>
                          <a:latin typeface="Times New Roman"/>
                        </a:rPr>
                        <a:t>7.02.19</a:t>
                      </a:r>
                      <a:endParaRPr lang="ru-RU" sz="1600" dirty="0">
                        <a:solidFill>
                          <a:schemeClr val="tx1"/>
                        </a:solidFill>
                        <a:effectLst/>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ru-RU" sz="1600" dirty="0">
                          <a:solidFill>
                            <a:schemeClr val="tx1"/>
                          </a:solidFill>
                          <a:effectLst/>
                          <a:latin typeface="Times New Roman"/>
                        </a:rPr>
                        <a:t>Заголовок текста.  </a:t>
                      </a:r>
                      <a:endParaRPr lang="ru-RU" sz="1600" dirty="0">
                        <a:solidFill>
                          <a:schemeClr val="tx1"/>
                        </a:solidFill>
                        <a:effectLst/>
                        <a:latin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 xmlns:p14="http://schemas.microsoft.com/office/powerpoint/2010/main" val="307245553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86854" y="586854"/>
            <a:ext cx="8407021" cy="6005015"/>
          </a:xfrm>
        </p:spPr>
        <p:txBody>
          <a:bodyPr>
            <a:normAutofit/>
          </a:bodyPr>
          <a:lstStyle/>
          <a:p>
            <a:pPr marL="0" indent="0" algn="just">
              <a:buNone/>
            </a:pPr>
            <a:r>
              <a:rPr lang="ru-RU" sz="2800" dirty="0">
                <a:solidFill>
                  <a:schemeClr val="tx1"/>
                </a:solidFill>
                <a:latin typeface="Times New Roman" panose="02020603050405020304" pitchFamily="18" charset="0"/>
                <a:cs typeface="Times New Roman" panose="02020603050405020304" pitchFamily="18" charset="0"/>
              </a:rPr>
              <a:t>Задание 1. (Прил. 3)</a:t>
            </a:r>
          </a:p>
          <a:p>
            <a:pPr marL="0" indent="0" algn="just">
              <a:buNone/>
            </a:pPr>
            <a:r>
              <a:rPr lang="ru-RU" sz="2800" dirty="0">
                <a:solidFill>
                  <a:schemeClr val="tx1"/>
                </a:solidFill>
                <a:latin typeface="Times New Roman" panose="02020603050405020304" pitchFamily="18" charset="0"/>
                <a:cs typeface="Times New Roman" panose="02020603050405020304" pitchFamily="18" charset="0"/>
              </a:rPr>
              <a:t>Тема: «Различаем приставки с буквами о, а». </a:t>
            </a:r>
          </a:p>
          <a:p>
            <a:pPr marL="0" indent="0" algn="just">
              <a:buNone/>
            </a:pPr>
            <a:r>
              <a:rPr lang="ru-RU" sz="2800" dirty="0">
                <a:solidFill>
                  <a:schemeClr val="tx1"/>
                </a:solidFill>
                <a:latin typeface="Times New Roman" panose="02020603050405020304" pitchFamily="18" charset="0"/>
                <a:cs typeface="Times New Roman" panose="02020603050405020304" pitchFamily="18" charset="0"/>
              </a:rPr>
              <a:t>Задание для детей: помоги Коту Матроскину выделить приставки в словах</a:t>
            </a:r>
            <a:r>
              <a:rPr lang="ru-RU" sz="2800" dirty="0" smtClean="0">
                <a:solidFill>
                  <a:schemeClr val="tx1"/>
                </a:solidFill>
                <a:latin typeface="Times New Roman" panose="02020603050405020304" pitchFamily="18" charset="0"/>
                <a:cs typeface="Times New Roman" panose="02020603050405020304" pitchFamily="18" charset="0"/>
              </a:rPr>
              <a:t>.</a:t>
            </a:r>
          </a:p>
          <a:p>
            <a:pPr marL="0" indent="0" algn="just">
              <a:buNone/>
            </a:pPr>
            <a:endParaRPr lang="ru-RU" sz="2800" dirty="0">
              <a:solidFill>
                <a:schemeClr val="tx1"/>
              </a:solidFill>
              <a:latin typeface="Times New Roman" panose="02020603050405020304" pitchFamily="18" charset="0"/>
              <a:cs typeface="Times New Roman" panose="02020603050405020304" pitchFamily="18" charset="0"/>
            </a:endParaRPr>
          </a:p>
          <a:p>
            <a:pPr marL="0" indent="0" algn="just">
              <a:buNone/>
            </a:pPr>
            <a:r>
              <a:rPr lang="ru-RU" sz="2800" dirty="0">
                <a:solidFill>
                  <a:schemeClr val="tx1"/>
                </a:solidFill>
                <a:latin typeface="Times New Roman" panose="02020603050405020304" pitchFamily="18" charset="0"/>
                <a:cs typeface="Times New Roman" panose="02020603050405020304" pitchFamily="18" charset="0"/>
              </a:rPr>
              <a:t>Добавить, отбежать, победить, залить, написать, запомнить, прогулка, поужинать, подчеркнуть, орех</a:t>
            </a:r>
            <a:r>
              <a:rPr lang="ru-RU" sz="2800" dirty="0" smtClean="0">
                <a:solidFill>
                  <a:schemeClr val="tx1"/>
                </a:solidFill>
                <a:latin typeface="Times New Roman" panose="02020603050405020304" pitchFamily="18" charset="0"/>
                <a:cs typeface="Times New Roman" panose="02020603050405020304" pitchFamily="18" charset="0"/>
              </a:rPr>
              <a:t>.</a:t>
            </a:r>
          </a:p>
          <a:p>
            <a:pPr marL="0" indent="0" algn="just">
              <a:buNone/>
            </a:pPr>
            <a:endParaRPr lang="ru-RU" sz="2800" dirty="0">
              <a:solidFill>
                <a:schemeClr val="tx1"/>
              </a:solidFill>
              <a:latin typeface="Times New Roman" panose="02020603050405020304" pitchFamily="18" charset="0"/>
              <a:cs typeface="Times New Roman" panose="02020603050405020304" pitchFamily="18" charset="0"/>
            </a:endParaRPr>
          </a:p>
          <a:p>
            <a:pPr marL="0" indent="0" algn="just">
              <a:buNone/>
            </a:pPr>
            <a:r>
              <a:rPr lang="ru-RU" sz="2800" dirty="0">
                <a:solidFill>
                  <a:schemeClr val="tx1"/>
                </a:solidFill>
                <a:latin typeface="Times New Roman" panose="02020603050405020304" pitchFamily="18" charset="0"/>
                <a:cs typeface="Times New Roman" panose="02020603050405020304" pitchFamily="18" charset="0"/>
              </a:rPr>
              <a:t>«Ловушка» в данном задании заключается в том, что не во всех словах есть приставка, но учащиеся знают, что есть приставки – по, за, о, до, от, на, про. И поэтому  могут выделить приставки во всех словах, не замечая, что это корень. </a:t>
            </a:r>
          </a:p>
          <a:p>
            <a:endParaRPr lang="ru-RU" dirty="0"/>
          </a:p>
        </p:txBody>
      </p:sp>
    </p:spTree>
    <p:extLst>
      <p:ext uri="{BB962C8B-B14F-4D97-AF65-F5344CB8AC3E}">
        <p14:creationId xmlns="" xmlns:p14="http://schemas.microsoft.com/office/powerpoint/2010/main" val="344437445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dirty="0" smtClean="0">
                <a:solidFill>
                  <a:schemeClr val="tx1"/>
                </a:solidFill>
                <a:latin typeface="Times New Roman" panose="02020603050405020304" pitchFamily="18" charset="0"/>
                <a:cs typeface="Times New Roman" panose="02020603050405020304" pitchFamily="18" charset="0"/>
              </a:rPr>
              <a:t>Результаты выполнения </a:t>
            </a:r>
            <a:r>
              <a:rPr lang="ru-RU" sz="3200" dirty="0">
                <a:solidFill>
                  <a:schemeClr val="tx1"/>
                </a:solidFill>
                <a:latin typeface="Times New Roman" panose="02020603050405020304" pitchFamily="18" charset="0"/>
                <a:cs typeface="Times New Roman" panose="02020603050405020304" pitchFamily="18" charset="0"/>
              </a:rPr>
              <a:t>первого </a:t>
            </a:r>
            <a:r>
              <a:rPr lang="ru-RU" sz="3200" dirty="0" smtClean="0">
                <a:solidFill>
                  <a:schemeClr val="tx1"/>
                </a:solidFill>
                <a:latin typeface="Times New Roman" panose="02020603050405020304" pitchFamily="18" charset="0"/>
                <a:cs typeface="Times New Roman" panose="02020603050405020304" pitchFamily="18" charset="0"/>
              </a:rPr>
              <a:t>задания</a:t>
            </a:r>
            <a:endParaRPr lang="ru-RU" sz="3200" dirty="0">
              <a:solidFill>
                <a:schemeClr val="tx1"/>
              </a:solidFill>
              <a:latin typeface="Times New Roman" panose="02020603050405020304" pitchFamily="18" charset="0"/>
              <a:cs typeface="Times New Roman" panose="02020603050405020304" pitchFamily="18" charset="0"/>
            </a:endParaRPr>
          </a:p>
        </p:txBody>
      </p:sp>
      <p:graphicFrame>
        <p:nvGraphicFramePr>
          <p:cNvPr id="5" name="Объект 4"/>
          <p:cNvGraphicFramePr>
            <a:graphicFrameLocks noGrp="1"/>
          </p:cNvGraphicFramePr>
          <p:nvPr>
            <p:ph idx="1"/>
            <p:extLst>
              <p:ext uri="{D42A27DB-BD31-4B8C-83A1-F6EECF244321}">
                <p14:modId xmlns="" xmlns:p14="http://schemas.microsoft.com/office/powerpoint/2010/main" val="2084296192"/>
              </p:ext>
            </p:extLst>
          </p:nvPr>
        </p:nvGraphicFramePr>
        <p:xfrm>
          <a:off x="988966" y="1852210"/>
          <a:ext cx="7823200" cy="4572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 xmlns:p14="http://schemas.microsoft.com/office/powerpoint/2010/main" val="65354979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82388" y="736980"/>
            <a:ext cx="8134066" cy="5895832"/>
          </a:xfrm>
        </p:spPr>
        <p:txBody>
          <a:bodyPr>
            <a:normAutofit fontScale="92500"/>
          </a:bodyPr>
          <a:lstStyle/>
          <a:p>
            <a:pPr marL="0" indent="0" algn="just">
              <a:buNone/>
            </a:pPr>
            <a:r>
              <a:rPr lang="ru-RU" sz="2400" dirty="0">
                <a:solidFill>
                  <a:schemeClr val="tx1"/>
                </a:solidFill>
                <a:latin typeface="Times New Roman" panose="02020603050405020304" pitchFamily="18" charset="0"/>
                <a:cs typeface="Times New Roman" panose="02020603050405020304" pitchFamily="18" charset="0"/>
              </a:rPr>
              <a:t>Задание 2. (Прил.4)</a:t>
            </a:r>
          </a:p>
          <a:p>
            <a:pPr marL="0" indent="0" algn="just">
              <a:buNone/>
            </a:pPr>
            <a:r>
              <a:rPr lang="ru-RU" sz="2400" dirty="0">
                <a:solidFill>
                  <a:schemeClr val="tx1"/>
                </a:solidFill>
                <a:latin typeface="Times New Roman" panose="02020603050405020304" pitchFamily="18" charset="0"/>
                <a:cs typeface="Times New Roman" panose="02020603050405020304" pitchFamily="18" charset="0"/>
              </a:rPr>
              <a:t>Тема: «Различаем разделительные ь и ъ».</a:t>
            </a:r>
          </a:p>
          <a:p>
            <a:pPr marL="0" indent="0" algn="just">
              <a:buNone/>
            </a:pPr>
            <a:r>
              <a:rPr lang="ru-RU" sz="2400" dirty="0">
                <a:solidFill>
                  <a:schemeClr val="tx1"/>
                </a:solidFill>
                <a:latin typeface="Times New Roman" panose="02020603050405020304" pitchFamily="18" charset="0"/>
                <a:cs typeface="Times New Roman" panose="02020603050405020304" pitchFamily="18" charset="0"/>
              </a:rPr>
              <a:t>Задание для детей: помоги волку вставить в слова ь или ъ знак</a:t>
            </a:r>
            <a:r>
              <a:rPr lang="ru-RU" sz="2400" dirty="0" smtClean="0">
                <a:solidFill>
                  <a:schemeClr val="tx1"/>
                </a:solidFill>
                <a:latin typeface="Times New Roman" panose="02020603050405020304" pitchFamily="18" charset="0"/>
                <a:cs typeface="Times New Roman" panose="02020603050405020304" pitchFamily="18" charset="0"/>
              </a:rPr>
              <a:t>.</a:t>
            </a:r>
          </a:p>
          <a:p>
            <a:pPr marL="0" indent="0" algn="just">
              <a:buNone/>
            </a:pPr>
            <a:endParaRPr lang="ru-RU" sz="2400" dirty="0">
              <a:solidFill>
                <a:schemeClr val="tx1"/>
              </a:solidFill>
              <a:latin typeface="Times New Roman" panose="02020603050405020304" pitchFamily="18" charset="0"/>
              <a:cs typeface="Times New Roman" panose="02020603050405020304" pitchFamily="18" charset="0"/>
            </a:endParaRPr>
          </a:p>
          <a:p>
            <a:pPr marL="0" indent="0" algn="just">
              <a:buNone/>
            </a:pPr>
            <a:r>
              <a:rPr lang="ru-RU" sz="2400" dirty="0" err="1">
                <a:solidFill>
                  <a:schemeClr val="tx1"/>
                </a:solidFill>
                <a:latin typeface="Times New Roman" panose="02020603050405020304" pitchFamily="18" charset="0"/>
                <a:cs typeface="Times New Roman" panose="02020603050405020304" pitchFamily="18" charset="0"/>
              </a:rPr>
              <a:t>Об_ездил</a:t>
            </a:r>
            <a:r>
              <a:rPr lang="ru-RU" sz="2400" dirty="0">
                <a:solidFill>
                  <a:schemeClr val="tx1"/>
                </a:solidFill>
                <a:latin typeface="Times New Roman" panose="02020603050405020304" pitchFamily="18" charset="0"/>
                <a:cs typeface="Times New Roman" panose="02020603050405020304" pitchFamily="18" charset="0"/>
              </a:rPr>
              <a:t>, </a:t>
            </a:r>
            <a:r>
              <a:rPr lang="ru-RU" sz="2400" dirty="0" err="1">
                <a:solidFill>
                  <a:schemeClr val="tx1"/>
                </a:solidFill>
                <a:latin typeface="Times New Roman" panose="02020603050405020304" pitchFamily="18" charset="0"/>
                <a:cs typeface="Times New Roman" panose="02020603050405020304" pitchFamily="18" charset="0"/>
              </a:rPr>
              <a:t>брат_я</a:t>
            </a:r>
            <a:r>
              <a:rPr lang="ru-RU" sz="2400" dirty="0">
                <a:solidFill>
                  <a:schemeClr val="tx1"/>
                </a:solidFill>
                <a:latin typeface="Times New Roman" panose="02020603050405020304" pitchFamily="18" charset="0"/>
                <a:cs typeface="Times New Roman" panose="02020603050405020304" pitchFamily="18" charset="0"/>
              </a:rPr>
              <a:t>, </a:t>
            </a:r>
            <a:r>
              <a:rPr lang="ru-RU" sz="2400" dirty="0" err="1">
                <a:solidFill>
                  <a:schemeClr val="tx1"/>
                </a:solidFill>
                <a:latin typeface="Times New Roman" panose="02020603050405020304" pitchFamily="18" charset="0"/>
                <a:cs typeface="Times New Roman" panose="02020603050405020304" pitchFamily="18" charset="0"/>
              </a:rPr>
              <a:t>об_ём</a:t>
            </a:r>
            <a:r>
              <a:rPr lang="ru-RU" sz="2400" dirty="0">
                <a:solidFill>
                  <a:schemeClr val="tx1"/>
                </a:solidFill>
                <a:latin typeface="Times New Roman" panose="02020603050405020304" pitchFamily="18" charset="0"/>
                <a:cs typeface="Times New Roman" panose="02020603050405020304" pitchFamily="18" charset="0"/>
              </a:rPr>
              <a:t>, </a:t>
            </a:r>
            <a:r>
              <a:rPr lang="ru-RU" sz="2400" dirty="0" err="1">
                <a:solidFill>
                  <a:schemeClr val="tx1"/>
                </a:solidFill>
                <a:latin typeface="Times New Roman" panose="02020603050405020304" pitchFamily="18" charset="0"/>
                <a:cs typeface="Times New Roman" panose="02020603050405020304" pitchFamily="18" charset="0"/>
              </a:rPr>
              <a:t>ноч_ю</a:t>
            </a:r>
            <a:r>
              <a:rPr lang="ru-RU" sz="2400" dirty="0">
                <a:solidFill>
                  <a:schemeClr val="tx1"/>
                </a:solidFill>
                <a:latin typeface="Times New Roman" panose="02020603050405020304" pitchFamily="18" charset="0"/>
                <a:cs typeface="Times New Roman" panose="02020603050405020304" pitchFamily="18" charset="0"/>
              </a:rPr>
              <a:t>, </a:t>
            </a:r>
            <a:r>
              <a:rPr lang="ru-RU" sz="2400" dirty="0" err="1">
                <a:solidFill>
                  <a:schemeClr val="tx1"/>
                </a:solidFill>
                <a:latin typeface="Times New Roman" panose="02020603050405020304" pitchFamily="18" charset="0"/>
                <a:cs typeface="Times New Roman" panose="02020603050405020304" pitchFamily="18" charset="0"/>
              </a:rPr>
              <a:t>с_есть</a:t>
            </a:r>
            <a:r>
              <a:rPr lang="ru-RU" sz="2400" dirty="0">
                <a:solidFill>
                  <a:schemeClr val="tx1"/>
                </a:solidFill>
                <a:latin typeface="Times New Roman" panose="02020603050405020304" pitchFamily="18" charset="0"/>
                <a:cs typeface="Times New Roman" panose="02020603050405020304" pitchFamily="18" charset="0"/>
              </a:rPr>
              <a:t>, </a:t>
            </a:r>
            <a:r>
              <a:rPr lang="ru-RU" sz="2400" dirty="0" err="1">
                <a:solidFill>
                  <a:schemeClr val="tx1"/>
                </a:solidFill>
                <a:latin typeface="Times New Roman" panose="02020603050405020304" pitchFamily="18" charset="0"/>
                <a:cs typeface="Times New Roman" panose="02020603050405020304" pitchFamily="18" charset="0"/>
              </a:rPr>
              <a:t>на_ехал</a:t>
            </a:r>
            <a:r>
              <a:rPr lang="ru-RU" sz="2400" dirty="0">
                <a:solidFill>
                  <a:schemeClr val="tx1"/>
                </a:solidFill>
                <a:latin typeface="Times New Roman" panose="02020603050405020304" pitchFamily="18" charset="0"/>
                <a:cs typeface="Times New Roman" panose="02020603050405020304" pitchFamily="18" charset="0"/>
              </a:rPr>
              <a:t>, </a:t>
            </a:r>
            <a:r>
              <a:rPr lang="ru-RU" sz="2400" dirty="0" err="1">
                <a:solidFill>
                  <a:schemeClr val="tx1"/>
                </a:solidFill>
                <a:latin typeface="Times New Roman" panose="02020603050405020304" pitchFamily="18" charset="0"/>
                <a:cs typeface="Times New Roman" panose="02020603050405020304" pitchFamily="18" charset="0"/>
              </a:rPr>
              <a:t>раз_яснить</a:t>
            </a:r>
            <a:r>
              <a:rPr lang="ru-RU" sz="2400" dirty="0">
                <a:solidFill>
                  <a:schemeClr val="tx1"/>
                </a:solidFill>
                <a:latin typeface="Times New Roman" panose="02020603050405020304" pitchFamily="18" charset="0"/>
                <a:cs typeface="Times New Roman" panose="02020603050405020304" pitchFamily="18" charset="0"/>
              </a:rPr>
              <a:t>, </a:t>
            </a:r>
            <a:r>
              <a:rPr lang="ru-RU" sz="2400" dirty="0" err="1">
                <a:solidFill>
                  <a:schemeClr val="tx1"/>
                </a:solidFill>
                <a:latin typeface="Times New Roman" panose="02020603050405020304" pitchFamily="18" charset="0"/>
                <a:cs typeface="Times New Roman" panose="02020603050405020304" pitchFamily="18" charset="0"/>
              </a:rPr>
              <a:t>лист_я</a:t>
            </a:r>
            <a:r>
              <a:rPr lang="ru-RU" sz="2400" dirty="0">
                <a:solidFill>
                  <a:schemeClr val="tx1"/>
                </a:solidFill>
                <a:latin typeface="Times New Roman" panose="02020603050405020304" pitchFamily="18" charset="0"/>
                <a:cs typeface="Times New Roman" panose="02020603050405020304" pitchFamily="18" charset="0"/>
              </a:rPr>
              <a:t>, </a:t>
            </a:r>
            <a:r>
              <a:rPr lang="ru-RU" sz="2400" dirty="0" err="1">
                <a:solidFill>
                  <a:schemeClr val="tx1"/>
                </a:solidFill>
                <a:latin typeface="Times New Roman" panose="02020603050405020304" pitchFamily="18" charset="0"/>
                <a:cs typeface="Times New Roman" panose="02020603050405020304" pitchFamily="18" charset="0"/>
              </a:rPr>
              <a:t>под_ём</a:t>
            </a:r>
            <a:r>
              <a:rPr lang="ru-RU" sz="2400" dirty="0">
                <a:solidFill>
                  <a:schemeClr val="tx1"/>
                </a:solidFill>
                <a:latin typeface="Times New Roman" panose="02020603050405020304" pitchFamily="18" charset="0"/>
                <a:cs typeface="Times New Roman" panose="02020603050405020304" pitchFamily="18" charset="0"/>
              </a:rPr>
              <a:t>, </a:t>
            </a:r>
            <a:r>
              <a:rPr lang="ru-RU" sz="2400" dirty="0" err="1">
                <a:solidFill>
                  <a:schemeClr val="tx1"/>
                </a:solidFill>
                <a:latin typeface="Times New Roman" panose="02020603050405020304" pitchFamily="18" charset="0"/>
                <a:cs typeface="Times New Roman" panose="02020603050405020304" pitchFamily="18" charset="0"/>
              </a:rPr>
              <a:t>удивител_ная</a:t>
            </a:r>
            <a:r>
              <a:rPr lang="ru-RU" sz="2400" dirty="0">
                <a:solidFill>
                  <a:schemeClr val="tx1"/>
                </a:solidFill>
                <a:latin typeface="Times New Roman" panose="02020603050405020304" pitchFamily="18" charset="0"/>
                <a:cs typeface="Times New Roman" panose="02020603050405020304" pitchFamily="18" charset="0"/>
              </a:rPr>
              <a:t>, </a:t>
            </a:r>
            <a:r>
              <a:rPr lang="ru-RU" sz="2400" dirty="0" err="1">
                <a:solidFill>
                  <a:schemeClr val="tx1"/>
                </a:solidFill>
                <a:latin typeface="Times New Roman" panose="02020603050405020304" pitchFamily="18" charset="0"/>
                <a:cs typeface="Times New Roman" panose="02020603050405020304" pitchFamily="18" charset="0"/>
              </a:rPr>
              <a:t>осен_ю</a:t>
            </a:r>
            <a:r>
              <a:rPr lang="ru-RU" sz="2400" dirty="0">
                <a:solidFill>
                  <a:schemeClr val="tx1"/>
                </a:solidFill>
                <a:latin typeface="Times New Roman" panose="02020603050405020304" pitchFamily="18" charset="0"/>
                <a:cs typeface="Times New Roman" panose="02020603050405020304" pitchFamily="18" charset="0"/>
              </a:rPr>
              <a:t>, </a:t>
            </a:r>
            <a:r>
              <a:rPr lang="ru-RU" sz="2400" dirty="0" err="1">
                <a:solidFill>
                  <a:schemeClr val="tx1"/>
                </a:solidFill>
                <a:latin typeface="Times New Roman" panose="02020603050405020304" pitchFamily="18" charset="0"/>
                <a:cs typeface="Times New Roman" panose="02020603050405020304" pitchFamily="18" charset="0"/>
              </a:rPr>
              <a:t>с_ёжился</a:t>
            </a:r>
            <a:r>
              <a:rPr lang="ru-RU" sz="2400" dirty="0">
                <a:solidFill>
                  <a:schemeClr val="tx1"/>
                </a:solidFill>
                <a:latin typeface="Times New Roman" panose="02020603050405020304" pitchFamily="18" charset="0"/>
                <a:cs typeface="Times New Roman" panose="02020603050405020304" pitchFamily="18" charset="0"/>
              </a:rPr>
              <a:t>, </a:t>
            </a:r>
            <a:r>
              <a:rPr lang="ru-RU" sz="2400" dirty="0" err="1">
                <a:solidFill>
                  <a:schemeClr val="tx1"/>
                </a:solidFill>
                <a:latin typeface="Times New Roman" panose="02020603050405020304" pitchFamily="18" charset="0"/>
                <a:cs typeface="Times New Roman" panose="02020603050405020304" pitchFamily="18" charset="0"/>
              </a:rPr>
              <a:t>мурав_и</a:t>
            </a:r>
            <a:r>
              <a:rPr lang="ru-RU" sz="2400" dirty="0">
                <a:solidFill>
                  <a:schemeClr val="tx1"/>
                </a:solidFill>
                <a:latin typeface="Times New Roman" panose="02020603050405020304" pitchFamily="18" charset="0"/>
                <a:cs typeface="Times New Roman" panose="02020603050405020304" pitchFamily="18" charset="0"/>
              </a:rPr>
              <a:t>. </a:t>
            </a:r>
            <a:endParaRPr lang="ru-RU" sz="2400" dirty="0" smtClean="0">
              <a:solidFill>
                <a:schemeClr val="tx1"/>
              </a:solidFill>
              <a:latin typeface="Times New Roman" panose="02020603050405020304" pitchFamily="18" charset="0"/>
              <a:cs typeface="Times New Roman" panose="02020603050405020304" pitchFamily="18" charset="0"/>
            </a:endParaRPr>
          </a:p>
          <a:p>
            <a:pPr marL="0" indent="0" algn="just">
              <a:buNone/>
            </a:pPr>
            <a:endParaRPr lang="ru-RU" sz="2400" dirty="0">
              <a:solidFill>
                <a:schemeClr val="tx1"/>
              </a:solidFill>
              <a:latin typeface="Times New Roman" panose="02020603050405020304" pitchFamily="18" charset="0"/>
              <a:cs typeface="Times New Roman" panose="02020603050405020304" pitchFamily="18" charset="0"/>
            </a:endParaRPr>
          </a:p>
          <a:p>
            <a:pPr marL="0" indent="0" algn="just">
              <a:buNone/>
            </a:pPr>
            <a:r>
              <a:rPr lang="ru-RU" sz="2400" dirty="0">
                <a:solidFill>
                  <a:schemeClr val="tx1"/>
                </a:solidFill>
                <a:latin typeface="Times New Roman" panose="02020603050405020304" pitchFamily="18" charset="0"/>
                <a:cs typeface="Times New Roman" panose="02020603050405020304" pitchFamily="18" charset="0"/>
              </a:rPr>
              <a:t>Учащиеся знают правило: разделительный ь знак пишется после корня или в корне перед буквами и, е, ё, ю, я. Разделительный ъ знак пишется после приставки, перед буквами е, ё, ю, я. В данном задании ученики могут попасться в «ловушку», они могут не заметить, что в слове НАЕХАЛ – ничего вставлять не надо, </a:t>
            </a:r>
            <a:r>
              <a:rPr lang="ru-RU" sz="2400" dirty="0" smtClean="0">
                <a:solidFill>
                  <a:schemeClr val="tx1"/>
                </a:solidFill>
                <a:latin typeface="Times New Roman" panose="02020603050405020304" pitchFamily="18" charset="0"/>
                <a:cs typeface="Times New Roman" panose="02020603050405020304" pitchFamily="18" charset="0"/>
              </a:rPr>
              <a:t>несмотря </a:t>
            </a:r>
            <a:r>
              <a:rPr lang="ru-RU" sz="2400" dirty="0">
                <a:solidFill>
                  <a:schemeClr val="tx1"/>
                </a:solidFill>
                <a:latin typeface="Times New Roman" panose="02020603050405020304" pitchFamily="18" charset="0"/>
                <a:cs typeface="Times New Roman" panose="02020603050405020304" pitchFamily="18" charset="0"/>
              </a:rPr>
              <a:t>на то, что в слове есть приставка и корень начинается с буквы е. И в слове УДИВИТЕЛЬНАЯ должно возникнуть затруднение, так как после ь знака идёт буква н, и она является суффиксом. </a:t>
            </a:r>
          </a:p>
          <a:p>
            <a:endParaRPr lang="ru-RU" dirty="0"/>
          </a:p>
        </p:txBody>
      </p:sp>
    </p:spTree>
    <p:extLst>
      <p:ext uri="{BB962C8B-B14F-4D97-AF65-F5344CB8AC3E}">
        <p14:creationId xmlns="" xmlns:p14="http://schemas.microsoft.com/office/powerpoint/2010/main" val="249302693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dirty="0">
                <a:solidFill>
                  <a:schemeClr val="tx1"/>
                </a:solidFill>
                <a:latin typeface="Times New Roman" panose="02020603050405020304" pitchFamily="18" charset="0"/>
                <a:cs typeface="Times New Roman" panose="02020603050405020304" pitchFamily="18" charset="0"/>
              </a:rPr>
              <a:t>Результаты </a:t>
            </a:r>
            <a:r>
              <a:rPr lang="ru-RU" sz="3200" dirty="0" smtClean="0">
                <a:solidFill>
                  <a:schemeClr val="tx1"/>
                </a:solidFill>
                <a:latin typeface="Times New Roman" panose="02020603050405020304" pitchFamily="18" charset="0"/>
                <a:cs typeface="Times New Roman" panose="02020603050405020304" pitchFamily="18" charset="0"/>
              </a:rPr>
              <a:t>выполнения </a:t>
            </a:r>
            <a:r>
              <a:rPr lang="ru-RU" sz="3200" dirty="0">
                <a:solidFill>
                  <a:schemeClr val="tx1"/>
                </a:solidFill>
                <a:latin typeface="Times New Roman" panose="02020603050405020304" pitchFamily="18" charset="0"/>
                <a:cs typeface="Times New Roman" panose="02020603050405020304" pitchFamily="18" charset="0"/>
              </a:rPr>
              <a:t>второго задания</a:t>
            </a:r>
          </a:p>
        </p:txBody>
      </p:sp>
      <p:graphicFrame>
        <p:nvGraphicFramePr>
          <p:cNvPr id="4" name="Объект 3"/>
          <p:cNvGraphicFramePr>
            <a:graphicFrameLocks noGrp="1"/>
          </p:cNvGraphicFramePr>
          <p:nvPr>
            <p:ph idx="1"/>
            <p:extLst>
              <p:ext uri="{D42A27DB-BD31-4B8C-83A1-F6EECF244321}">
                <p14:modId xmlns="" xmlns:p14="http://schemas.microsoft.com/office/powerpoint/2010/main" val="3286804880"/>
              </p:ext>
            </p:extLst>
          </p:nvPr>
        </p:nvGraphicFramePr>
        <p:xfrm>
          <a:off x="852488" y="1606550"/>
          <a:ext cx="7823200" cy="4572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 xmlns:p14="http://schemas.microsoft.com/office/powerpoint/2010/main" val="313186721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3000" dirty="0" smtClean="0">
                <a:solidFill>
                  <a:schemeClr val="tx1"/>
                </a:solidFill>
                <a:latin typeface="Times New Roman" panose="02020603050405020304" pitchFamily="18" charset="0"/>
                <a:cs typeface="Times New Roman" panose="02020603050405020304" pitchFamily="18" charset="0"/>
              </a:rPr>
              <a:t>АКТУАЛЬНОСТЬ</a:t>
            </a:r>
            <a:endParaRPr lang="ru-RU" sz="3000" dirty="0">
              <a:solidFill>
                <a:schemeClr val="tx1"/>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p:txBody>
          <a:bodyPr>
            <a:normAutofit/>
          </a:bodyPr>
          <a:lstStyle/>
          <a:p>
            <a:pPr marL="0" indent="0" algn="just">
              <a:buNone/>
            </a:pPr>
            <a:r>
              <a:rPr lang="ru-RU" sz="2800" dirty="0">
                <a:solidFill>
                  <a:schemeClr val="tx1"/>
                </a:solidFill>
                <a:latin typeface="Times New Roman" panose="02020603050405020304" pitchFamily="18" charset="0"/>
                <a:cs typeface="Times New Roman" panose="02020603050405020304" pitchFamily="18" charset="0"/>
              </a:rPr>
              <a:t>Федеральный государственный образовательный стандарт начального общего образования (далее – ФГОС НОО) задаёт один из принципов развивающего обучения - принцип активности и сознательности. Ребенок может быть активен, если осознает цель учения, его необходимость, если каждое его действие является осознанным и понятным. Обязательным условием создания развивающей среды на уроке является этап рефлексии. </a:t>
            </a:r>
          </a:p>
        </p:txBody>
      </p:sp>
    </p:spTree>
    <p:extLst>
      <p:ext uri="{BB962C8B-B14F-4D97-AF65-F5344CB8AC3E}">
        <p14:creationId xmlns="" xmlns:p14="http://schemas.microsoft.com/office/powerpoint/2010/main" val="364372173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852616" y="627797"/>
            <a:ext cx="7823384" cy="5550582"/>
          </a:xfrm>
        </p:spPr>
        <p:txBody>
          <a:bodyPr>
            <a:normAutofit/>
          </a:bodyPr>
          <a:lstStyle/>
          <a:p>
            <a:pPr marL="0" indent="0" algn="just">
              <a:buNone/>
            </a:pPr>
            <a:r>
              <a:rPr lang="ru-RU" sz="2000" dirty="0">
                <a:solidFill>
                  <a:schemeClr val="tx1"/>
                </a:solidFill>
                <a:latin typeface="Times New Roman" panose="02020603050405020304" pitchFamily="18" charset="0"/>
                <a:cs typeface="Times New Roman" panose="02020603050405020304" pitchFamily="18" charset="0"/>
              </a:rPr>
              <a:t>Задание 3. (Прил.5)</a:t>
            </a:r>
          </a:p>
          <a:p>
            <a:pPr marL="0" indent="0" algn="just">
              <a:buNone/>
            </a:pPr>
            <a:r>
              <a:rPr lang="ru-RU" sz="2000" dirty="0">
                <a:solidFill>
                  <a:schemeClr val="tx1"/>
                </a:solidFill>
                <a:latin typeface="Times New Roman" panose="02020603050405020304" pitchFamily="18" charset="0"/>
                <a:cs typeface="Times New Roman" panose="02020603050405020304" pitchFamily="18" charset="0"/>
              </a:rPr>
              <a:t>Тема: «Заголовок текста».  </a:t>
            </a:r>
          </a:p>
          <a:p>
            <a:pPr marL="0" indent="0" algn="just">
              <a:buNone/>
            </a:pPr>
            <a:r>
              <a:rPr lang="ru-RU" sz="2000" dirty="0">
                <a:solidFill>
                  <a:schemeClr val="tx1"/>
                </a:solidFill>
                <a:latin typeface="Times New Roman" panose="02020603050405020304" pitchFamily="18" charset="0"/>
                <a:cs typeface="Times New Roman" panose="02020603050405020304" pitchFamily="18" charset="0"/>
              </a:rPr>
              <a:t>Задание для учащихся: прочитай текст. Выбери и запиши только те предложения, из которых можно составить текст. Помоги Маше подобрать подходящий по смыслу заголовок к данному тексту. Данное задание проводилось в виде групповой работы. </a:t>
            </a:r>
          </a:p>
          <a:p>
            <a:pPr algn="just"/>
            <a:endParaRPr lang="ru-RU" sz="2000" dirty="0">
              <a:solidFill>
                <a:schemeClr val="tx1"/>
              </a:solidFill>
              <a:latin typeface="Times New Roman" panose="02020603050405020304" pitchFamily="18" charset="0"/>
              <a:cs typeface="Times New Roman" panose="02020603050405020304" pitchFamily="18" charset="0"/>
            </a:endParaRPr>
          </a:p>
          <a:p>
            <a:pPr marL="0" indent="0" algn="just">
              <a:buNone/>
            </a:pPr>
            <a:r>
              <a:rPr lang="ru-RU" sz="2000" dirty="0">
                <a:solidFill>
                  <a:schemeClr val="tx1"/>
                </a:solidFill>
                <a:latin typeface="Times New Roman" panose="02020603050405020304" pitchFamily="18" charset="0"/>
                <a:cs typeface="Times New Roman" panose="02020603050405020304" pitchFamily="18" charset="0"/>
              </a:rPr>
              <a:t>Над лесом встает солнышко. На столе стоит чайник. Под его лучами синей мечтой блестит река. Идет машина. На ее берегах уже сидят рыбаки. Кот пьет молоко. Они наловили много рыбы. На улице холодно и сыро. Хороша будет уха!</a:t>
            </a:r>
          </a:p>
          <a:p>
            <a:pPr marL="0" indent="0" algn="just">
              <a:buNone/>
            </a:pPr>
            <a:r>
              <a:rPr lang="ru-RU" sz="2000" dirty="0">
                <a:solidFill>
                  <a:schemeClr val="tx1"/>
                </a:solidFill>
                <a:latin typeface="Times New Roman" panose="02020603050405020304" pitchFamily="18" charset="0"/>
                <a:cs typeface="Times New Roman" panose="02020603050405020304" pitchFamily="18" charset="0"/>
              </a:rPr>
              <a:t>Заголовки: « На рыбалке»; « Утро»; « На берегу реки</a:t>
            </a:r>
            <a:r>
              <a:rPr lang="ru-RU" sz="2000" dirty="0" smtClean="0">
                <a:solidFill>
                  <a:schemeClr val="tx1"/>
                </a:solidFill>
                <a:latin typeface="Times New Roman" panose="02020603050405020304" pitchFamily="18" charset="0"/>
                <a:cs typeface="Times New Roman" panose="02020603050405020304" pitchFamily="18" charset="0"/>
              </a:rPr>
              <a:t>».</a:t>
            </a:r>
          </a:p>
          <a:p>
            <a:pPr marL="0" indent="0" algn="just">
              <a:buNone/>
            </a:pPr>
            <a:endParaRPr lang="ru-RU" sz="2000" dirty="0">
              <a:solidFill>
                <a:schemeClr val="tx1"/>
              </a:solidFill>
              <a:latin typeface="Times New Roman" panose="02020603050405020304" pitchFamily="18" charset="0"/>
              <a:cs typeface="Times New Roman" panose="02020603050405020304" pitchFamily="18" charset="0"/>
            </a:endParaRPr>
          </a:p>
          <a:p>
            <a:pPr marL="0" indent="0" algn="just">
              <a:buNone/>
            </a:pPr>
            <a:r>
              <a:rPr lang="ru-RU" sz="2000" dirty="0" smtClean="0">
                <a:solidFill>
                  <a:schemeClr val="tx1"/>
                </a:solidFill>
                <a:latin typeface="Times New Roman" panose="02020603050405020304" pitchFamily="18" charset="0"/>
                <a:cs typeface="Times New Roman" panose="02020603050405020304" pitchFamily="18" charset="0"/>
              </a:rPr>
              <a:t>В </a:t>
            </a:r>
            <a:r>
              <a:rPr lang="ru-RU" sz="2000" dirty="0">
                <a:solidFill>
                  <a:schemeClr val="tx1"/>
                </a:solidFill>
                <a:latin typeface="Times New Roman" panose="02020603050405020304" pitchFamily="18" charset="0"/>
                <a:cs typeface="Times New Roman" panose="02020603050405020304" pitchFamily="18" charset="0"/>
              </a:rPr>
              <a:t>данном задании учащиеся могут попасться в </a:t>
            </a:r>
            <a:r>
              <a:rPr lang="ru-RU" sz="2000" dirty="0" smtClean="0">
                <a:solidFill>
                  <a:schemeClr val="tx1"/>
                </a:solidFill>
                <a:latin typeface="Times New Roman" panose="02020603050405020304" pitchFamily="18" charset="0"/>
                <a:cs typeface="Times New Roman" panose="02020603050405020304" pitchFamily="18" charset="0"/>
              </a:rPr>
              <a:t>ловушку из </a:t>
            </a:r>
            <a:r>
              <a:rPr lang="ru-RU" sz="2000" dirty="0">
                <a:solidFill>
                  <a:schemeClr val="tx1"/>
                </a:solidFill>
                <a:latin typeface="Times New Roman" panose="02020603050405020304" pitchFamily="18" charset="0"/>
                <a:cs typeface="Times New Roman" panose="02020603050405020304" pitchFamily="18" charset="0"/>
              </a:rPr>
              <a:t>– за того, что не правильно определят главную мысль текста, не правильно составят текст. И поэтому заголовок подберут не верный.</a:t>
            </a:r>
          </a:p>
          <a:p>
            <a:endParaRPr lang="ru-RU" dirty="0"/>
          </a:p>
        </p:txBody>
      </p:sp>
    </p:spTree>
    <p:extLst>
      <p:ext uri="{BB962C8B-B14F-4D97-AF65-F5344CB8AC3E}">
        <p14:creationId xmlns="" xmlns:p14="http://schemas.microsoft.com/office/powerpoint/2010/main" val="215361812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dirty="0">
                <a:solidFill>
                  <a:schemeClr val="tx1"/>
                </a:solidFill>
                <a:latin typeface="Times New Roman" panose="02020603050405020304" pitchFamily="18" charset="0"/>
                <a:cs typeface="Times New Roman" panose="02020603050405020304" pitchFamily="18" charset="0"/>
              </a:rPr>
              <a:t>Результаты </a:t>
            </a:r>
            <a:r>
              <a:rPr lang="ru-RU" sz="3200" dirty="0" smtClean="0">
                <a:solidFill>
                  <a:schemeClr val="tx1"/>
                </a:solidFill>
                <a:latin typeface="Times New Roman" panose="02020603050405020304" pitchFamily="18" charset="0"/>
                <a:cs typeface="Times New Roman" panose="02020603050405020304" pitchFamily="18" charset="0"/>
              </a:rPr>
              <a:t>выполнения третьего задания</a:t>
            </a:r>
            <a:endParaRPr lang="ru-RU" sz="3200" dirty="0">
              <a:solidFill>
                <a:schemeClr val="tx1"/>
              </a:solidFill>
              <a:latin typeface="Times New Roman" panose="02020603050405020304" pitchFamily="18" charset="0"/>
              <a:cs typeface="Times New Roman" panose="02020603050405020304" pitchFamily="18" charset="0"/>
            </a:endParaRPr>
          </a:p>
        </p:txBody>
      </p:sp>
      <p:graphicFrame>
        <p:nvGraphicFramePr>
          <p:cNvPr id="4" name="Объект 3"/>
          <p:cNvGraphicFramePr>
            <a:graphicFrameLocks noGrp="1"/>
          </p:cNvGraphicFramePr>
          <p:nvPr>
            <p:ph idx="1"/>
            <p:extLst>
              <p:ext uri="{D42A27DB-BD31-4B8C-83A1-F6EECF244321}">
                <p14:modId xmlns="" xmlns:p14="http://schemas.microsoft.com/office/powerpoint/2010/main" val="2961727053"/>
              </p:ext>
            </p:extLst>
          </p:nvPr>
        </p:nvGraphicFramePr>
        <p:xfrm>
          <a:off x="852488" y="1606550"/>
          <a:ext cx="7823200" cy="4572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 xmlns:p14="http://schemas.microsoft.com/office/powerpoint/2010/main" val="57009578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solidFill>
                  <a:schemeClr val="tx1"/>
                </a:solidFill>
                <a:latin typeface="Times New Roman" panose="02020603050405020304" pitchFamily="18" charset="0"/>
                <a:cs typeface="Times New Roman" panose="02020603050405020304" pitchFamily="18" charset="0"/>
              </a:rPr>
              <a:t>Сравнительные результаты практической работы</a:t>
            </a:r>
            <a:endParaRPr lang="ru-RU" dirty="0">
              <a:solidFill>
                <a:schemeClr val="tx1"/>
              </a:solidFill>
              <a:latin typeface="Times New Roman" panose="02020603050405020304" pitchFamily="18" charset="0"/>
              <a:cs typeface="Times New Roman" panose="02020603050405020304" pitchFamily="18" charset="0"/>
            </a:endParaRPr>
          </a:p>
        </p:txBody>
      </p:sp>
      <p:graphicFrame>
        <p:nvGraphicFramePr>
          <p:cNvPr id="4" name="Объект 3"/>
          <p:cNvGraphicFramePr>
            <a:graphicFrameLocks noGrp="1"/>
          </p:cNvGraphicFramePr>
          <p:nvPr>
            <p:ph idx="1"/>
            <p:extLst>
              <p:ext uri="{D42A27DB-BD31-4B8C-83A1-F6EECF244321}">
                <p14:modId xmlns="" xmlns:p14="http://schemas.microsoft.com/office/powerpoint/2010/main" val="757626983"/>
              </p:ext>
            </p:extLst>
          </p:nvPr>
        </p:nvGraphicFramePr>
        <p:xfrm>
          <a:off x="852488" y="1606550"/>
          <a:ext cx="7823200" cy="4572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 xmlns:p14="http://schemas.microsoft.com/office/powerpoint/2010/main" val="389194189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41945" y="1064525"/>
            <a:ext cx="7055893" cy="341194"/>
          </a:xfrm>
        </p:spPr>
        <p:txBody>
          <a:bodyPr>
            <a:noAutofit/>
          </a:bodyPr>
          <a:lstStyle/>
          <a:p>
            <a:r>
              <a:rPr lang="ru-RU" sz="2800" dirty="0" smtClean="0">
                <a:solidFill>
                  <a:schemeClr val="tx1"/>
                </a:solidFill>
                <a:latin typeface="Times New Roman" panose="02020603050405020304" pitchFamily="18" charset="0"/>
                <a:cs typeface="Times New Roman" panose="02020603050405020304" pitchFamily="18" charset="0"/>
              </a:rPr>
              <a:t/>
            </a:r>
            <a:br>
              <a:rPr lang="ru-RU" sz="2800" dirty="0" smtClean="0">
                <a:solidFill>
                  <a:schemeClr val="tx1"/>
                </a:solidFill>
                <a:latin typeface="Times New Roman" panose="02020603050405020304" pitchFamily="18" charset="0"/>
                <a:cs typeface="Times New Roman" panose="02020603050405020304" pitchFamily="18" charset="0"/>
              </a:rPr>
            </a:br>
            <a:r>
              <a:rPr lang="ru-RU" sz="2800" dirty="0" smtClean="0">
                <a:solidFill>
                  <a:schemeClr val="tx1"/>
                </a:solidFill>
                <a:latin typeface="Times New Roman" panose="02020603050405020304" pitchFamily="18" charset="0"/>
                <a:cs typeface="Times New Roman" panose="02020603050405020304" pitchFamily="18" charset="0"/>
              </a:rPr>
              <a:t/>
            </a:r>
            <a:br>
              <a:rPr lang="ru-RU" sz="2800" dirty="0" smtClean="0">
                <a:solidFill>
                  <a:schemeClr val="tx1"/>
                </a:solidFill>
                <a:latin typeface="Times New Roman" panose="02020603050405020304" pitchFamily="18" charset="0"/>
                <a:cs typeface="Times New Roman" panose="02020603050405020304" pitchFamily="18" charset="0"/>
              </a:rPr>
            </a:br>
            <a:r>
              <a:rPr lang="ru-RU" sz="2800" dirty="0" smtClean="0">
                <a:solidFill>
                  <a:schemeClr val="tx1"/>
                </a:solidFill>
                <a:latin typeface="Times New Roman" panose="02020603050405020304" pitchFamily="18" charset="0"/>
                <a:cs typeface="Times New Roman" panose="02020603050405020304" pitchFamily="18" charset="0"/>
              </a:rPr>
              <a:t/>
            </a:r>
            <a:br>
              <a:rPr lang="ru-RU" sz="2800" dirty="0" smtClean="0">
                <a:solidFill>
                  <a:schemeClr val="tx1"/>
                </a:solidFill>
                <a:latin typeface="Times New Roman" panose="02020603050405020304" pitchFamily="18" charset="0"/>
                <a:cs typeface="Times New Roman" panose="02020603050405020304" pitchFamily="18" charset="0"/>
              </a:rPr>
            </a:br>
            <a:r>
              <a:rPr lang="ru-RU" sz="2800" dirty="0" smtClean="0">
                <a:solidFill>
                  <a:schemeClr val="tx1"/>
                </a:solidFill>
                <a:latin typeface="Times New Roman" panose="02020603050405020304" pitchFamily="18" charset="0"/>
                <a:cs typeface="Times New Roman" panose="02020603050405020304" pitchFamily="18" charset="0"/>
              </a:rPr>
              <a:t/>
            </a:r>
            <a:br>
              <a:rPr lang="ru-RU" sz="2800" dirty="0" smtClean="0">
                <a:solidFill>
                  <a:schemeClr val="tx1"/>
                </a:solidFill>
                <a:latin typeface="Times New Roman" panose="02020603050405020304" pitchFamily="18" charset="0"/>
                <a:cs typeface="Times New Roman" panose="02020603050405020304" pitchFamily="18" charset="0"/>
              </a:rPr>
            </a:br>
            <a:r>
              <a:rPr lang="ru-RU" sz="2800" dirty="0" smtClean="0">
                <a:solidFill>
                  <a:schemeClr val="tx1"/>
                </a:solidFill>
                <a:latin typeface="Times New Roman" panose="02020603050405020304" pitchFamily="18" charset="0"/>
                <a:cs typeface="Times New Roman" panose="02020603050405020304" pitchFamily="18" charset="0"/>
              </a:rPr>
              <a:t/>
            </a:r>
            <a:br>
              <a:rPr lang="ru-RU" sz="2800" dirty="0" smtClean="0">
                <a:solidFill>
                  <a:schemeClr val="tx1"/>
                </a:solidFill>
                <a:latin typeface="Times New Roman" panose="02020603050405020304" pitchFamily="18" charset="0"/>
                <a:cs typeface="Times New Roman" panose="02020603050405020304" pitchFamily="18" charset="0"/>
              </a:rPr>
            </a:br>
            <a:r>
              <a:rPr lang="ru-RU" sz="2800" dirty="0" smtClean="0">
                <a:solidFill>
                  <a:schemeClr val="tx1"/>
                </a:solidFill>
                <a:latin typeface="Times New Roman" panose="02020603050405020304" pitchFamily="18" charset="0"/>
                <a:cs typeface="Times New Roman" panose="02020603050405020304" pitchFamily="18" charset="0"/>
              </a:rPr>
              <a:t/>
            </a:r>
            <a:br>
              <a:rPr lang="ru-RU" sz="2800" dirty="0" smtClean="0">
                <a:solidFill>
                  <a:schemeClr val="tx1"/>
                </a:solidFill>
                <a:latin typeface="Times New Roman" panose="02020603050405020304" pitchFamily="18" charset="0"/>
                <a:cs typeface="Times New Roman" panose="02020603050405020304" pitchFamily="18" charset="0"/>
              </a:rPr>
            </a:br>
            <a:r>
              <a:rPr lang="ru-RU" sz="2800" dirty="0" smtClean="0">
                <a:solidFill>
                  <a:schemeClr val="tx1"/>
                </a:solidFill>
                <a:latin typeface="Times New Roman" panose="02020603050405020304" pitchFamily="18" charset="0"/>
                <a:cs typeface="Times New Roman" panose="02020603050405020304" pitchFamily="18" charset="0"/>
              </a:rPr>
              <a:t/>
            </a:r>
            <a:br>
              <a:rPr lang="ru-RU" sz="2800" dirty="0" smtClean="0">
                <a:solidFill>
                  <a:schemeClr val="tx1"/>
                </a:solidFill>
                <a:latin typeface="Times New Roman" panose="02020603050405020304" pitchFamily="18" charset="0"/>
                <a:cs typeface="Times New Roman" panose="02020603050405020304" pitchFamily="18" charset="0"/>
              </a:rPr>
            </a:br>
            <a:r>
              <a:rPr lang="ru-RU" sz="2800" dirty="0" smtClean="0">
                <a:solidFill>
                  <a:schemeClr val="tx1"/>
                </a:solidFill>
                <a:latin typeface="Times New Roman" panose="02020603050405020304" pitchFamily="18" charset="0"/>
                <a:cs typeface="Times New Roman" panose="02020603050405020304" pitchFamily="18" charset="0"/>
              </a:rPr>
              <a:t/>
            </a:r>
            <a:br>
              <a:rPr lang="ru-RU" sz="2800" dirty="0" smtClean="0">
                <a:solidFill>
                  <a:schemeClr val="tx1"/>
                </a:solidFill>
                <a:latin typeface="Times New Roman" panose="02020603050405020304" pitchFamily="18" charset="0"/>
                <a:cs typeface="Times New Roman" panose="02020603050405020304" pitchFamily="18" charset="0"/>
              </a:rPr>
            </a:br>
            <a:r>
              <a:rPr lang="ru-RU" sz="2800" dirty="0" smtClean="0">
                <a:solidFill>
                  <a:schemeClr val="tx1"/>
                </a:solidFill>
                <a:latin typeface="Times New Roman" panose="02020603050405020304" pitchFamily="18" charset="0"/>
                <a:cs typeface="Times New Roman" panose="02020603050405020304" pitchFamily="18" charset="0"/>
              </a:rPr>
              <a:t/>
            </a:r>
            <a:br>
              <a:rPr lang="ru-RU" sz="2800" dirty="0" smtClean="0">
                <a:solidFill>
                  <a:schemeClr val="tx1"/>
                </a:solidFill>
                <a:latin typeface="Times New Roman" panose="02020603050405020304" pitchFamily="18" charset="0"/>
                <a:cs typeface="Times New Roman" panose="02020603050405020304" pitchFamily="18" charset="0"/>
              </a:rPr>
            </a:br>
            <a:r>
              <a:rPr lang="ru-RU" sz="2800" dirty="0" smtClean="0">
                <a:solidFill>
                  <a:schemeClr val="tx1"/>
                </a:solidFill>
                <a:latin typeface="Times New Roman" panose="02020603050405020304" pitchFamily="18" charset="0"/>
                <a:cs typeface="Times New Roman" panose="02020603050405020304" pitchFamily="18" charset="0"/>
              </a:rPr>
              <a:t/>
            </a:r>
            <a:br>
              <a:rPr lang="ru-RU" sz="2800" dirty="0" smtClean="0">
                <a:solidFill>
                  <a:schemeClr val="tx1"/>
                </a:solidFill>
                <a:latin typeface="Times New Roman" panose="02020603050405020304" pitchFamily="18" charset="0"/>
                <a:cs typeface="Times New Roman" panose="02020603050405020304" pitchFamily="18" charset="0"/>
              </a:rPr>
            </a:br>
            <a:r>
              <a:rPr lang="ru-RU" sz="2800" dirty="0" smtClean="0">
                <a:solidFill>
                  <a:schemeClr val="tx1"/>
                </a:solidFill>
                <a:latin typeface="Times New Roman" panose="02020603050405020304" pitchFamily="18" charset="0"/>
                <a:cs typeface="Times New Roman" panose="02020603050405020304" pitchFamily="18" charset="0"/>
              </a:rPr>
              <a:t>Продуктом моей деятельности </a:t>
            </a:r>
            <a:r>
              <a:rPr lang="ru-RU" sz="2800" dirty="0">
                <a:solidFill>
                  <a:schemeClr val="tx1"/>
                </a:solidFill>
                <a:latin typeface="Times New Roman" panose="02020603050405020304" pitchFamily="18" charset="0"/>
                <a:cs typeface="Times New Roman" panose="02020603050405020304" pitchFamily="18" charset="0"/>
              </a:rPr>
              <a:t>является создание сборника заданий с ловушками для уроков русского языка во 2 </a:t>
            </a:r>
            <a:r>
              <a:rPr lang="ru-RU" sz="2800" dirty="0" smtClean="0">
                <a:solidFill>
                  <a:schemeClr val="tx1"/>
                </a:solidFill>
                <a:latin typeface="Times New Roman" panose="02020603050405020304" pitchFamily="18" charset="0"/>
                <a:cs typeface="Times New Roman" panose="02020603050405020304" pitchFamily="18" charset="0"/>
              </a:rPr>
              <a:t>классе</a:t>
            </a:r>
            <a:r>
              <a:rPr lang="ru-RU" sz="2800" dirty="0">
                <a:solidFill>
                  <a:schemeClr val="tx1"/>
                </a:solidFill>
                <a:latin typeface="Times New Roman" panose="02020603050405020304" pitchFamily="18" charset="0"/>
                <a:cs typeface="Times New Roman" panose="02020603050405020304" pitchFamily="18" charset="0"/>
              </a:rPr>
              <a:t/>
            </a:r>
            <a:br>
              <a:rPr lang="ru-RU" sz="2800" dirty="0">
                <a:solidFill>
                  <a:schemeClr val="tx1"/>
                </a:solidFill>
                <a:latin typeface="Times New Roman" panose="02020603050405020304" pitchFamily="18" charset="0"/>
                <a:cs typeface="Times New Roman" panose="02020603050405020304" pitchFamily="18" charset="0"/>
              </a:rPr>
            </a:br>
            <a:endParaRPr lang="ru-RU" sz="28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 xmlns:p14="http://schemas.microsoft.com/office/powerpoint/2010/main" val="275932348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000" dirty="0" smtClean="0">
                <a:solidFill>
                  <a:schemeClr val="tx1"/>
                </a:solidFill>
                <a:latin typeface="Times New Roman" panose="02020603050405020304" pitchFamily="18" charset="0"/>
                <a:cs typeface="Times New Roman" panose="02020603050405020304" pitchFamily="18" charset="0"/>
              </a:rPr>
              <a:t>ЗАКЛЮЧЕНИЕ</a:t>
            </a:r>
            <a:endParaRPr lang="ru-RU" sz="3000" dirty="0">
              <a:solidFill>
                <a:schemeClr val="tx1"/>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708338" y="1455312"/>
            <a:ext cx="8216720" cy="4945487"/>
          </a:xfrm>
        </p:spPr>
        <p:txBody>
          <a:bodyPr>
            <a:normAutofit/>
          </a:bodyPr>
          <a:lstStyle/>
          <a:p>
            <a:pPr marL="0" indent="0" algn="just">
              <a:buNone/>
            </a:pPr>
            <a:r>
              <a:rPr lang="ru-RU" sz="2800" dirty="0" smtClean="0">
                <a:solidFill>
                  <a:schemeClr val="tx1"/>
                </a:solidFill>
                <a:latin typeface="Times New Roman" panose="02020603050405020304" pitchFamily="18" charset="0"/>
                <a:cs typeface="Times New Roman" panose="02020603050405020304" pitchFamily="18" charset="0"/>
              </a:rPr>
              <a:t>В соответствии с ФГОС НОО главным  в начальной </a:t>
            </a:r>
            <a:r>
              <a:rPr lang="ru-RU" sz="2800" dirty="0">
                <a:solidFill>
                  <a:schemeClr val="tx1"/>
                </a:solidFill>
                <a:latin typeface="Times New Roman" panose="02020603050405020304" pitchFamily="18" charset="0"/>
                <a:cs typeface="Times New Roman" panose="02020603050405020304" pitchFamily="18" charset="0"/>
              </a:rPr>
              <a:t>школе </a:t>
            </a:r>
            <a:r>
              <a:rPr lang="ru-RU" sz="2800" dirty="0" smtClean="0">
                <a:solidFill>
                  <a:schemeClr val="tx1"/>
                </a:solidFill>
                <a:latin typeface="Times New Roman" panose="02020603050405020304" pitchFamily="18" charset="0"/>
                <a:cs typeface="Times New Roman" panose="02020603050405020304" pitchFamily="18" charset="0"/>
              </a:rPr>
              <a:t>является обучение </a:t>
            </a:r>
            <a:r>
              <a:rPr lang="ru-RU" sz="2800" dirty="0">
                <a:solidFill>
                  <a:schemeClr val="tx1"/>
                </a:solidFill>
                <a:latin typeface="Times New Roman" panose="02020603050405020304" pitchFamily="18" charset="0"/>
                <a:cs typeface="Times New Roman" panose="02020603050405020304" pitchFamily="18" charset="0"/>
              </a:rPr>
              <a:t>школьников рефлексивной деятельности. Отсутствие рефлексии – это показатель направленности только на процесс деятельности, а не  изменения, которые происходят в развитии человека. Рефлексия может осуществляться не только в конце урока, как это принято считать, но и на любом его этапе. </a:t>
            </a:r>
            <a:r>
              <a:rPr lang="ru-RU" sz="2800" dirty="0" smtClean="0">
                <a:solidFill>
                  <a:schemeClr val="tx1"/>
                </a:solidFill>
                <a:latin typeface="Times New Roman" panose="02020603050405020304" pitchFamily="18" charset="0"/>
                <a:cs typeface="Times New Roman" panose="02020603050405020304" pitchFamily="18" charset="0"/>
              </a:rPr>
              <a:t>Именно задания с «ловушками» способствуют развитию рефлексивных умений учащихся на уроке. </a:t>
            </a:r>
            <a:endParaRPr lang="ru-RU" sz="28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 xmlns:p14="http://schemas.microsoft.com/office/powerpoint/2010/main" val="347644482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852616" y="1455313"/>
            <a:ext cx="7823384" cy="4723066"/>
          </a:xfrm>
        </p:spPr>
        <p:txBody>
          <a:bodyPr/>
          <a:lstStyle/>
          <a:p>
            <a:pPr algn="just"/>
            <a:endParaRPr lang="ru-RU" sz="2400" dirty="0" smtClean="0">
              <a:solidFill>
                <a:schemeClr val="tx1"/>
              </a:solidFill>
              <a:latin typeface="Times New Roman" panose="02020603050405020304" pitchFamily="18" charset="0"/>
              <a:cs typeface="Times New Roman" panose="02020603050405020304" pitchFamily="18" charset="0"/>
            </a:endParaRPr>
          </a:p>
          <a:p>
            <a:pPr marL="0" indent="0" algn="just">
              <a:buNone/>
            </a:pPr>
            <a:endParaRPr lang="ru-RU" sz="2400" dirty="0" smtClean="0">
              <a:solidFill>
                <a:schemeClr val="tx1"/>
              </a:solidFill>
              <a:latin typeface="Times New Roman" panose="02020603050405020304" pitchFamily="18" charset="0"/>
              <a:cs typeface="Times New Roman" panose="02020603050405020304" pitchFamily="18" charset="0"/>
            </a:endParaRPr>
          </a:p>
          <a:p>
            <a:pPr algn="just"/>
            <a:r>
              <a:rPr lang="ru-RU" sz="2400" dirty="0" smtClean="0">
                <a:solidFill>
                  <a:schemeClr val="tx1"/>
                </a:solidFill>
                <a:latin typeface="Times New Roman" panose="02020603050405020304" pitchFamily="18" charset="0"/>
                <a:cs typeface="Times New Roman" panose="02020603050405020304" pitchFamily="18" charset="0"/>
              </a:rPr>
              <a:t>Объектом </a:t>
            </a:r>
            <a:r>
              <a:rPr lang="ru-RU" sz="2400" dirty="0" smtClean="0">
                <a:solidFill>
                  <a:schemeClr val="tx1"/>
                </a:solidFill>
                <a:latin typeface="Times New Roman" panose="02020603050405020304" pitchFamily="18" charset="0"/>
                <a:cs typeface="Times New Roman" panose="02020603050405020304" pitchFamily="18" charset="0"/>
              </a:rPr>
              <a:t>исследования </a:t>
            </a:r>
            <a:r>
              <a:rPr lang="ru-RU" sz="2400" dirty="0" smtClean="0">
                <a:solidFill>
                  <a:schemeClr val="tx1"/>
                </a:solidFill>
                <a:latin typeface="Times New Roman" panose="02020603050405020304" pitchFamily="18" charset="0"/>
                <a:cs typeface="Times New Roman" panose="02020603050405020304" pitchFamily="18" charset="0"/>
              </a:rPr>
              <a:t>является </a:t>
            </a:r>
            <a:r>
              <a:rPr lang="ru-RU" sz="2400" dirty="0">
                <a:solidFill>
                  <a:schemeClr val="tx1"/>
                </a:solidFill>
                <a:latin typeface="Times New Roman" panose="02020603050405020304" pitchFamily="18" charset="0"/>
                <a:cs typeface="Times New Roman" panose="02020603050405020304" pitchFamily="18" charset="0"/>
              </a:rPr>
              <a:t>процесс </a:t>
            </a:r>
            <a:r>
              <a:rPr lang="ru-RU" sz="2400" dirty="0" smtClean="0">
                <a:solidFill>
                  <a:schemeClr val="tx1"/>
                </a:solidFill>
                <a:latin typeface="Times New Roman" panose="02020603050405020304" pitchFamily="18" charset="0"/>
                <a:cs typeface="Times New Roman" panose="02020603050405020304" pitchFamily="18" charset="0"/>
              </a:rPr>
              <a:t>формирования </a:t>
            </a:r>
            <a:r>
              <a:rPr lang="ru-RU" sz="2400" dirty="0">
                <a:solidFill>
                  <a:schemeClr val="tx1"/>
                </a:solidFill>
                <a:latin typeface="Times New Roman" panose="02020603050405020304" pitchFamily="18" charset="0"/>
                <a:cs typeface="Times New Roman" panose="02020603050405020304" pitchFamily="18" charset="0"/>
              </a:rPr>
              <a:t>рефлексивных </a:t>
            </a:r>
            <a:r>
              <a:rPr lang="ru-RU" sz="2400" dirty="0" smtClean="0">
                <a:solidFill>
                  <a:schemeClr val="tx1"/>
                </a:solidFill>
                <a:latin typeface="Times New Roman" panose="02020603050405020304" pitchFamily="18" charset="0"/>
                <a:cs typeface="Times New Roman" panose="02020603050405020304" pitchFamily="18" charset="0"/>
              </a:rPr>
              <a:t>умений (определяющей рефлексии) младших школьников.</a:t>
            </a:r>
          </a:p>
          <a:p>
            <a:pPr marL="0" indent="0" algn="just">
              <a:buNone/>
            </a:pPr>
            <a:endParaRPr lang="ru-RU" sz="2400" dirty="0">
              <a:solidFill>
                <a:schemeClr val="tx1"/>
              </a:solidFill>
              <a:latin typeface="Times New Roman" panose="02020603050405020304" pitchFamily="18" charset="0"/>
              <a:cs typeface="Times New Roman" panose="02020603050405020304" pitchFamily="18" charset="0"/>
            </a:endParaRPr>
          </a:p>
          <a:p>
            <a:pPr algn="just"/>
            <a:r>
              <a:rPr lang="ru-RU" sz="2400" dirty="0">
                <a:solidFill>
                  <a:schemeClr val="tx1"/>
                </a:solidFill>
                <a:latin typeface="Times New Roman" panose="02020603050405020304" pitchFamily="18" charset="0"/>
                <a:cs typeface="Times New Roman" panose="02020603050405020304" pitchFamily="18" charset="0"/>
              </a:rPr>
              <a:t>Предметом исследования является изучение влияния заданий с ловушками на </a:t>
            </a:r>
            <a:r>
              <a:rPr lang="ru-RU" sz="2400" dirty="0" smtClean="0">
                <a:solidFill>
                  <a:schemeClr val="tx1"/>
                </a:solidFill>
                <a:latin typeface="Times New Roman" panose="02020603050405020304" pitchFamily="18" charset="0"/>
                <a:cs typeface="Times New Roman" panose="02020603050405020304" pitchFamily="18" charset="0"/>
              </a:rPr>
              <a:t>формирование </a:t>
            </a:r>
            <a:r>
              <a:rPr lang="ru-RU" sz="2400" dirty="0">
                <a:solidFill>
                  <a:schemeClr val="tx1"/>
                </a:solidFill>
                <a:latin typeface="Times New Roman" panose="02020603050405020304" pitchFamily="18" charset="0"/>
                <a:cs typeface="Times New Roman" panose="02020603050405020304" pitchFamily="18" charset="0"/>
              </a:rPr>
              <a:t>рефлексивных умений на уроках русского языка.</a:t>
            </a:r>
          </a:p>
          <a:p>
            <a:endParaRPr lang="ru-RU" dirty="0"/>
          </a:p>
        </p:txBody>
      </p:sp>
    </p:spTree>
    <p:extLst>
      <p:ext uri="{BB962C8B-B14F-4D97-AF65-F5344CB8AC3E}">
        <p14:creationId xmlns="" xmlns:p14="http://schemas.microsoft.com/office/powerpoint/2010/main" val="49012302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66670" y="437882"/>
            <a:ext cx="8281116" cy="6130343"/>
          </a:xfrm>
        </p:spPr>
        <p:txBody>
          <a:bodyPr>
            <a:noAutofit/>
          </a:bodyPr>
          <a:lstStyle/>
          <a:p>
            <a:pPr marL="0" indent="0" algn="just">
              <a:buNone/>
            </a:pPr>
            <a:endParaRPr lang="ru-RU" sz="2400" dirty="0" smtClean="0">
              <a:solidFill>
                <a:schemeClr val="tx1"/>
              </a:solidFill>
              <a:latin typeface="Times New Roman" panose="02020603050405020304" pitchFamily="18" charset="0"/>
              <a:cs typeface="Times New Roman" panose="02020603050405020304" pitchFamily="18" charset="0"/>
            </a:endParaRPr>
          </a:p>
          <a:p>
            <a:pPr marL="0" indent="0" algn="just">
              <a:buNone/>
            </a:pPr>
            <a:endParaRPr lang="ru-RU" sz="2400" dirty="0">
              <a:solidFill>
                <a:schemeClr val="tx1"/>
              </a:solidFill>
              <a:latin typeface="Times New Roman" panose="02020603050405020304" pitchFamily="18" charset="0"/>
              <a:cs typeface="Times New Roman" panose="02020603050405020304" pitchFamily="18" charset="0"/>
            </a:endParaRPr>
          </a:p>
          <a:p>
            <a:pPr marL="0" indent="0" algn="just">
              <a:buNone/>
            </a:pPr>
            <a:endParaRPr lang="ru-RU" sz="2400" dirty="0" smtClean="0">
              <a:solidFill>
                <a:schemeClr val="tx1"/>
              </a:solidFill>
              <a:latin typeface="Times New Roman" panose="02020603050405020304" pitchFamily="18" charset="0"/>
              <a:cs typeface="Times New Roman" panose="02020603050405020304" pitchFamily="18" charset="0"/>
            </a:endParaRPr>
          </a:p>
          <a:p>
            <a:pPr marL="0" indent="0" algn="just">
              <a:buNone/>
            </a:pPr>
            <a:endParaRPr lang="ru-RU" sz="2400" dirty="0">
              <a:solidFill>
                <a:schemeClr val="tx1"/>
              </a:solidFill>
              <a:latin typeface="Times New Roman" panose="02020603050405020304" pitchFamily="18" charset="0"/>
              <a:cs typeface="Times New Roman" panose="02020603050405020304" pitchFamily="18" charset="0"/>
            </a:endParaRPr>
          </a:p>
          <a:p>
            <a:pPr marL="0" indent="0" algn="just">
              <a:buNone/>
            </a:pPr>
            <a:endParaRPr lang="ru-RU" sz="2400" dirty="0" smtClean="0">
              <a:solidFill>
                <a:schemeClr val="tx1"/>
              </a:solidFill>
              <a:latin typeface="Times New Roman" panose="02020603050405020304" pitchFamily="18" charset="0"/>
              <a:cs typeface="Times New Roman" panose="02020603050405020304" pitchFamily="18" charset="0"/>
            </a:endParaRPr>
          </a:p>
          <a:p>
            <a:pPr marL="0" indent="0" algn="just">
              <a:buNone/>
            </a:pPr>
            <a:r>
              <a:rPr lang="ru-RU" sz="2400" dirty="0" smtClean="0">
                <a:solidFill>
                  <a:schemeClr val="tx1"/>
                </a:solidFill>
                <a:latin typeface="Times New Roman" panose="02020603050405020304" pitchFamily="18" charset="0"/>
                <a:cs typeface="Times New Roman" panose="02020603050405020304" pitchFamily="18" charset="0"/>
              </a:rPr>
              <a:t>Целью </a:t>
            </a:r>
            <a:r>
              <a:rPr lang="ru-RU" sz="2400" dirty="0">
                <a:solidFill>
                  <a:schemeClr val="tx1"/>
                </a:solidFill>
                <a:latin typeface="Times New Roman" panose="02020603050405020304" pitchFamily="18" charset="0"/>
                <a:cs typeface="Times New Roman" panose="02020603050405020304" pitchFamily="18" charset="0"/>
              </a:rPr>
              <a:t>работы является изучение процесса формирования рефлексивных умений через использование заданий с ловушками на уроках русского языка</a:t>
            </a:r>
            <a:r>
              <a:rPr lang="ru-RU" sz="2400" dirty="0" smtClean="0">
                <a:solidFill>
                  <a:schemeClr val="tx1"/>
                </a:solidFill>
                <a:latin typeface="Times New Roman" panose="02020603050405020304" pitchFamily="18" charset="0"/>
                <a:cs typeface="Times New Roman" panose="02020603050405020304" pitchFamily="18" charset="0"/>
              </a:rPr>
              <a:t>.</a:t>
            </a:r>
            <a:endParaRPr lang="ru-RU" sz="24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 xmlns:p14="http://schemas.microsoft.com/office/powerpoint/2010/main" val="327165580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52616" y="347730"/>
            <a:ext cx="7826714" cy="1058183"/>
          </a:xfrm>
        </p:spPr>
        <p:txBody>
          <a:bodyPr>
            <a:normAutofit/>
          </a:bodyPr>
          <a:lstStyle/>
          <a:p>
            <a:r>
              <a:rPr lang="ru-RU" dirty="0">
                <a:solidFill>
                  <a:schemeClr val="tx1"/>
                </a:solidFill>
                <a:latin typeface="Times New Roman" panose="02020603050405020304" pitchFamily="18" charset="0"/>
                <a:cs typeface="Times New Roman" panose="02020603050405020304" pitchFamily="18" charset="0"/>
              </a:rPr>
              <a:t>Задачи работы:</a:t>
            </a:r>
            <a:br>
              <a:rPr lang="ru-RU" dirty="0">
                <a:solidFill>
                  <a:schemeClr val="tx1"/>
                </a:solidFill>
                <a:latin typeface="Times New Roman" panose="02020603050405020304" pitchFamily="18" charset="0"/>
                <a:cs typeface="Times New Roman" panose="02020603050405020304" pitchFamily="18" charset="0"/>
              </a:rPr>
            </a:br>
            <a:endParaRPr lang="ru-RU" dirty="0">
              <a:solidFill>
                <a:schemeClr val="tx1"/>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682579" y="1249251"/>
            <a:ext cx="8332631" cy="5138669"/>
          </a:xfrm>
        </p:spPr>
        <p:txBody>
          <a:bodyPr>
            <a:normAutofit/>
          </a:bodyPr>
          <a:lstStyle/>
          <a:p>
            <a:pPr marL="0" indent="0" algn="just">
              <a:buNone/>
            </a:pPr>
            <a:r>
              <a:rPr lang="ru-RU" sz="2400" dirty="0" smtClean="0">
                <a:solidFill>
                  <a:schemeClr val="tx1"/>
                </a:solidFill>
                <a:latin typeface="Times New Roman" panose="02020603050405020304" pitchFamily="18" charset="0"/>
                <a:cs typeface="Times New Roman" panose="02020603050405020304" pitchFamily="18" charset="0"/>
              </a:rPr>
              <a:t>1.Подобрать </a:t>
            </a:r>
            <a:r>
              <a:rPr lang="ru-RU" sz="2400" dirty="0">
                <a:solidFill>
                  <a:schemeClr val="tx1"/>
                </a:solidFill>
                <a:latin typeface="Times New Roman" panose="02020603050405020304" pitchFamily="18" charset="0"/>
                <a:cs typeface="Times New Roman" panose="02020603050405020304" pitchFamily="18" charset="0"/>
              </a:rPr>
              <a:t>и проанализировать психолого-педагогическую, методическую литературу по теме работы.</a:t>
            </a:r>
          </a:p>
          <a:p>
            <a:pPr marL="0" indent="0" algn="just">
              <a:buNone/>
            </a:pPr>
            <a:r>
              <a:rPr lang="ru-RU" sz="2400" dirty="0">
                <a:solidFill>
                  <a:schemeClr val="tx1"/>
                </a:solidFill>
                <a:latin typeface="Times New Roman" panose="02020603050405020304" pitchFamily="18" charset="0"/>
                <a:cs typeface="Times New Roman" panose="02020603050405020304" pitchFamily="18" charset="0"/>
              </a:rPr>
              <a:t>2. Выделить понятие «рефлексивные умения», изучить особенности процесса их формирования.</a:t>
            </a:r>
          </a:p>
          <a:p>
            <a:pPr marL="0" indent="0" algn="just">
              <a:buNone/>
            </a:pPr>
            <a:r>
              <a:rPr lang="ru-RU" sz="2400" dirty="0">
                <a:solidFill>
                  <a:schemeClr val="tx1"/>
                </a:solidFill>
                <a:latin typeface="Times New Roman" panose="02020603050405020304" pitchFamily="18" charset="0"/>
                <a:cs typeface="Times New Roman" panose="02020603050405020304" pitchFamily="18" charset="0"/>
              </a:rPr>
              <a:t>3.Описать задания с ловушками в качестве средства формирования рефлексивных умений.</a:t>
            </a:r>
          </a:p>
          <a:p>
            <a:pPr marL="0" indent="0" algn="just">
              <a:buNone/>
            </a:pPr>
            <a:r>
              <a:rPr lang="ru-RU" sz="2400" dirty="0">
                <a:solidFill>
                  <a:schemeClr val="tx1"/>
                </a:solidFill>
                <a:latin typeface="Times New Roman" panose="02020603050405020304" pitchFamily="18" charset="0"/>
                <a:cs typeface="Times New Roman" panose="02020603050405020304" pitchFamily="18" charset="0"/>
              </a:rPr>
              <a:t>4. Спланировать практическую работу по использованию заданий с ловушками на уроках русского языка.</a:t>
            </a:r>
          </a:p>
          <a:p>
            <a:pPr marL="0" indent="0" algn="just">
              <a:buNone/>
            </a:pPr>
            <a:r>
              <a:rPr lang="ru-RU" sz="2400" dirty="0">
                <a:solidFill>
                  <a:schemeClr val="tx1"/>
                </a:solidFill>
                <a:latin typeface="Times New Roman" panose="02020603050405020304" pitchFamily="18" charset="0"/>
                <a:cs typeface="Times New Roman" panose="02020603050405020304" pitchFamily="18" charset="0"/>
              </a:rPr>
              <a:t>5. Апробировать комплекс заданий с ловушками для развития рефлексивных умений младших школьников на уроках русского языка.</a:t>
            </a:r>
          </a:p>
          <a:p>
            <a:pPr marL="0" indent="0" algn="just">
              <a:buNone/>
            </a:pPr>
            <a:r>
              <a:rPr lang="ru-RU" sz="2400" dirty="0">
                <a:solidFill>
                  <a:schemeClr val="tx1"/>
                </a:solidFill>
                <a:latin typeface="Times New Roman" panose="02020603050405020304" pitchFamily="18" charset="0"/>
                <a:cs typeface="Times New Roman" panose="02020603050405020304" pitchFamily="18" charset="0"/>
              </a:rPr>
              <a:t>6.Оформить комплекс в виде сборника заданий с ловушками.</a:t>
            </a:r>
          </a:p>
          <a:p>
            <a:endParaRPr lang="ru-RU" dirty="0"/>
          </a:p>
          <a:p>
            <a:endParaRPr lang="ru-RU" dirty="0"/>
          </a:p>
        </p:txBody>
      </p:sp>
    </p:spTree>
    <p:extLst>
      <p:ext uri="{BB962C8B-B14F-4D97-AF65-F5344CB8AC3E}">
        <p14:creationId xmlns="" xmlns:p14="http://schemas.microsoft.com/office/powerpoint/2010/main" val="123920442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solidFill>
                  <a:schemeClr val="tx1"/>
                </a:solidFill>
                <a:latin typeface="Times New Roman" panose="02020603050405020304" pitchFamily="18" charset="0"/>
                <a:cs typeface="Times New Roman" panose="02020603050405020304" pitchFamily="18" charset="0"/>
              </a:rPr>
              <a:t>Основные понятия:</a:t>
            </a:r>
            <a:br>
              <a:rPr lang="ru-RU" dirty="0">
                <a:solidFill>
                  <a:schemeClr val="tx1"/>
                </a:solidFill>
                <a:latin typeface="Times New Roman" panose="02020603050405020304" pitchFamily="18" charset="0"/>
                <a:cs typeface="Times New Roman" panose="02020603050405020304" pitchFamily="18" charset="0"/>
              </a:rPr>
            </a:br>
            <a:endParaRPr lang="ru-RU" dirty="0">
              <a:solidFill>
                <a:schemeClr val="tx1"/>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695459" y="1554864"/>
            <a:ext cx="8190964" cy="4572000"/>
          </a:xfrm>
        </p:spPr>
        <p:txBody>
          <a:bodyPr/>
          <a:lstStyle/>
          <a:p>
            <a:pPr algn="just"/>
            <a:r>
              <a:rPr lang="ru-RU" sz="2400" dirty="0" smtClean="0">
                <a:solidFill>
                  <a:schemeClr val="tx1"/>
                </a:solidFill>
                <a:latin typeface="Times New Roman" panose="02020603050405020304" pitchFamily="18" charset="0"/>
                <a:cs typeface="Times New Roman" panose="02020603050405020304" pitchFamily="18" charset="0"/>
              </a:rPr>
              <a:t>Определяющая </a:t>
            </a:r>
            <a:r>
              <a:rPr lang="ru-RU" sz="2400" dirty="0">
                <a:solidFill>
                  <a:schemeClr val="tx1"/>
                </a:solidFill>
                <a:latin typeface="Times New Roman" panose="02020603050405020304" pitchFamily="18" charset="0"/>
                <a:cs typeface="Times New Roman" panose="02020603050405020304" pitchFamily="18" charset="0"/>
              </a:rPr>
              <a:t>рефлексия - способность определять границы собственного знания и проявлять активность при обращении к учителю с вопросом о конкретной помощи, сформулированном на языке содержания обучения.</a:t>
            </a:r>
          </a:p>
          <a:p>
            <a:pPr marL="0" indent="0" algn="r">
              <a:buNone/>
            </a:pPr>
            <a:r>
              <a:rPr lang="ru-RU" sz="2400" dirty="0">
                <a:solidFill>
                  <a:schemeClr val="tx1"/>
                </a:solidFill>
                <a:latin typeface="Times New Roman" panose="02020603050405020304" pitchFamily="18" charset="0"/>
                <a:cs typeface="Times New Roman" panose="02020603050405020304" pitchFamily="18" charset="0"/>
              </a:rPr>
              <a:t>(Воронцов. А.Б.) </a:t>
            </a:r>
          </a:p>
          <a:p>
            <a:pPr algn="just"/>
            <a:r>
              <a:rPr lang="ru-RU" sz="2400" dirty="0" smtClean="0">
                <a:solidFill>
                  <a:schemeClr val="tx1"/>
                </a:solidFill>
                <a:latin typeface="Times New Roman" panose="02020603050405020304" pitchFamily="18" charset="0"/>
                <a:cs typeface="Times New Roman" panose="02020603050405020304" pitchFamily="18" charset="0"/>
              </a:rPr>
              <a:t>Заданиями </a:t>
            </a:r>
            <a:r>
              <a:rPr lang="ru-RU" sz="2400" dirty="0">
                <a:solidFill>
                  <a:schemeClr val="tx1"/>
                </a:solidFill>
                <a:latin typeface="Times New Roman" panose="02020603050405020304" pitchFamily="18" charset="0"/>
                <a:cs typeface="Times New Roman" panose="02020603050405020304" pitchFamily="18" charset="0"/>
              </a:rPr>
              <a:t>с </a:t>
            </a:r>
            <a:r>
              <a:rPr lang="ru-RU" sz="2400" dirty="0" smtClean="0">
                <a:solidFill>
                  <a:schemeClr val="tx1"/>
                </a:solidFill>
                <a:latin typeface="Times New Roman" panose="02020603050405020304" pitchFamily="18" charset="0"/>
                <a:cs typeface="Times New Roman" panose="02020603050405020304" pitchFamily="18" charset="0"/>
              </a:rPr>
              <a:t>ловушками можно </a:t>
            </a:r>
            <a:r>
              <a:rPr lang="ru-RU" sz="2400" dirty="0">
                <a:solidFill>
                  <a:schemeClr val="tx1"/>
                </a:solidFill>
                <a:latin typeface="Times New Roman" panose="02020603050405020304" pitchFamily="18" charset="0"/>
                <a:cs typeface="Times New Roman" panose="02020603050405020304" pitchFamily="18" charset="0"/>
              </a:rPr>
              <a:t>назвать </a:t>
            </a:r>
            <a:r>
              <a:rPr lang="ru-RU" sz="2400" dirty="0" smtClean="0">
                <a:solidFill>
                  <a:schemeClr val="tx1"/>
                </a:solidFill>
                <a:latin typeface="Times New Roman" panose="02020603050405020304" pitchFamily="18" charset="0"/>
                <a:cs typeface="Times New Roman" panose="02020603050405020304" pitchFamily="18" charset="0"/>
              </a:rPr>
              <a:t>задания </a:t>
            </a:r>
            <a:r>
              <a:rPr lang="ru-RU" sz="2400" dirty="0">
                <a:solidFill>
                  <a:schemeClr val="tx1"/>
                </a:solidFill>
                <a:latin typeface="Times New Roman" panose="02020603050405020304" pitchFamily="18" charset="0"/>
                <a:cs typeface="Times New Roman" panose="02020603050405020304" pitchFamily="18" charset="0"/>
              </a:rPr>
              <a:t>рефлексивного, диагностического типа, так как они позволяют учителю диагностировать принятие учебной задачи учениками и показывают учителю качество детских знаний.</a:t>
            </a:r>
          </a:p>
          <a:p>
            <a:pPr marL="0" indent="0" algn="r">
              <a:buNone/>
            </a:pPr>
            <a:r>
              <a:rPr lang="ru-RU" sz="2400" dirty="0" smtClean="0">
                <a:solidFill>
                  <a:schemeClr val="tx1"/>
                </a:solidFill>
                <a:latin typeface="Times New Roman" panose="02020603050405020304" pitchFamily="18" charset="0"/>
                <a:cs typeface="Times New Roman" panose="02020603050405020304" pitchFamily="18" charset="0"/>
              </a:rPr>
              <a:t>(Зинченко</a:t>
            </a:r>
            <a:r>
              <a:rPr lang="ru-RU" sz="2400" dirty="0">
                <a:solidFill>
                  <a:schemeClr val="tx1"/>
                </a:solidFill>
                <a:latin typeface="Times New Roman" panose="02020603050405020304" pitchFamily="18" charset="0"/>
                <a:cs typeface="Times New Roman" panose="02020603050405020304" pitchFamily="18" charset="0"/>
              </a:rPr>
              <a:t>. В.П.)</a:t>
            </a:r>
          </a:p>
          <a:p>
            <a:pPr algn="r"/>
            <a:endParaRPr lang="ru-RU" dirty="0"/>
          </a:p>
        </p:txBody>
      </p:sp>
    </p:spTree>
    <p:extLst>
      <p:ext uri="{BB962C8B-B14F-4D97-AF65-F5344CB8AC3E}">
        <p14:creationId xmlns="" xmlns:p14="http://schemas.microsoft.com/office/powerpoint/2010/main" val="108533284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95459" y="1493949"/>
            <a:ext cx="7997780" cy="4684430"/>
          </a:xfrm>
        </p:spPr>
        <p:txBody>
          <a:bodyPr>
            <a:normAutofit/>
          </a:bodyPr>
          <a:lstStyle/>
          <a:p>
            <a:pPr marL="0" indent="0" algn="just">
              <a:buNone/>
            </a:pPr>
            <a:endParaRPr lang="ru-RU" sz="2400" dirty="0" smtClean="0">
              <a:solidFill>
                <a:schemeClr val="tx1"/>
              </a:solidFill>
              <a:latin typeface="Times New Roman" panose="02020603050405020304" pitchFamily="18" charset="0"/>
              <a:cs typeface="Times New Roman" panose="02020603050405020304" pitchFamily="18" charset="0"/>
            </a:endParaRPr>
          </a:p>
          <a:p>
            <a:pPr marL="0" indent="0" algn="just">
              <a:buNone/>
            </a:pPr>
            <a:endParaRPr lang="ru-RU" sz="2400" dirty="0">
              <a:solidFill>
                <a:schemeClr val="tx1"/>
              </a:solidFill>
              <a:latin typeface="Times New Roman" panose="02020603050405020304" pitchFamily="18" charset="0"/>
              <a:cs typeface="Times New Roman" panose="02020603050405020304" pitchFamily="18" charset="0"/>
            </a:endParaRPr>
          </a:p>
          <a:p>
            <a:pPr marL="0" indent="0" algn="just">
              <a:buNone/>
            </a:pPr>
            <a:endParaRPr lang="ru-RU" sz="2400" dirty="0" smtClean="0">
              <a:solidFill>
                <a:schemeClr val="tx1"/>
              </a:solidFill>
              <a:latin typeface="Times New Roman" panose="02020603050405020304" pitchFamily="18" charset="0"/>
              <a:cs typeface="Times New Roman" panose="02020603050405020304" pitchFamily="18" charset="0"/>
            </a:endParaRPr>
          </a:p>
          <a:p>
            <a:pPr marL="0" indent="0" algn="just">
              <a:buNone/>
            </a:pPr>
            <a:r>
              <a:rPr lang="ru-RU" sz="2400" dirty="0" smtClean="0">
                <a:solidFill>
                  <a:schemeClr val="tx1"/>
                </a:solidFill>
                <a:latin typeface="Times New Roman" panose="02020603050405020304" pitchFamily="18" charset="0"/>
                <a:cs typeface="Times New Roman" panose="02020603050405020304" pitchFamily="18" charset="0"/>
              </a:rPr>
              <a:t>Гипотеза</a:t>
            </a:r>
            <a:r>
              <a:rPr lang="ru-RU" sz="2400" dirty="0">
                <a:solidFill>
                  <a:schemeClr val="tx1"/>
                </a:solidFill>
                <a:latin typeface="Times New Roman" panose="02020603050405020304" pitchFamily="18" charset="0"/>
                <a:cs typeface="Times New Roman" panose="02020603050405020304" pitchFamily="18" charset="0"/>
              </a:rPr>
              <a:t>: регулярное использование заданий с ловушками позволяет более эффективно развивать рефлексивные умения младших школьников.</a:t>
            </a:r>
          </a:p>
        </p:txBody>
      </p:sp>
    </p:spTree>
    <p:extLst>
      <p:ext uri="{BB962C8B-B14F-4D97-AF65-F5344CB8AC3E}">
        <p14:creationId xmlns="" xmlns:p14="http://schemas.microsoft.com/office/powerpoint/2010/main" val="52924247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52616" y="982638"/>
            <a:ext cx="7826714" cy="846161"/>
          </a:xfrm>
        </p:spPr>
        <p:txBody>
          <a:bodyPr>
            <a:normAutofit fontScale="90000"/>
          </a:bodyPr>
          <a:lstStyle/>
          <a:p>
            <a:r>
              <a:rPr lang="ru-RU" dirty="0">
                <a:solidFill>
                  <a:schemeClr val="tx1"/>
                </a:solidFill>
                <a:latin typeface="Times New Roman" panose="02020603050405020304" pitchFamily="18" charset="0"/>
                <a:cs typeface="Times New Roman" panose="02020603050405020304" pitchFamily="18" charset="0"/>
              </a:rPr>
              <a:t/>
            </a:r>
            <a:br>
              <a:rPr lang="ru-RU" dirty="0">
                <a:solidFill>
                  <a:schemeClr val="tx1"/>
                </a:solidFill>
                <a:latin typeface="Times New Roman" panose="02020603050405020304" pitchFamily="18" charset="0"/>
                <a:cs typeface="Times New Roman" panose="02020603050405020304" pitchFamily="18" charset="0"/>
              </a:rPr>
            </a:br>
            <a:r>
              <a:rPr lang="ru-RU" sz="2700" dirty="0">
                <a:solidFill>
                  <a:schemeClr val="tx1"/>
                </a:solidFill>
                <a:latin typeface="Times New Roman" panose="02020603050405020304" pitchFamily="18" charset="0"/>
                <a:cs typeface="Times New Roman" panose="02020603050405020304" pitchFamily="18" charset="0"/>
              </a:rPr>
              <a:t>Психолого-педагогические аспекты работы по формированию рефлексивных умений младших школьников.</a:t>
            </a:r>
            <a:br>
              <a:rPr lang="ru-RU" sz="2700" dirty="0">
                <a:solidFill>
                  <a:schemeClr val="tx1"/>
                </a:solidFill>
                <a:latin typeface="Times New Roman" panose="02020603050405020304" pitchFamily="18" charset="0"/>
                <a:cs typeface="Times New Roman" panose="02020603050405020304" pitchFamily="18" charset="0"/>
              </a:rPr>
            </a:br>
            <a:endParaRPr lang="ru-RU" sz="2700" dirty="0">
              <a:solidFill>
                <a:schemeClr val="tx1"/>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614342" y="2620371"/>
            <a:ext cx="8190964" cy="4107976"/>
          </a:xfrm>
        </p:spPr>
        <p:txBody>
          <a:bodyPr>
            <a:normAutofit/>
          </a:bodyPr>
          <a:lstStyle/>
          <a:p>
            <a:pPr algn="just">
              <a:buFont typeface="Wingdings" panose="05000000000000000000" pitchFamily="2" charset="2"/>
              <a:buChar char="Ø"/>
            </a:pPr>
            <a:r>
              <a:rPr lang="ru-RU" sz="3200" dirty="0" smtClean="0">
                <a:solidFill>
                  <a:schemeClr val="tx1"/>
                </a:solidFill>
                <a:latin typeface="Times New Roman" panose="02020603050405020304" pitchFamily="18" charset="0"/>
                <a:cs typeface="Times New Roman" panose="02020603050405020304" pitchFamily="18" charset="0"/>
              </a:rPr>
              <a:t> Психологический </a:t>
            </a:r>
            <a:r>
              <a:rPr lang="ru-RU" sz="3200" dirty="0">
                <a:solidFill>
                  <a:schemeClr val="tx1"/>
                </a:solidFill>
                <a:latin typeface="Times New Roman" panose="02020603050405020304" pitchFamily="18" charset="0"/>
                <a:cs typeface="Times New Roman" panose="02020603050405020304" pitchFamily="18" charset="0"/>
              </a:rPr>
              <a:t>аспект понятия рефлексии, ее </a:t>
            </a:r>
            <a:r>
              <a:rPr lang="ru-RU" sz="3200" dirty="0" smtClean="0">
                <a:solidFill>
                  <a:schemeClr val="tx1"/>
                </a:solidFill>
                <a:latin typeface="Times New Roman" panose="02020603050405020304" pitchFamily="18" charset="0"/>
                <a:cs typeface="Times New Roman" panose="02020603050405020304" pitchFamily="18" charset="0"/>
              </a:rPr>
              <a:t>видов.</a:t>
            </a:r>
          </a:p>
          <a:p>
            <a:pPr algn="just">
              <a:buFont typeface="Wingdings" panose="05000000000000000000" pitchFamily="2" charset="2"/>
              <a:buChar char="Ø"/>
            </a:pPr>
            <a:r>
              <a:rPr lang="ru-RU" sz="3200" dirty="0" smtClean="0">
                <a:solidFill>
                  <a:schemeClr val="tx1"/>
                </a:solidFill>
                <a:latin typeface="Times New Roman" panose="02020603050405020304" pitchFamily="18" charset="0"/>
                <a:cs typeface="Times New Roman" panose="02020603050405020304" pitchFamily="18" charset="0"/>
              </a:rPr>
              <a:t> Приемы </a:t>
            </a:r>
            <a:r>
              <a:rPr lang="ru-RU" sz="3200" dirty="0">
                <a:solidFill>
                  <a:schemeClr val="tx1"/>
                </a:solidFill>
                <a:latin typeface="Times New Roman" panose="02020603050405020304" pitchFamily="18" charset="0"/>
                <a:cs typeface="Times New Roman" panose="02020603050405020304" pitchFamily="18" charset="0"/>
              </a:rPr>
              <a:t>формирования рефлексивных </a:t>
            </a:r>
            <a:r>
              <a:rPr lang="ru-RU" sz="3200" dirty="0" smtClean="0">
                <a:solidFill>
                  <a:schemeClr val="tx1"/>
                </a:solidFill>
                <a:latin typeface="Times New Roman" panose="02020603050405020304" pitchFamily="18" charset="0"/>
                <a:cs typeface="Times New Roman" panose="02020603050405020304" pitchFamily="18" charset="0"/>
              </a:rPr>
              <a:t>умений.</a:t>
            </a:r>
          </a:p>
          <a:p>
            <a:pPr algn="just">
              <a:buFont typeface="Wingdings" panose="05000000000000000000" pitchFamily="2" charset="2"/>
              <a:buChar char="Ø"/>
            </a:pPr>
            <a:r>
              <a:rPr lang="ru-RU" sz="3200" dirty="0" smtClean="0">
                <a:solidFill>
                  <a:schemeClr val="tx1"/>
                </a:solidFill>
                <a:latin typeface="Times New Roman" panose="02020603050405020304" pitchFamily="18" charset="0"/>
                <a:cs typeface="Times New Roman" panose="02020603050405020304" pitchFamily="18" charset="0"/>
              </a:rPr>
              <a:t> Задания с ловушками, их классификация.</a:t>
            </a:r>
            <a:endParaRPr lang="ru-RU" sz="32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 xmlns:p14="http://schemas.microsoft.com/office/powerpoint/2010/main" val="383789601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000" dirty="0" smtClean="0">
                <a:solidFill>
                  <a:schemeClr val="tx1"/>
                </a:solidFill>
                <a:latin typeface="Times New Roman" panose="02020603050405020304" pitchFamily="18" charset="0"/>
                <a:cs typeface="Times New Roman" panose="02020603050405020304" pitchFamily="18" charset="0"/>
              </a:rPr>
              <a:t>ПРАКТИЧЕСКАЯ ЧАСТЬ</a:t>
            </a:r>
            <a:endParaRPr lang="ru-RU" sz="3000" dirty="0">
              <a:solidFill>
                <a:schemeClr val="tx1"/>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682387" y="1606378"/>
            <a:ext cx="8188657" cy="4889955"/>
          </a:xfrm>
        </p:spPr>
        <p:txBody>
          <a:bodyPr>
            <a:normAutofit fontScale="92500" lnSpcReduction="10000"/>
          </a:bodyPr>
          <a:lstStyle/>
          <a:p>
            <a:pPr marL="0" indent="0" algn="just">
              <a:buNone/>
            </a:pPr>
            <a:r>
              <a:rPr lang="ru-RU" sz="3200" dirty="0" smtClean="0">
                <a:solidFill>
                  <a:schemeClr val="tx1"/>
                </a:solidFill>
                <a:latin typeface="Times New Roman" panose="02020603050405020304" pitchFamily="18" charset="0"/>
                <a:cs typeface="Times New Roman" panose="02020603050405020304" pitchFamily="18" charset="0"/>
              </a:rPr>
              <a:t>1.Анализ </a:t>
            </a:r>
            <a:r>
              <a:rPr lang="ru-RU" sz="3200" dirty="0">
                <a:solidFill>
                  <a:schemeClr val="tx1"/>
                </a:solidFill>
                <a:latin typeface="Times New Roman" panose="02020603050405020304" pitchFamily="18" charset="0"/>
                <a:cs typeface="Times New Roman" panose="02020603050405020304" pitchFamily="18" charset="0"/>
              </a:rPr>
              <a:t>исходной ситуации: </a:t>
            </a:r>
          </a:p>
          <a:p>
            <a:pPr marL="0" indent="0" algn="just">
              <a:buNone/>
            </a:pPr>
            <a:r>
              <a:rPr lang="ru-RU" sz="3200" dirty="0" smtClean="0">
                <a:solidFill>
                  <a:schemeClr val="tx1"/>
                </a:solidFill>
                <a:latin typeface="Times New Roman" panose="02020603050405020304" pitchFamily="18" charset="0"/>
                <a:cs typeface="Times New Roman" panose="02020603050405020304" pitchFamily="18" charset="0"/>
              </a:rPr>
              <a:t>       •</a:t>
            </a:r>
            <a:r>
              <a:rPr lang="ru-RU" sz="3200" dirty="0">
                <a:solidFill>
                  <a:schemeClr val="tx1"/>
                </a:solidFill>
                <a:latin typeface="Times New Roman" panose="02020603050405020304" pitchFamily="18" charset="0"/>
                <a:cs typeface="Times New Roman" panose="02020603050405020304" pitchFamily="18" charset="0"/>
              </a:rPr>
              <a:t>	наблюдение за учащимися;</a:t>
            </a:r>
          </a:p>
          <a:p>
            <a:pPr marL="0" indent="0" algn="just">
              <a:buNone/>
            </a:pPr>
            <a:r>
              <a:rPr lang="ru-RU" sz="3200" dirty="0" smtClean="0">
                <a:solidFill>
                  <a:schemeClr val="tx1"/>
                </a:solidFill>
                <a:latin typeface="Times New Roman" panose="02020603050405020304" pitchFamily="18" charset="0"/>
                <a:cs typeface="Times New Roman" panose="02020603050405020304" pitchFamily="18" charset="0"/>
              </a:rPr>
              <a:t>       •</a:t>
            </a:r>
            <a:r>
              <a:rPr lang="ru-RU" sz="3200" dirty="0">
                <a:solidFill>
                  <a:schemeClr val="tx1"/>
                </a:solidFill>
                <a:latin typeface="Times New Roman" panose="02020603050405020304" pitchFamily="18" charset="0"/>
                <a:cs typeface="Times New Roman" panose="02020603050405020304" pitchFamily="18" charset="0"/>
              </a:rPr>
              <a:t>	анкетирование учителей;</a:t>
            </a:r>
          </a:p>
          <a:p>
            <a:pPr marL="0" indent="0" algn="just">
              <a:buNone/>
            </a:pPr>
            <a:r>
              <a:rPr lang="ru-RU" sz="3200" dirty="0" smtClean="0">
                <a:solidFill>
                  <a:schemeClr val="tx1"/>
                </a:solidFill>
                <a:latin typeface="Times New Roman" panose="02020603050405020304" pitchFamily="18" charset="0"/>
                <a:cs typeface="Times New Roman" panose="02020603050405020304" pitchFamily="18" charset="0"/>
              </a:rPr>
              <a:t>       •</a:t>
            </a:r>
            <a:r>
              <a:rPr lang="ru-RU" sz="3200" dirty="0">
                <a:solidFill>
                  <a:schemeClr val="tx1"/>
                </a:solidFill>
                <a:latin typeface="Times New Roman" panose="02020603050405020304" pitchFamily="18" charset="0"/>
                <a:cs typeface="Times New Roman" panose="02020603050405020304" pitchFamily="18" charset="0"/>
              </a:rPr>
              <a:t>	анализ учебников русского языка</a:t>
            </a:r>
            <a:r>
              <a:rPr lang="ru-RU" sz="3200" dirty="0" smtClean="0">
                <a:solidFill>
                  <a:schemeClr val="tx1"/>
                </a:solidFill>
                <a:latin typeface="Times New Roman" panose="02020603050405020304" pitchFamily="18" charset="0"/>
                <a:cs typeface="Times New Roman" panose="02020603050405020304" pitchFamily="18" charset="0"/>
              </a:rPr>
              <a:t>.</a:t>
            </a:r>
          </a:p>
          <a:p>
            <a:pPr marL="0" indent="0" algn="just">
              <a:buNone/>
            </a:pPr>
            <a:endParaRPr lang="ru-RU" sz="3200" dirty="0">
              <a:solidFill>
                <a:schemeClr val="tx1"/>
              </a:solidFill>
              <a:latin typeface="Times New Roman" panose="02020603050405020304" pitchFamily="18" charset="0"/>
              <a:cs typeface="Times New Roman" panose="02020603050405020304" pitchFamily="18" charset="0"/>
            </a:endParaRPr>
          </a:p>
          <a:p>
            <a:pPr marL="0" indent="0" algn="just">
              <a:buNone/>
            </a:pPr>
            <a:r>
              <a:rPr lang="ru-RU" sz="3200" dirty="0" smtClean="0">
                <a:solidFill>
                  <a:schemeClr val="tx1"/>
                </a:solidFill>
                <a:latin typeface="Times New Roman" panose="02020603050405020304" pitchFamily="18" charset="0"/>
                <a:cs typeface="Times New Roman" panose="02020603050405020304" pitchFamily="18" charset="0"/>
              </a:rPr>
              <a:t>2. Апробация </a:t>
            </a:r>
            <a:r>
              <a:rPr lang="ru-RU" sz="3200" dirty="0">
                <a:solidFill>
                  <a:schemeClr val="tx1"/>
                </a:solidFill>
                <a:latin typeface="Times New Roman" panose="02020603050405020304" pitchFamily="18" charset="0"/>
                <a:cs typeface="Times New Roman" panose="02020603050405020304" pitchFamily="18" charset="0"/>
              </a:rPr>
              <a:t>заданий с </a:t>
            </a:r>
            <a:r>
              <a:rPr lang="ru-RU" sz="3200" dirty="0" smtClean="0">
                <a:solidFill>
                  <a:schemeClr val="tx1"/>
                </a:solidFill>
                <a:latin typeface="Times New Roman" panose="02020603050405020304" pitchFamily="18" charset="0"/>
                <a:cs typeface="Times New Roman" panose="02020603050405020304" pitchFamily="18" charset="0"/>
              </a:rPr>
              <a:t>ловушками для развития определяющей рефлексии. Анализ </a:t>
            </a:r>
            <a:r>
              <a:rPr lang="ru-RU" sz="3200" dirty="0">
                <a:solidFill>
                  <a:schemeClr val="tx1"/>
                </a:solidFill>
                <a:latin typeface="Times New Roman" panose="02020603050405020304" pitchFamily="18" charset="0"/>
                <a:cs typeface="Times New Roman" panose="02020603050405020304" pitchFamily="18" charset="0"/>
              </a:rPr>
              <a:t>результатов работы</a:t>
            </a:r>
            <a:r>
              <a:rPr lang="ru-RU" sz="3200" dirty="0" smtClean="0">
                <a:solidFill>
                  <a:schemeClr val="tx1"/>
                </a:solidFill>
                <a:latin typeface="Times New Roman" panose="02020603050405020304" pitchFamily="18" charset="0"/>
                <a:cs typeface="Times New Roman" panose="02020603050405020304" pitchFamily="18" charset="0"/>
              </a:rPr>
              <a:t>.</a:t>
            </a:r>
          </a:p>
          <a:p>
            <a:pPr marL="0" indent="0" algn="just">
              <a:buNone/>
            </a:pPr>
            <a:endParaRPr lang="ru-RU" sz="3200" dirty="0">
              <a:solidFill>
                <a:schemeClr val="tx1"/>
              </a:solidFill>
              <a:latin typeface="Times New Roman" panose="02020603050405020304" pitchFamily="18" charset="0"/>
              <a:cs typeface="Times New Roman" panose="02020603050405020304" pitchFamily="18" charset="0"/>
            </a:endParaRPr>
          </a:p>
          <a:p>
            <a:pPr marL="0" indent="0" algn="just">
              <a:buNone/>
            </a:pPr>
            <a:r>
              <a:rPr lang="ru-RU" sz="3200" dirty="0" smtClean="0">
                <a:solidFill>
                  <a:schemeClr val="tx1"/>
                </a:solidFill>
                <a:latin typeface="Times New Roman" panose="02020603050405020304" pitchFamily="18" charset="0"/>
                <a:cs typeface="Times New Roman" panose="02020603050405020304" pitchFamily="18" charset="0"/>
              </a:rPr>
              <a:t>3.Составление </a:t>
            </a:r>
            <a:r>
              <a:rPr lang="ru-RU" sz="3200" dirty="0">
                <a:solidFill>
                  <a:schemeClr val="tx1"/>
                </a:solidFill>
                <a:latin typeface="Times New Roman" panose="02020603050405020304" pitchFamily="18" charset="0"/>
                <a:cs typeface="Times New Roman" panose="02020603050405020304" pitchFamily="18" charset="0"/>
              </a:rPr>
              <a:t>сборника заданий с ловушками.</a:t>
            </a:r>
          </a:p>
          <a:p>
            <a:endParaRPr lang="ru-RU" dirty="0"/>
          </a:p>
        </p:txBody>
      </p:sp>
    </p:spTree>
    <p:extLst>
      <p:ext uri="{BB962C8B-B14F-4D97-AF65-F5344CB8AC3E}">
        <p14:creationId xmlns="" xmlns:p14="http://schemas.microsoft.com/office/powerpoint/2010/main" val="95150558"/>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2" val="8fd36b25bc5ffc3b60d0ff5962aed2bdeef05b61"/>
</p:tagLst>
</file>

<file path=ppt/theme/theme1.xml><?xml version="1.0" encoding="utf-8"?>
<a:theme xmlns:a="http://schemas.openxmlformats.org/drawingml/2006/main" name="Треугольники оливкового цвета 1303010035">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Треугольники оливкового цвета 1303010035" id="{9E5A11E6-9EFB-4886-947D-A3C1081A8536}" vid="{EC2367E8-CC56-469A-B897-30F0E80C73B6}"/>
    </a:ext>
  </a:extLst>
</a:theme>
</file>

<file path=docProps/app.xml><?xml version="1.0" encoding="utf-8"?>
<Properties xmlns="http://schemas.openxmlformats.org/officeDocument/2006/extended-properties" xmlns:vt="http://schemas.openxmlformats.org/officeDocument/2006/docPropsVTypes">
  <Template>Треугольники оливкового цвета 1303010035</Template>
  <TotalTime>219</TotalTime>
  <Words>1145</Words>
  <Application>Microsoft Office PowerPoint</Application>
  <PresentationFormat>Экран (4:3)</PresentationFormat>
  <Paragraphs>145</Paragraphs>
  <Slides>24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24</vt:i4>
      </vt:variant>
    </vt:vector>
  </HeadingPairs>
  <TitlesOfParts>
    <vt:vector size="25" baseType="lpstr">
      <vt:lpstr>Треугольники оливкового цвета 1303010035</vt:lpstr>
      <vt:lpstr>   Задания с ловушками как средство формирования определяющей рефлексии на уроках русского языка во 2 классе </vt:lpstr>
      <vt:lpstr>АКТУАЛЬНОСТЬ</vt:lpstr>
      <vt:lpstr>Слайд 3</vt:lpstr>
      <vt:lpstr>Слайд 4</vt:lpstr>
      <vt:lpstr>Задачи работы: </vt:lpstr>
      <vt:lpstr>Основные понятия: </vt:lpstr>
      <vt:lpstr>Слайд 7</vt:lpstr>
      <vt:lpstr> Психолого-педагогические аспекты работы по формированию рефлексивных умений младших школьников. </vt:lpstr>
      <vt:lpstr>ПРАКТИЧЕСКАЯ ЧАСТЬ</vt:lpstr>
      <vt:lpstr>Для анализа исходной ситуации были использованы следующие методы:  1)наблюдение за учащимися  </vt:lpstr>
      <vt:lpstr>Слайд 11</vt:lpstr>
      <vt:lpstr>2)анкетирование учителей  </vt:lpstr>
      <vt:lpstr>Слайд 13</vt:lpstr>
      <vt:lpstr>3)анализ учебников русского языка  </vt:lpstr>
      <vt:lpstr>Апробация заданий с ловушками. График использования заданий с ловушками </vt:lpstr>
      <vt:lpstr>Слайд 16</vt:lpstr>
      <vt:lpstr>Результаты выполнения первого задания</vt:lpstr>
      <vt:lpstr>Слайд 18</vt:lpstr>
      <vt:lpstr>Результаты выполнения второго задания</vt:lpstr>
      <vt:lpstr>Слайд 20</vt:lpstr>
      <vt:lpstr>Результаты выполнения третьего задания</vt:lpstr>
      <vt:lpstr>Сравнительные результаты практической работы</vt:lpstr>
      <vt:lpstr>          Продуктом моей деятельности является создание сборника заданий с ловушками для уроков русского языка во 2 классе </vt:lpstr>
      <vt:lpstr>ЗАКЛЮЧЕНИЕ</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Таня</dc:creator>
  <cp:lastModifiedBy>Юрий</cp:lastModifiedBy>
  <cp:revision>37</cp:revision>
  <dcterms:created xsi:type="dcterms:W3CDTF">2014-05-26T12:37:43Z</dcterms:created>
  <dcterms:modified xsi:type="dcterms:W3CDTF">2019-09-12T03:12:53Z</dcterms:modified>
</cp:coreProperties>
</file>