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3" r:id="rId18"/>
    <p:sldId id="277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3244BE-820D-4B8F-9B74-BED0705C1E23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D91973-9FF2-4172-BD6C-D649A711293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rpa-mu.ru/goroda-geroi-sevastopol-i-kerch" TargetMode="External"/><Relationship Id="rId3" Type="http://schemas.openxmlformats.org/officeDocument/2006/relationships/hyperlink" Target="http://dic.academic.ru/dic.nsf/bse/130825/&#1057;&#1077;&#1074;&#1072;&#1089;&#1090;&#1086;&#1087;&#1086;&#1083;&#1100;&#1089;&#1082;&#1072;&#1103;" TargetMode="External"/><Relationship Id="rId7" Type="http://schemas.openxmlformats.org/officeDocument/2006/relationships/hyperlink" Target="http://www.bellabs.ru/30-35/Maps.html" TargetMode="External"/><Relationship Id="rId2" Type="http://schemas.openxmlformats.org/officeDocument/2006/relationships/hyperlink" Target="http://ru.wikipedia.org/wiki/&#1054;&#1073;&#1086;&#1088;&#1086;&#1085;&#1072;_&#1057;&#1077;&#1074;&#1072;&#1089;&#1090;&#1086;&#1087;&#1086;&#1083;&#1103;_(1941&#8212;1942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ilitarymaps.narod.ru/maps.html" TargetMode="External"/><Relationship Id="rId5" Type="http://schemas.openxmlformats.org/officeDocument/2006/relationships/hyperlink" Target="http://www.sevastopol.info/work/sevastopol/hist_2oborona.htm" TargetMode="External"/><Relationship Id="rId10" Type="http://schemas.openxmlformats.org/officeDocument/2006/relationships/hyperlink" Target="https://pamyat-naroda.ru/" TargetMode="External"/><Relationship Id="rId4" Type="http://schemas.openxmlformats.org/officeDocument/2006/relationships/hyperlink" Target="http://mywebs.su/blog/history/2728.html" TargetMode="External"/><Relationship Id="rId9" Type="http://schemas.openxmlformats.org/officeDocument/2006/relationships/hyperlink" Target="http://www.krimoved-library.ru/books/pamyatniki-sevastopolya7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30689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dirty="0" smtClean="0">
                <a:solidFill>
                  <a:srgbClr val="FF0000"/>
                </a:solidFill>
                <a:latin typeface="+mn-lt"/>
              </a:rPr>
              <a:t>Город-герой </a:t>
            </a:r>
            <a:r>
              <a:rPr lang="ru-RU" dirty="0" smtClean="0">
                <a:solidFill>
                  <a:srgbClr val="FF0000"/>
                </a:solidFill>
                <a:latin typeface="+mn-lt"/>
              </a:rPr>
              <a:t>Севастополь </a:t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dirty="0" smtClean="0">
                <a:solidFill>
                  <a:srgbClr val="FF0000"/>
                </a:solidFill>
                <a:latin typeface="+mn-lt"/>
              </a:rPr>
              <a:t>и его защитники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Подготовила</a:t>
            </a:r>
          </a:p>
          <a:p>
            <a:pPr algn="ctr"/>
            <a:r>
              <a:rPr lang="ru-RU" dirty="0" smtClean="0"/>
              <a:t> учитель начальных классов</a:t>
            </a:r>
            <a:endParaRPr lang="ru-RU" dirty="0" smtClean="0"/>
          </a:p>
          <a:p>
            <a:pPr algn="ctr"/>
            <a:r>
              <a:rPr lang="ru-RU" dirty="0" smtClean="0"/>
              <a:t>МБОУ Шишовская СОШ</a:t>
            </a:r>
          </a:p>
          <a:p>
            <a:pPr algn="ctr"/>
            <a:r>
              <a:rPr lang="ru-RU" dirty="0" err="1" smtClean="0"/>
              <a:t>Тимашова</a:t>
            </a:r>
            <a:r>
              <a:rPr lang="ru-RU" dirty="0" smtClean="0"/>
              <a:t> Надежда Александровна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/>
          <a:lstStyle/>
          <a:p>
            <a:pPr algn="ctr"/>
            <a:r>
              <a:rPr lang="ru-RU" dirty="0" smtClean="0"/>
              <a:t>У гвардейского знамени</a:t>
            </a:r>
            <a:endParaRPr lang="ru-RU" dirty="0"/>
          </a:p>
        </p:txBody>
      </p:sp>
      <p:pic>
        <p:nvPicPr>
          <p:cNvPr id="5122" name="Picture 2" descr="C:\Users\Надежда\Desktop\севастополь\Сердцев\Скан_20210922 (1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928802"/>
            <a:ext cx="2643206" cy="3357587"/>
          </a:xfrm>
          <a:prstGeom prst="rect">
            <a:avLst/>
          </a:prstGeom>
          <a:noFill/>
        </p:spPr>
      </p:pic>
      <p:pic>
        <p:nvPicPr>
          <p:cNvPr id="5123" name="Picture 3" descr="C:\Users\Надежда\Desktop\севастополь\Сердцев\Скан_20210922 (1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85926"/>
            <a:ext cx="2105025" cy="3276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7" y="5143512"/>
            <a:ext cx="45720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честь 3 годовщины присвоения крейсеру звания гвардейский.</a:t>
            </a:r>
          </a:p>
          <a:p>
            <a:pPr algn="ctr"/>
            <a:r>
              <a:rPr lang="ru-RU" dirty="0" smtClean="0"/>
              <a:t>4 апреля 1945 г .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00760" y="5429264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 борту крейсера «Красный Кавказ» </a:t>
            </a:r>
          </a:p>
          <a:p>
            <a:pPr algn="ctr"/>
            <a:r>
              <a:rPr lang="ru-RU" dirty="0" smtClean="0"/>
              <a:t>нового поколения.  1975 г</a:t>
            </a:r>
            <a:endParaRPr lang="ru-RU" dirty="0"/>
          </a:p>
        </p:txBody>
      </p:sp>
      <p:pic>
        <p:nvPicPr>
          <p:cNvPr id="1026" name="Picture 2" descr="C:\Users\Надежда\Desktop\Скан_202109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1857364"/>
            <a:ext cx="2238375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pPr algn="ctr"/>
            <a:r>
              <a:rPr lang="ru-RU" dirty="0" smtClean="0"/>
              <a:t>В минуты затишья</a:t>
            </a:r>
            <a:endParaRPr lang="ru-RU" dirty="0"/>
          </a:p>
        </p:txBody>
      </p:sp>
      <p:pic>
        <p:nvPicPr>
          <p:cNvPr id="6146" name="Picture 2" descr="C:\Users\Надежда\Desktop\севастополь\Сердцев\Скан_20210922 (1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85860"/>
            <a:ext cx="2143125" cy="2971800"/>
          </a:xfrm>
          <a:prstGeom prst="rect">
            <a:avLst/>
          </a:prstGeom>
          <a:noFill/>
        </p:spPr>
      </p:pic>
      <p:pic>
        <p:nvPicPr>
          <p:cNvPr id="6147" name="Picture 3" descr="C:\Users\Надежда\Desktop\севастополь\Сердцев\Скан_20210922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214686"/>
            <a:ext cx="4762500" cy="2781300"/>
          </a:xfrm>
          <a:prstGeom prst="rect">
            <a:avLst/>
          </a:prstGeom>
          <a:noFill/>
        </p:spPr>
      </p:pic>
      <p:pic>
        <p:nvPicPr>
          <p:cNvPr id="6148" name="Picture 4" descr="C:\Users\Надежда\Desktop\севастополь\Сердцев\Скан_20210922 (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357298"/>
            <a:ext cx="2781300" cy="19145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4214818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 корреспондентом «Комсомольской правды»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86446" y="3191816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Верные друзья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71737" y="628652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Экипаж крейсера «Красный Кавказ» 1944 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pPr algn="ctr"/>
            <a:r>
              <a:rPr lang="ru-RU" dirty="0" smtClean="0"/>
              <a:t>Встречи ветеранов</a:t>
            </a:r>
            <a:endParaRPr lang="ru-RU" dirty="0"/>
          </a:p>
        </p:txBody>
      </p:sp>
      <p:pic>
        <p:nvPicPr>
          <p:cNvPr id="7170" name="Picture 2" descr="C:\Users\Надежда\Desktop\севастополь\Сердцев\Скан_20210922 (9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4762500" cy="3114675"/>
          </a:xfrm>
          <a:prstGeom prst="rect">
            <a:avLst/>
          </a:prstGeom>
          <a:noFill/>
        </p:spPr>
      </p:pic>
      <p:pic>
        <p:nvPicPr>
          <p:cNvPr id="7171" name="Picture 3" descr="C:\Users\Надежда\Desktop\севастополь\Сердцев\Скан_20210922 (1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285860"/>
            <a:ext cx="4857750" cy="2905125"/>
          </a:xfrm>
          <a:prstGeom prst="rect">
            <a:avLst/>
          </a:prstGeom>
          <a:noFill/>
        </p:spPr>
      </p:pic>
      <p:pic>
        <p:nvPicPr>
          <p:cNvPr id="7172" name="Picture 4" descr="C:\Users\Надежда\Desktop\севастополь\Сердцев\Скан_20210922 (1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876"/>
            <a:ext cx="4772025" cy="3086100"/>
          </a:xfrm>
          <a:prstGeom prst="rect">
            <a:avLst/>
          </a:prstGeom>
          <a:noFill/>
        </p:spPr>
      </p:pic>
      <p:pic>
        <p:nvPicPr>
          <p:cNvPr id="7173" name="Picture 5" descr="C:\Users\Надежда\Desktop\севастополь\Сердцев\Скан_20210922 (1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1500" y="3743325"/>
            <a:ext cx="4762500" cy="3114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C:\Users\Надежда\Desktop\WhatsApp Image 2021-09-26 at 11.52.2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2690807" cy="3807677"/>
          </a:xfrm>
          <a:prstGeom prst="rect">
            <a:avLst/>
          </a:prstGeom>
          <a:noFill/>
        </p:spPr>
      </p:pic>
      <p:pic>
        <p:nvPicPr>
          <p:cNvPr id="8196" name="Picture 4" descr="C:\Users\Надежда\Desktop\WhatsApp Image 2021-09-26 at 11.52.0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7393" y="1357298"/>
            <a:ext cx="5806607" cy="37814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73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Альбом к </a:t>
            </a:r>
            <a:br>
              <a:rPr lang="ru-RU" sz="3200" dirty="0" smtClean="0"/>
            </a:br>
            <a:r>
              <a:rPr lang="ru-RU" sz="3200" dirty="0" smtClean="0"/>
              <a:t>70 </a:t>
            </a:r>
            <a:r>
              <a:rPr lang="ru-RU" sz="3200" dirty="0" err="1" smtClean="0"/>
              <a:t>летию</a:t>
            </a:r>
            <a:r>
              <a:rPr lang="ru-RU" sz="3200" dirty="0" smtClean="0"/>
              <a:t> </a:t>
            </a:r>
            <a:r>
              <a:rPr lang="ru-RU" sz="3200" dirty="0" err="1" smtClean="0"/>
              <a:t>Военно</a:t>
            </a:r>
            <a:r>
              <a:rPr lang="ru-RU" sz="3200" dirty="0" smtClean="0"/>
              <a:t> –морского флота</a:t>
            </a:r>
            <a:endParaRPr lang="ru-RU" sz="3200" dirty="0"/>
          </a:p>
        </p:txBody>
      </p:sp>
      <p:pic>
        <p:nvPicPr>
          <p:cNvPr id="8197" name="Picture 5" descr="C:\Users\Надежда\Desktop\WhatsApp Image 2021-09-26 at 11.52.4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876"/>
            <a:ext cx="2214578" cy="2928958"/>
          </a:xfrm>
          <a:prstGeom prst="rect">
            <a:avLst/>
          </a:prstGeom>
          <a:noFill/>
        </p:spPr>
      </p:pic>
      <p:pic>
        <p:nvPicPr>
          <p:cNvPr id="8199" name="Picture 7" descr="C:\Users\Надежда\Desktop\WhatsApp Image 2021-09-26 at 11.51.47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143355"/>
            <a:ext cx="3848898" cy="2714645"/>
          </a:xfrm>
          <a:prstGeom prst="rect">
            <a:avLst/>
          </a:prstGeom>
          <a:noFill/>
        </p:spPr>
      </p:pic>
      <p:pic>
        <p:nvPicPr>
          <p:cNvPr id="8194" name="Picture 2" descr="C:\Users\Надежда\Desktop\севастополь\Сердцев\Скан_20210922 (5)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9652" y="2033588"/>
            <a:ext cx="3564348" cy="4824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Книга-фотоальбом </a:t>
            </a:r>
            <a:br>
              <a:rPr lang="ru-RU" dirty="0" smtClean="0"/>
            </a:br>
            <a:r>
              <a:rPr lang="ru-RU" dirty="0" smtClean="0"/>
              <a:t>«Город-герой Севастополь»</a:t>
            </a:r>
            <a:endParaRPr lang="ru-RU" dirty="0"/>
          </a:p>
        </p:txBody>
      </p:sp>
      <p:pic>
        <p:nvPicPr>
          <p:cNvPr id="9218" name="Picture 2" descr="C:\Users\Надежда\Desktop\WhatsApp Image 2021-09-26 at 12.06.39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3826593" cy="4895850"/>
          </a:xfrm>
          <a:prstGeom prst="rect">
            <a:avLst/>
          </a:prstGeom>
          <a:noFill/>
        </p:spPr>
      </p:pic>
      <p:pic>
        <p:nvPicPr>
          <p:cNvPr id="9219" name="Picture 3" descr="C:\Users\Надежда\Desktop\WhatsApp Image 2021-09-26 at 12.06.5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428736"/>
            <a:ext cx="4271962" cy="5019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Экипаж крейсера «Красный Кавказ»</a:t>
            </a:r>
            <a:endParaRPr lang="ru-RU" sz="4000" dirty="0"/>
          </a:p>
        </p:txBody>
      </p:sp>
      <p:pic>
        <p:nvPicPr>
          <p:cNvPr id="10242" name="Picture 2" descr="C:\Users\Надежда\Desktop\севастополь\Сердцев\Скан_20210922 (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142984"/>
            <a:ext cx="4800600" cy="3000375"/>
          </a:xfrm>
          <a:prstGeom prst="rect">
            <a:avLst/>
          </a:prstGeom>
          <a:noFill/>
        </p:spPr>
      </p:pic>
      <p:pic>
        <p:nvPicPr>
          <p:cNvPr id="10243" name="Picture 3" descr="C:\Users\Надежда\Desktop\севастополь\Сердцев\Скан_20210922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4210050" cy="3124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4572008"/>
            <a:ext cx="764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1945 г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4714884"/>
            <a:ext cx="786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1988 г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785918" y="5643578"/>
            <a:ext cx="6455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Память о Вас в сердце каждом!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Памятники Севастополя</a:t>
            </a:r>
            <a:endParaRPr lang="ru-RU" dirty="0"/>
          </a:p>
        </p:txBody>
      </p:sp>
      <p:pic>
        <p:nvPicPr>
          <p:cNvPr id="11266" name="Picture 2" descr="C:\Users\Надежда\Desktop\памятники\35 берегова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3782273" cy="22378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" y="2643182"/>
            <a:ext cx="378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35 береговая башенная батарея</a:t>
            </a:r>
            <a:endParaRPr lang="ru-RU" dirty="0"/>
          </a:p>
        </p:txBody>
      </p:sp>
      <p:pic>
        <p:nvPicPr>
          <p:cNvPr id="11267" name="Picture 3" descr="C:\Users\Надежда\Desktop\памятники\120px-Мемориал_второй_обороны_Севастопол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857232"/>
            <a:ext cx="3000388" cy="221457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57621" y="285749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Мемориал второй </a:t>
            </a:r>
          </a:p>
          <a:p>
            <a:r>
              <a:rPr lang="ru-RU" dirty="0" smtClean="0"/>
              <a:t>обороны Севастополя</a:t>
            </a:r>
            <a:endParaRPr lang="ru-RU" dirty="0"/>
          </a:p>
        </p:txBody>
      </p:sp>
      <p:pic>
        <p:nvPicPr>
          <p:cNvPr id="11268" name="Picture 4" descr="C:\Users\Надежда\Desktop\памятники\120px-Пам'ятний_знак_морякам_ескадри_Чорноморського_флоту,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57628"/>
            <a:ext cx="3214678" cy="228601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282" y="5786454"/>
            <a:ext cx="3000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Памятный знак </a:t>
            </a:r>
          </a:p>
          <a:p>
            <a:pPr algn="ctr"/>
            <a:r>
              <a:rPr lang="ru-RU" dirty="0" smtClean="0"/>
              <a:t>морякам эскадрильи Черноморского флота</a:t>
            </a:r>
            <a:endParaRPr lang="ru-RU" dirty="0"/>
          </a:p>
        </p:txBody>
      </p:sp>
      <p:pic>
        <p:nvPicPr>
          <p:cNvPr id="11269" name="Picture 5" descr="C:\Users\Надежда\Desktop\памятники\120px-Сапун-гора._Монумент._(Mount_Sapun_or_Sapun_Ridge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643314"/>
            <a:ext cx="2428892" cy="250033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286116" y="6072206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Мемориал </a:t>
            </a:r>
          </a:p>
          <a:p>
            <a:pPr algn="ctr"/>
            <a:r>
              <a:rPr lang="ru-RU" dirty="0" smtClean="0"/>
              <a:t>на Сапун -горе</a:t>
            </a:r>
            <a:endParaRPr lang="ru-RU" dirty="0"/>
          </a:p>
        </p:txBody>
      </p:sp>
      <p:pic>
        <p:nvPicPr>
          <p:cNvPr id="11270" name="Picture 6" descr="C:\Users\Надежда\Desktop\памятники\мемориальное братское кладбище советских солда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3429000"/>
            <a:ext cx="3000396" cy="271464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929322" y="6072206"/>
            <a:ext cx="3214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Мемориальное братское кладбище советских солдат</a:t>
            </a:r>
            <a:endParaRPr lang="ru-RU" dirty="0"/>
          </a:p>
        </p:txBody>
      </p:sp>
      <p:pic>
        <p:nvPicPr>
          <p:cNvPr id="11271" name="Picture 7" descr="C:\Users\Надежда\Desktop\памятники\памятник героям лётчикам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928670"/>
            <a:ext cx="2190752" cy="185738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715140" y="2643182"/>
            <a:ext cx="2428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Памятник </a:t>
            </a:r>
          </a:p>
          <a:p>
            <a:pPr algn="ctr"/>
            <a:r>
              <a:rPr lang="ru-RU" dirty="0" smtClean="0"/>
              <a:t>героям лётчикам</a:t>
            </a:r>
            <a:endParaRPr lang="ru-RU" dirty="0"/>
          </a:p>
        </p:txBody>
      </p:sp>
      <p:pic>
        <p:nvPicPr>
          <p:cNvPr id="11272" name="Picture 8" descr="C:\Users\Надежда\Desktop\памятники\матрос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9" y="1714489"/>
            <a:ext cx="3500462" cy="30242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71472" y="4143380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Памятник солдату и матросу</a:t>
            </a:r>
            <a:endParaRPr lang="ru-RU" dirty="0"/>
          </a:p>
        </p:txBody>
      </p:sp>
      <p:pic>
        <p:nvPicPr>
          <p:cNvPr id="1026" name="Picture 2" descr="C:\Users\Надежда\Desktop\памятники\кораблям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4810" y="1428736"/>
            <a:ext cx="4333868" cy="280411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4286249" y="4071942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Памятник затонувшим кораблям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3" grpId="0"/>
      <p:bldP spid="15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С 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857232"/>
            <a:ext cx="2979601" cy="4459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Севастополь</a:t>
            </a:r>
            <a:endParaRPr lang="ru-RU" dirty="0"/>
          </a:p>
        </p:txBody>
      </p:sp>
      <p:pic>
        <p:nvPicPr>
          <p:cNvPr id="12290" name="Picture 2" descr="C:\Users\Надежда\Desktop\памятники\город герой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5"/>
            <a:ext cx="3429024" cy="3714776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32" y="0"/>
            <a:ext cx="257176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olenin_2ti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429132"/>
            <a:ext cx="1782762" cy="18002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642939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Орден Ленина</a:t>
            </a:r>
            <a:endParaRPr lang="ru-RU" dirty="0"/>
          </a:p>
        </p:txBody>
      </p:sp>
      <p:pic>
        <p:nvPicPr>
          <p:cNvPr id="8" name="Picture 5" descr="zvezda_gero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3429000"/>
            <a:ext cx="1728788" cy="18145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500827" y="5572140"/>
            <a:ext cx="2643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Медаль </a:t>
            </a:r>
          </a:p>
          <a:p>
            <a:pPr algn="ctr"/>
            <a:r>
              <a:rPr lang="ru-RU" dirty="0" smtClean="0"/>
              <a:t>«Золотая Звезда»</a:t>
            </a:r>
            <a:endParaRPr lang="ru-RU" dirty="0"/>
          </a:p>
        </p:txBody>
      </p:sp>
      <p:pic>
        <p:nvPicPr>
          <p:cNvPr id="10" name="Picture 2" descr="http://s56.radikal.ru/i154/0905/de/57b0a952351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984" y="3000372"/>
            <a:ext cx="5125206" cy="385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Надежда\Desktop\памятники\аллея городов -героев в Севастополе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00364" y="1500174"/>
            <a:ext cx="3571900" cy="235745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428992" y="3714752"/>
            <a:ext cx="2453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Аллея городов героев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 годы Великой Отечественной войны Черноморский флот: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Повредил и потопил 508 кораблей и судов противника;</a:t>
            </a:r>
          </a:p>
          <a:p>
            <a:r>
              <a:rPr lang="ru-RU" dirty="0" smtClean="0"/>
              <a:t>обеспечил перевозку морем около 2 млн.человек;</a:t>
            </a:r>
          </a:p>
          <a:p>
            <a:r>
              <a:rPr lang="ru-RU" dirty="0" smtClean="0"/>
              <a:t>перевёз свыше 8 млн. тонн грузов;</a:t>
            </a:r>
          </a:p>
          <a:p>
            <a:r>
              <a:rPr lang="ru-RU" dirty="0" smtClean="0"/>
              <a:t>совершил 121 рейс под огнём противника в Севастополь (только за 1942 г);</a:t>
            </a:r>
          </a:p>
          <a:p>
            <a:r>
              <a:rPr lang="ru-RU" dirty="0" smtClean="0"/>
              <a:t>перевезли десятки тысяч пополнения личного состава, раненых, тысячи тонн боеприпасов и продовольствия.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840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Севастополь-</a:t>
            </a:r>
            <a:br>
              <a:rPr lang="ru-RU" dirty="0" smtClean="0"/>
            </a:br>
            <a:r>
              <a:rPr lang="ru-RU" dirty="0" smtClean="0"/>
              <a:t>колыбель Черноморского флота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8001056" cy="496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2828836"/>
            <a:ext cx="628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И, жизнь охраняя и павших покой,</a:t>
            </a:r>
            <a:br>
              <a:rPr lang="ru-RU" sz="2400" b="1" dirty="0" smtClean="0">
                <a:latin typeface="Comic Sans MS" pitchFamily="66" charset="0"/>
              </a:rPr>
            </a:br>
            <a:r>
              <a:rPr lang="ru-RU" sz="2400" b="1" dirty="0" smtClean="0">
                <a:latin typeface="Comic Sans MS" pitchFamily="66" charset="0"/>
              </a:rPr>
              <a:t>любви всенародной достоин,</a:t>
            </a:r>
            <a:br>
              <a:rPr lang="ru-RU" sz="2400" b="1" dirty="0" smtClean="0">
                <a:latin typeface="Comic Sans MS" pitchFamily="66" charset="0"/>
              </a:rPr>
            </a:br>
            <a:r>
              <a:rPr lang="ru-RU" sz="2400" b="1" dirty="0" smtClean="0">
                <a:latin typeface="Comic Sans MS" pitchFamily="66" charset="0"/>
              </a:rPr>
              <a:t>стоит Севастополь над синью морской –строитель и воин.</a:t>
            </a:r>
          </a:p>
          <a:p>
            <a:pPr algn="r"/>
            <a:r>
              <a:rPr lang="ru-RU" sz="2400" b="1" dirty="0" smtClean="0"/>
              <a:t>Степан Щипачёв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42918"/>
            <a:ext cx="8229600" cy="611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Цель:</a:t>
            </a:r>
            <a:r>
              <a:rPr lang="ru-RU" dirty="0" smtClean="0"/>
              <a:t> познакомить детей с мужеством и героизмом старшего поколения</a:t>
            </a:r>
          </a:p>
          <a:p>
            <a:r>
              <a:rPr lang="ru-RU" b="1" dirty="0" smtClean="0"/>
              <a:t>Задачи:</a:t>
            </a:r>
            <a:r>
              <a:rPr lang="ru-RU" dirty="0" smtClean="0"/>
              <a:t> формировать гордость за свою Родину, за историю своих предков;</a:t>
            </a:r>
          </a:p>
          <a:p>
            <a:r>
              <a:rPr lang="ru-RU" dirty="0" smtClean="0"/>
              <a:t>воспитывать бережное отношение к Родине, к настоящему и прошлому своей страны, к людям, живущим на этой земле;</a:t>
            </a:r>
          </a:p>
          <a:p>
            <a:r>
              <a:rPr lang="ru-RU" dirty="0" smtClean="0"/>
              <a:t>беречь историческую память поколений, проявлять гражданскую позицию;</a:t>
            </a:r>
          </a:p>
          <a:p>
            <a:r>
              <a:rPr lang="ru-RU" dirty="0" smtClean="0"/>
              <a:t>развивать личность  учащихся путем прививания чувств патриотизма, благодарности и сопереживания героям войны, проявление подрастающим поколением внимания и уважения к ветеранам, пожилым людям.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002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http://ru.wikipedia.org/wiki/</a:t>
            </a:r>
            <a:r>
              <a:rPr lang="ru-RU" sz="14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Оборона_Севастополя_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(1941—1942)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http://dic.academic.ru/dic.nsf/bse/130825/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Севастопольская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http://mywebs.su/blog/history/2728.html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http://www.sevastopol.info/work/sevastopol/hist_2oborona.htm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http://militarymaps.narod.ru/maps.html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http://www.bellabs.ru/30-35/Maps.html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https://rpa-mu.ru/goroda-geroi-sevastopol-i-kerch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http://www.krimoved-library.ru/books/pamyatniki-sevastopolya7.html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https://pamyat-naroda.ru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Личный архив </a:t>
            </a:r>
            <a:r>
              <a:rPr lang="ru-RU" sz="1200" dirty="0" err="1" smtClean="0">
                <a:solidFill>
                  <a:schemeClr val="bg2">
                    <a:lumMod val="25000"/>
                  </a:schemeClr>
                </a:solidFill>
              </a:rPr>
              <a:t>Сердцева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 Ивана Владимировича ( предоставлено его внучкой)</a:t>
            </a:r>
            <a:endParaRPr lang="ru-RU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pPr algn="ctr"/>
            <a:r>
              <a:rPr lang="ru-RU" dirty="0" smtClean="0"/>
              <a:t>Крымский полуостров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57298"/>
            <a:ext cx="735811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pPr algn="ctr"/>
            <a:r>
              <a:rPr lang="ru-RU" dirty="0" smtClean="0"/>
              <a:t>Осада Севастополя</a:t>
            </a:r>
            <a:endParaRPr lang="ru-RU" dirty="0"/>
          </a:p>
        </p:txBody>
      </p:sp>
      <p:pic>
        <p:nvPicPr>
          <p:cNvPr id="4" name="Содержимое 3" descr="сев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353050" y="1285860"/>
            <a:ext cx="379095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Documents and Settings\Admin\Мои документы\cdae573380b822ce5753abde32e80ebe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3929066"/>
            <a:ext cx="3571875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Мои документы\3e3732629e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12776"/>
            <a:ext cx="40671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786190"/>
            <a:ext cx="4272892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С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14546" y="2071678"/>
            <a:ext cx="4839307" cy="3538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pPr algn="ctr"/>
            <a:r>
              <a:rPr lang="ru-RU" dirty="0" smtClean="0"/>
              <a:t>Освобождённый город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604" y="1428736"/>
            <a:ext cx="8551238" cy="519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/>
          <a:lstStyle/>
          <a:p>
            <a:pPr algn="ctr"/>
            <a:r>
              <a:rPr lang="ru-RU" dirty="0" err="1" smtClean="0"/>
              <a:t>Сердцев</a:t>
            </a:r>
            <a:r>
              <a:rPr lang="ru-RU" dirty="0" smtClean="0"/>
              <a:t> Иван Владимирович</a:t>
            </a:r>
            <a:endParaRPr lang="ru-RU" dirty="0"/>
          </a:p>
        </p:txBody>
      </p:sp>
      <p:pic>
        <p:nvPicPr>
          <p:cNvPr id="1026" name="Picture 2" descr="C:\Users\Надежда\Desktop\севастополь\Сердцев\Скан_20210922 (1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357297"/>
            <a:ext cx="2952754" cy="3708659"/>
          </a:xfrm>
          <a:prstGeom prst="rect">
            <a:avLst/>
          </a:prstGeom>
          <a:noFill/>
        </p:spPr>
      </p:pic>
      <p:pic>
        <p:nvPicPr>
          <p:cNvPr id="1027" name="Picture 3" descr="C:\Users\Надежда\Desktop\севастополь\Сердцев\Скан_20210922 (2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3071834" cy="355112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3108" y="5429264"/>
            <a:ext cx="773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1942 г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72264" y="5572140"/>
            <a:ext cx="787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1980 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/>
          <a:lstStyle/>
          <a:p>
            <a:pPr algn="ctr"/>
            <a:r>
              <a:rPr lang="ru-RU" dirty="0" smtClean="0"/>
              <a:t>Морской десант</a:t>
            </a:r>
            <a:endParaRPr lang="ru-RU" dirty="0"/>
          </a:p>
        </p:txBody>
      </p:sp>
      <p:pic>
        <p:nvPicPr>
          <p:cNvPr id="2050" name="Picture 2" descr="C:\Users\Надежда\Desktop\севастополь\Сердцев\Скан_20210922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3571900" cy="50006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14810" y="1643050"/>
            <a:ext cx="44291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 30-летию великой Победы.</a:t>
            </a:r>
          </a:p>
          <a:p>
            <a:pPr algn="ctr"/>
            <a:r>
              <a:rPr lang="ru-RU" sz="2400" dirty="0" smtClean="0"/>
              <a:t>Статья «Морской десант» о самоотверженности и героизме моряков Черноморской и Азовской флотилий.</a:t>
            </a:r>
          </a:p>
          <a:p>
            <a:pPr algn="ctr"/>
            <a:r>
              <a:rPr lang="ru-RU" sz="2400" dirty="0" smtClean="0"/>
              <a:t>Автор </a:t>
            </a:r>
            <a:r>
              <a:rPr lang="ru-RU" sz="2400" dirty="0" err="1" smtClean="0"/>
              <a:t>И.Сердцев</a:t>
            </a:r>
            <a:r>
              <a:rPr lang="ru-RU" sz="2400" dirty="0" smtClean="0"/>
              <a:t>, офицер запаса, гвардии капитан-лейтенант </a:t>
            </a:r>
          </a:p>
          <a:p>
            <a:pPr algn="ctr"/>
            <a:r>
              <a:rPr lang="ru-RU" sz="2400" dirty="0" smtClean="0"/>
              <a:t>военно-морских сил.</a:t>
            </a:r>
          </a:p>
          <a:p>
            <a:pPr algn="ctr"/>
            <a:r>
              <a:rPr lang="ru-RU" sz="2400" dirty="0" smtClean="0"/>
              <a:t>Газета «Звезда» 1 марта 1975 г.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Дмитрий </a:t>
            </a:r>
            <a:r>
              <a:rPr lang="ru-RU" dirty="0" err="1" smtClean="0"/>
              <a:t>Рехин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«В ледяной купели»</a:t>
            </a:r>
            <a:endParaRPr lang="ru-RU" dirty="0"/>
          </a:p>
        </p:txBody>
      </p:sp>
      <p:pic>
        <p:nvPicPr>
          <p:cNvPr id="3074" name="Picture 2" descr="C:\Users\Надежда\Desktop\севастополь\Сердцев\Скан_20210922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428737"/>
            <a:ext cx="2786082" cy="3286148"/>
          </a:xfrm>
          <a:prstGeom prst="rect">
            <a:avLst/>
          </a:prstGeom>
          <a:noFill/>
        </p:spPr>
      </p:pic>
      <p:pic>
        <p:nvPicPr>
          <p:cNvPr id="3075" name="Picture 3" descr="C:\Users\Надежда\Desktop\севастополь\Сердцев\Скан_20210922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428736"/>
            <a:ext cx="4572032" cy="50006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flipH="1">
            <a:off x="428596" y="3857628"/>
            <a:ext cx="33575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Писатель Дмитрий Семёнович </a:t>
            </a:r>
            <a:r>
              <a:rPr lang="ru-RU" dirty="0" err="1" smtClean="0"/>
              <a:t>Рехин</a:t>
            </a:r>
            <a:r>
              <a:rPr lang="ru-RU" dirty="0" smtClean="0"/>
              <a:t> со слов Ивана Владимировича написал очерк об одной военной операции в 1942 году. Освобождение Керченского полуострова.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Крейсер «Красный Кавказ»</a:t>
            </a:r>
            <a:endParaRPr lang="ru-RU" dirty="0"/>
          </a:p>
        </p:txBody>
      </p:sp>
      <p:pic>
        <p:nvPicPr>
          <p:cNvPr id="4098" name="Picture 2" descr="C:\Users\Надежда\Desktop\севастополь\Сердцев\Скан_202109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285860"/>
            <a:ext cx="4143405" cy="3113626"/>
          </a:xfrm>
          <a:prstGeom prst="rect">
            <a:avLst/>
          </a:prstGeom>
          <a:noFill/>
        </p:spPr>
      </p:pic>
      <p:pic>
        <p:nvPicPr>
          <p:cNvPr id="4099" name="Picture 3" descr="C:\Users\Надежда\Desktop\севастополь\Сердцев\Скан_20210922 (1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57298"/>
            <a:ext cx="4000528" cy="22383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857760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1942 г.</a:t>
            </a:r>
          </a:p>
          <a:p>
            <a:pPr algn="ctr"/>
            <a:r>
              <a:rPr lang="ru-RU" dirty="0" smtClean="0"/>
              <a:t>Из газеты «Красный Черноморец»</a:t>
            </a:r>
            <a:endParaRPr lang="ru-RU" dirty="0"/>
          </a:p>
        </p:txBody>
      </p:sp>
      <p:pic>
        <p:nvPicPr>
          <p:cNvPr id="1026" name="Picture 2" descr="C:\Users\Надежда\Desktop\WhatsApp Image 2021-09-28 at 21.03.2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8080"/>
            <a:ext cx="4000528" cy="2756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295</TotalTime>
  <Words>415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 Город-герой Севастополь  и его защитники</vt:lpstr>
      <vt:lpstr>Слайд 2</vt:lpstr>
      <vt:lpstr>Крымский полуостров</vt:lpstr>
      <vt:lpstr>Осада Севастополя</vt:lpstr>
      <vt:lpstr>Освобождённый город</vt:lpstr>
      <vt:lpstr>Сердцев Иван Владимирович</vt:lpstr>
      <vt:lpstr>Морской десант</vt:lpstr>
      <vt:lpstr>Дмитрий Рехин.  «В ледяной купели»</vt:lpstr>
      <vt:lpstr>Крейсер «Красный Кавказ»</vt:lpstr>
      <vt:lpstr>У гвардейского знамени</vt:lpstr>
      <vt:lpstr>В минуты затишья</vt:lpstr>
      <vt:lpstr>Встречи ветеранов</vt:lpstr>
      <vt:lpstr>Альбом к  70 летию Военно –морского флота</vt:lpstr>
      <vt:lpstr>Книга-фотоальбом  «Город-герой Севастополь»</vt:lpstr>
      <vt:lpstr>Экипаж крейсера «Красный Кавказ»</vt:lpstr>
      <vt:lpstr>Памятники Севастополя</vt:lpstr>
      <vt:lpstr>Севастополь</vt:lpstr>
      <vt:lpstr>За годы Великой Отечественной войны Черноморский флот:</vt:lpstr>
      <vt:lpstr>Севастополь- колыбель Черноморского флота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Город-герой Севастополь и его защитники</dc:title>
  <dc:creator>Надежда</dc:creator>
  <cp:lastModifiedBy>Пользователь</cp:lastModifiedBy>
  <cp:revision>35</cp:revision>
  <dcterms:created xsi:type="dcterms:W3CDTF">2021-09-26T07:55:57Z</dcterms:created>
  <dcterms:modified xsi:type="dcterms:W3CDTF">2024-11-14T14:48:48Z</dcterms:modified>
</cp:coreProperties>
</file>