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3"/>
    <p:sldId id="257" r:id="rId4"/>
    <p:sldId id="259" r:id="rId5"/>
    <p:sldId id="261" r:id="rId6"/>
    <p:sldId id="262" r:id="rId7"/>
    <p:sldId id="265" r:id="rId8"/>
    <p:sldId id="260" r:id="rId9"/>
    <p:sldId id="266" r:id="rId10"/>
    <p:sldId id="267" r:id="rId11"/>
    <p:sldId id="258" r:id="rId1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7" userDrawn="1">
          <p15:clr>
            <a:srgbClr val="A4A3A4"/>
          </p15:clr>
        </p15:guide>
        <p15:guide id="2" pos="3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AFFBC"/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7" d="100"/>
          <a:sy n="117" d="100"/>
        </p:scale>
        <p:origin x="510" y="102"/>
      </p:cViewPr>
      <p:guideLst>
        <p:guide orient="horz" pos="2127"/>
        <p:guide pos="3854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en-US" smtClean="0"/>
            </a:fld>
            <a:endParaRPr lang="en-US"/>
          </a:p>
        </p:txBody>
      </p:sp>
      <p:sp>
        <p:nvSpPr>
          <p:cNvPr id="4" name="Slide Image Placehoder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 Placeholder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063751" y="1701800"/>
            <a:ext cx="9211733" cy="1082675"/>
          </a:xfrm>
        </p:spPr>
        <p:txBody>
          <a:bodyPr/>
          <a:lstStyle>
            <a:lvl1pPr algn="r">
              <a:defRPr/>
            </a:lvl1pPr>
          </a:lstStyle>
          <a:p>
            <a:pPr lvl="0"/>
            <a:r>
              <a:rPr lang="en-US" altLang="zh-CN" noProof="0" smtClean="0"/>
              <a:t>Click to edit Master title style</a:t>
            </a:r>
            <a:endParaRPr lang="en-US" altLang="zh-CN" noProof="0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063751" y="2927350"/>
            <a:ext cx="9218083" cy="1752600"/>
          </a:xfrm>
        </p:spPr>
        <p:txBody>
          <a:bodyPr/>
          <a:lstStyle>
            <a:lvl1pPr marL="0" indent="0" algn="r">
              <a:buFontTx/>
              <a:buNone/>
              <a:defRPr/>
            </a:lvl1pPr>
          </a:lstStyle>
          <a:p>
            <a:pPr lvl="0"/>
            <a:r>
              <a:rPr lang="en-US" altLang="zh-CN" noProof="0" smtClean="0"/>
              <a:t>Click to edit Master subtitle style</a:t>
            </a:r>
            <a:endParaRPr lang="en-US" altLang="zh-CN" noProof="0" smtClean="0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3831447-C893-4FB7-A405-85B25DF4EE90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90500"/>
            <a:ext cx="2743200" cy="59372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90500"/>
            <a:ext cx="8026400" cy="59372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174750"/>
            <a:ext cx="5384800" cy="4953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7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7" y="2505075"/>
            <a:ext cx="5158316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en-US" smtClean="0"/>
            </a:fld>
            <a:endParaRPr lang="en-US"/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/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3831447-C893-4FB7-A405-85B25DF4EE90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SimSun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SimSun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7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  <a:endParaRPr lang="en-US" smtClean="0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9EFD9D74-47D9-4702-A33C-335B63B48DBF}" type="datetimeFigureOut">
              <a:rPr lang="en-US" smtClean="0"/>
            </a:fld>
            <a:endParaRPr lang="en-US" dirty="0"/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en-US" dirty="0"/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en-US" smtClean="0"/>
            </a:fld>
            <a:endParaRPr 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8467" y="0"/>
            <a:ext cx="12200467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Rectangle 3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58261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en-US" altLang="zh-CN" dirty="0"/>
              <a:t>Click to edit Master title style</a:t>
            </a:r>
            <a:endParaRPr lang="en-US" altLang="zh-CN" dirty="0"/>
          </a:p>
        </p:txBody>
      </p:sp>
      <p:sp>
        <p:nvSpPr>
          <p:cNvPr id="1028" name="Rectangle 4"/>
          <p:cNvSpPr>
            <a:spLocks noGrp="1"/>
          </p:cNvSpPr>
          <p:nvPr>
            <p:ph type="body" idx="1"/>
          </p:nvPr>
        </p:nvSpPr>
        <p:spPr>
          <a:xfrm>
            <a:off x="609600" y="1174750"/>
            <a:ext cx="10972800" cy="49530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en-US" altLang="zh-CN" dirty="0"/>
              <a:t>Click to edit Master text styles</a:t>
            </a:r>
            <a:endParaRPr lang="en-US" altLang="zh-CN" dirty="0"/>
          </a:p>
          <a:p>
            <a:pPr lvl="1"/>
            <a:r>
              <a:rPr lang="en-US" altLang="zh-CN" dirty="0"/>
              <a:t>Second level</a:t>
            </a:r>
            <a:endParaRPr lang="en-US" altLang="zh-CN" dirty="0"/>
          </a:p>
          <a:p>
            <a:pPr lvl="2"/>
            <a:r>
              <a:rPr lang="en-US" altLang="zh-CN" dirty="0"/>
              <a:t>Third level</a:t>
            </a:r>
            <a:endParaRPr lang="en-US" altLang="zh-CN" dirty="0"/>
          </a:p>
          <a:p>
            <a:pPr lvl="3"/>
            <a:r>
              <a:rPr lang="en-US" altLang="zh-CN" dirty="0"/>
              <a:t>Fourth level</a:t>
            </a:r>
            <a:endParaRPr lang="en-US" altLang="zh-CN" dirty="0"/>
          </a:p>
          <a:p>
            <a:pPr lvl="4"/>
            <a:r>
              <a:rPr lang="en-US" altLang="zh-CN" dirty="0"/>
              <a:t>Fifth level</a:t>
            </a:r>
            <a:endParaRPr lang="en-US" altLang="zh-CN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fld id="{760FBDFE-C587-4B4C-A407-44438C67B59E}" type="datetimeFigureOut">
              <a:rPr lang="en-US" smtClean="0"/>
            </a:fld>
            <a:endParaRPr lang="en-US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49AE70B2-8BF9-45C0-BB95-33D1B9D3A854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fontAlgn="base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Arial" panose="020B0604020202020204" pitchFamily="34" charset="0"/>
          <a:ea typeface="SimSun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hyperlink" Target="https://learningapps.org/view1500200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.xml"/><Relationship Id="rId1" Type="http://schemas.openxmlformats.org/officeDocument/2006/relationships/hyperlink" Target="https://learningapps.org/view132722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1.GIF"/><Relationship Id="rId7" Type="http://schemas.openxmlformats.org/officeDocument/2006/relationships/image" Target="../media/image10.png"/><Relationship Id="rId6" Type="http://schemas.microsoft.com/office/2007/relationships/media" Target="../media/media1.mp3"/><Relationship Id="rId5" Type="http://schemas.openxmlformats.org/officeDocument/2006/relationships/audio" Target="../media/media1.mp3"/><Relationship Id="rId4" Type="http://schemas.openxmlformats.org/officeDocument/2006/relationships/image" Target="../media/image9.GIF"/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image" Target="../media/image6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image" Target="../media/image3.GIF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86356" y="123190"/>
            <a:ext cx="9211733" cy="1082675"/>
          </a:xfrm>
        </p:spPr>
        <p:txBody>
          <a:bodyPr/>
          <a:p>
            <a:pPr algn="ctr"/>
            <a:r>
              <a:rPr lang="ru-RU" altLang="en-US" b="1" i="1" u="sng">
                <a:solidFill>
                  <a:srgbClr val="FF0000"/>
                </a:solidFill>
              </a:rPr>
              <a:t>Повтори!!!</a:t>
            </a:r>
            <a:br>
              <a:rPr lang="ru-RU" altLang="en-US" b="1" i="1" u="sng">
                <a:solidFill>
                  <a:srgbClr val="FF0000"/>
                </a:solidFill>
              </a:rPr>
            </a:br>
            <a:endParaRPr lang="ru-RU" altLang="en-US" b="1" i="1" u="sng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23995" y="654685"/>
            <a:ext cx="8168005" cy="5547995"/>
          </a:xfrm>
        </p:spPr>
        <p:txBody>
          <a:bodyPr/>
          <a:p>
            <a:pPr marL="514350" indent="-514350" algn="r">
              <a:buFont typeface="+mj-lt"/>
              <a:buAutoNum type="arabicPeriod" startAt="5"/>
            </a:pPr>
            <a:r>
              <a:rPr lang="ru-RU" altLang="en-US" sz="2800" b="1"/>
              <a:t> Формула для нахождения плотности...</a:t>
            </a:r>
            <a:endParaRPr lang="ru-RU" altLang="en-US" sz="2800" b="1"/>
          </a:p>
          <a:p>
            <a:pPr marL="514350" indent="-514350" algn="r">
              <a:buFont typeface="+mj-lt"/>
              <a:buAutoNum type="arabicPeriod" startAt="5"/>
            </a:pPr>
            <a:r>
              <a:rPr lang="ru-RU" altLang="en-US" sz="2800" b="1"/>
              <a:t>Сила - это...</a:t>
            </a:r>
            <a:endParaRPr lang="ru-RU" altLang="en-US" sz="2800" b="1"/>
          </a:p>
          <a:p>
            <a:pPr marL="514350" indent="-514350" algn="r">
              <a:buFont typeface="+mj-lt"/>
              <a:buAutoNum type="arabicPeriod" startAt="5"/>
            </a:pPr>
            <a:r>
              <a:rPr lang="ru-RU" altLang="en-US" sz="2800" b="1"/>
              <a:t>Чем характеризуется действие силы...</a:t>
            </a:r>
            <a:endParaRPr lang="ru-RU" altLang="en-US" sz="2800" b="1"/>
          </a:p>
          <a:p>
            <a:pPr marL="514350" indent="-514350" algn="r">
              <a:buFont typeface="+mj-lt"/>
              <a:buAutoNum type="arabicPeriod" startAt="5"/>
            </a:pPr>
            <a:r>
              <a:rPr lang="ru-RU" altLang="en-US" sz="2800" b="1"/>
              <a:t>Определение и формула закона Гука - ...</a:t>
            </a:r>
            <a:endParaRPr lang="ru-RU" altLang="en-US" sz="2800" b="1"/>
          </a:p>
          <a:p>
            <a:pPr marL="514350" indent="-514350" algn="r">
              <a:buFont typeface="+mj-lt"/>
              <a:buAutoNum type="arabicPeriod" startAt="5"/>
            </a:pPr>
            <a:r>
              <a:rPr lang="ru-RU" altLang="en-US" sz="2800" b="1"/>
              <a:t>Деформация - ...</a:t>
            </a:r>
            <a:endParaRPr lang="ru-RU" altLang="en-US" sz="2800" b="1"/>
          </a:p>
          <a:p>
            <a:pPr marL="514350" indent="-514350" algn="r">
              <a:buFont typeface="+mj-lt"/>
              <a:buAutoNum type="arabicPeriod" startAt="5"/>
            </a:pPr>
            <a:r>
              <a:rPr lang="ru-RU" altLang="en-US" sz="2800" b="1"/>
              <a:t> Виды деформации ...</a:t>
            </a:r>
            <a:endParaRPr lang="ru-RU" altLang="en-US" sz="2800" b="1"/>
          </a:p>
          <a:p>
            <a:pPr marL="514350" indent="-514350" algn="r">
              <a:buFont typeface="+mj-lt"/>
              <a:buAutoNum type="arabicPeriod" startAt="5"/>
            </a:pPr>
            <a:r>
              <a:rPr lang="ru-RU" altLang="en-US" sz="2800" b="1"/>
              <a:t> Определение </a:t>
            </a:r>
            <a:r>
              <a:rPr lang="ru-RU" altLang="en-US" sz="2800" b="1">
                <a:sym typeface="+mn-ea"/>
              </a:rPr>
              <a:t>и формула </a:t>
            </a:r>
            <a:r>
              <a:rPr lang="en-US" altLang="en-US" sz="2800" b="1">
                <a:sym typeface="+mn-ea"/>
              </a:rPr>
              <a:t>F</a:t>
            </a:r>
            <a:r>
              <a:rPr lang="ru-RU" altLang="en-US" sz="2800" b="1" baseline="-25000">
                <a:sym typeface="+mn-ea"/>
              </a:rPr>
              <a:t>тяж</a:t>
            </a:r>
            <a:r>
              <a:rPr lang="ru-RU" altLang="en-US" sz="2800" b="1" baseline="-25000"/>
              <a:t> </a:t>
            </a:r>
            <a:r>
              <a:rPr lang="ru-RU" altLang="en-US" sz="2800" b="1"/>
              <a:t>- ..</a:t>
            </a:r>
            <a:endParaRPr lang="ru-RU" altLang="en-US" sz="2800" b="1"/>
          </a:p>
          <a:p>
            <a:pPr marL="514350" indent="-514350" algn="r">
              <a:buFont typeface="+mj-lt"/>
              <a:buAutoNum type="arabicPeriod" startAt="5"/>
            </a:pPr>
            <a:r>
              <a:rPr lang="ru-RU" altLang="en-US" sz="2800" b="1"/>
              <a:t> Вес тела - это...</a:t>
            </a:r>
            <a:endParaRPr lang="ru-RU" altLang="en-US" sz="2800" b="1"/>
          </a:p>
          <a:p>
            <a:pPr marL="514350" indent="-514350" algn="r">
              <a:buFont typeface="+mj-lt"/>
              <a:buAutoNum type="arabicPeriod" startAt="5"/>
            </a:pPr>
            <a:r>
              <a:rPr lang="ru-RU" altLang="en-US" sz="2800" b="1"/>
              <a:t> От чего зависит значение </a:t>
            </a:r>
            <a:r>
              <a:rPr lang="ru-RU" altLang="en-US" sz="2800" b="1">
                <a:latin typeface="SimSun" panose="02010600030101010101" pitchFamily="2" charset="-122"/>
                <a:ea typeface="SimSun" panose="02010600030101010101" pitchFamily="2" charset="-122"/>
              </a:rPr>
              <a:t>ｇ...</a:t>
            </a:r>
            <a:endParaRPr lang="ru-RU" altLang="en-US" sz="2800" b="1"/>
          </a:p>
          <a:p>
            <a:pPr marL="514350" indent="-514350" algn="r">
              <a:buFont typeface="+mj-lt"/>
              <a:buAutoNum type="arabicPeriod" startAt="5"/>
            </a:pPr>
            <a:endParaRPr lang="ru-RU" altLang="en-US" sz="2800" b="1"/>
          </a:p>
          <a:p>
            <a:pPr marL="514350" indent="-514350" algn="r">
              <a:buFont typeface="+mj-lt"/>
              <a:buAutoNum type="arabicPeriod" startAt="5"/>
            </a:pPr>
            <a:endParaRPr lang="ru-RU" altLang="en-US" sz="2800" b="1"/>
          </a:p>
          <a:p>
            <a:pPr marL="514350" indent="-514350" algn="r">
              <a:buFont typeface="+mj-lt"/>
              <a:buAutoNum type="arabicPeriod" startAt="5"/>
            </a:pPr>
            <a:endParaRPr lang="ru-RU" altLang="en-US" sz="2800" b="1"/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-635" y="473710"/>
            <a:ext cx="4267200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514350" indent="-514350" algn="l">
              <a:buFont typeface="+mj-lt"/>
              <a:buAutoNum type="arabicPeriod"/>
            </a:pPr>
            <a:r>
              <a:rPr lang="ru-RU" altLang="en-US" sz="2800" b="1">
                <a:sym typeface="+mn-ea"/>
              </a:rPr>
              <a:t>Масса - это ...</a:t>
            </a:r>
            <a:endParaRPr lang="ru-RU" altLang="en-US" sz="2800" b="1"/>
          </a:p>
          <a:p>
            <a:pPr marL="514350" indent="-514350" algn="l">
              <a:buFont typeface="+mj-lt"/>
              <a:buAutoNum type="arabicPeriod"/>
            </a:pPr>
            <a:r>
              <a:rPr lang="ru-RU" altLang="en-US" sz="2800" b="1">
                <a:sym typeface="+mn-ea"/>
              </a:rPr>
              <a:t>Инерция - это ...</a:t>
            </a:r>
            <a:endParaRPr lang="ru-RU" altLang="en-US" sz="2800" b="1"/>
          </a:p>
          <a:p>
            <a:pPr marL="514350" indent="-514350" algn="l">
              <a:buFont typeface="+mj-lt"/>
              <a:buAutoNum type="arabicPeriod"/>
            </a:pPr>
            <a:r>
              <a:rPr lang="ru-RU" altLang="en-US" sz="2800" b="1">
                <a:sym typeface="+mn-ea"/>
              </a:rPr>
              <a:t>Инертность - это  ....</a:t>
            </a:r>
            <a:endParaRPr lang="ru-RU" altLang="en-US" sz="2800" b="1"/>
          </a:p>
          <a:p>
            <a:pPr marL="514350" indent="-514350" algn="l">
              <a:buFont typeface="+mj-lt"/>
              <a:buAutoNum type="arabicPeriod"/>
            </a:pPr>
            <a:r>
              <a:rPr lang="ru-RU" altLang="en-US" sz="2800" b="1">
                <a:sym typeface="+mn-ea"/>
              </a:rPr>
              <a:t>Плотность - это ...</a:t>
            </a:r>
            <a:endParaRPr lang="ru-RU" altLang="en-US" sz="2800"/>
          </a:p>
        </p:txBody>
      </p:sp>
      <p:pic>
        <p:nvPicPr>
          <p:cNvPr id="6" name="Изображение 5" descr="shesterenka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45855" y="5233670"/>
            <a:ext cx="2501900" cy="15640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90500"/>
            <a:ext cx="10972800" cy="2422525"/>
          </a:xfrm>
        </p:spPr>
        <p:txBody>
          <a:bodyPr/>
          <a:p>
            <a:r>
              <a:rPr lang="ru-RU" altLang="ru-RU"/>
              <a:t>Каким </a:t>
            </a:r>
            <a:r>
              <a:rPr lang="ru-RU" altLang="ru-RU">
                <a:hlinkClick r:id="rId1" action="ppaction://hlinkfile"/>
              </a:rPr>
              <a:t>прибором</a:t>
            </a:r>
            <a:r>
              <a:rPr lang="ru-RU" altLang="ru-RU"/>
              <a:t> можно измерить силу!?</a:t>
            </a:r>
            <a:br>
              <a:rPr lang="ru-RU" altLang="ru-RU"/>
            </a:br>
            <a:r>
              <a:rPr lang="ru-RU" altLang="ru-RU"/>
              <a:t>            </a:t>
            </a:r>
            <a:br>
              <a:rPr lang="ru-RU" altLang="ru-RU"/>
            </a:br>
            <a:endParaRPr lang="ru-RU" alt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en-US"/>
              <a:t>Соедините части формул!</a:t>
            </a:r>
            <a:endParaRPr lang="ru-RU" altLang="en-US"/>
          </a:p>
        </p:txBody>
      </p:sp>
      <p:sp>
        <p:nvSpPr>
          <p:cNvPr id="4" name="Текстовое поле 3"/>
          <p:cNvSpPr txBox="1"/>
          <p:nvPr/>
        </p:nvSpPr>
        <p:spPr>
          <a:xfrm>
            <a:off x="786765" y="773430"/>
            <a:ext cx="909320" cy="1245235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txBody>
          <a:bodyPr wrap="square" rtlCol="0">
            <a:noAutofit/>
          </a:bodyPr>
          <a:p>
            <a:r>
              <a:rPr lang="ru-RU" altLang="en-US" sz="7200">
                <a:latin typeface="Times New Roman" panose="02020603050405020304" charset="0"/>
                <a:cs typeface="Times New Roman" panose="02020603050405020304" charset="0"/>
                <a:sym typeface="+mn-ea"/>
              </a:rPr>
              <a:t> ρ</a:t>
            </a:r>
            <a:endParaRPr lang="ru-RU" altLang="en-US" sz="72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5" name="Текстовое поле 4"/>
          <p:cNvSpPr txBox="1"/>
          <p:nvPr/>
        </p:nvSpPr>
        <p:spPr>
          <a:xfrm>
            <a:off x="9307830" y="868680"/>
            <a:ext cx="909320" cy="123825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txBody>
          <a:bodyPr wrap="square" rtlCol="0">
            <a:noAutofit/>
          </a:bodyPr>
          <a:p>
            <a:r>
              <a:rPr lang="ru-RU" altLang="en-US" sz="72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charset="0"/>
                <a:sym typeface="+mn-ea"/>
              </a:rPr>
              <a:t>Ｐ</a:t>
            </a:r>
            <a:endParaRPr lang="ru-RU" altLang="en-US" sz="72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6" name="Текстовое поле 5"/>
          <p:cNvSpPr txBox="1"/>
          <p:nvPr/>
        </p:nvSpPr>
        <p:spPr>
          <a:xfrm>
            <a:off x="493395" y="2278380"/>
            <a:ext cx="1792605" cy="115062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txBody>
          <a:bodyPr wrap="square" rtlCol="0">
            <a:noAutofit/>
          </a:bodyPr>
          <a:p>
            <a:r>
              <a:rPr lang="ru-RU" altLang="en-US" sz="72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charset="0"/>
                <a:sym typeface="+mn-ea"/>
              </a:rPr>
              <a:t>Ｆ</a:t>
            </a:r>
            <a:r>
              <a:rPr lang="ru-RU" altLang="en-US" sz="2400" baseline="-250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charset="0"/>
                <a:sym typeface="+mn-ea"/>
              </a:rPr>
              <a:t>тяж</a:t>
            </a:r>
            <a:endParaRPr lang="ru-RU" altLang="en-US" sz="2400" baseline="-25000"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8" name="Текстовое поле 7"/>
          <p:cNvSpPr txBox="1"/>
          <p:nvPr/>
        </p:nvSpPr>
        <p:spPr>
          <a:xfrm>
            <a:off x="8706485" y="2526665"/>
            <a:ext cx="3378835" cy="1511935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txBody>
          <a:bodyPr wrap="square" rtlCol="0">
            <a:noAutofit/>
          </a:bodyPr>
          <a:p>
            <a:r>
              <a:rPr lang="ru-RU" altLang="en-US" sz="72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charset="0"/>
                <a:sym typeface="+mn-ea"/>
              </a:rPr>
              <a:t>ｋ△ｘ</a:t>
            </a:r>
            <a:endParaRPr lang="ru-RU" altLang="en-US" sz="72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9" name="Текстовое поле 8"/>
          <p:cNvSpPr txBox="1"/>
          <p:nvPr/>
        </p:nvSpPr>
        <p:spPr>
          <a:xfrm>
            <a:off x="493395" y="5375910"/>
            <a:ext cx="1014095" cy="1167765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txBody>
          <a:bodyPr wrap="square" rtlCol="0">
            <a:noAutofit/>
          </a:bodyPr>
          <a:p>
            <a:r>
              <a:rPr lang="ru-RU" altLang="en-US" sz="72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charset="0"/>
                <a:sym typeface="+mn-ea"/>
              </a:rPr>
              <a:t>ｖ</a:t>
            </a:r>
            <a:endParaRPr lang="ru-RU" altLang="en-US" sz="72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10" name="Текстовое поле 9"/>
          <p:cNvSpPr txBox="1"/>
          <p:nvPr/>
        </p:nvSpPr>
        <p:spPr>
          <a:xfrm>
            <a:off x="344170" y="3813810"/>
            <a:ext cx="2543175" cy="117729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txBody>
          <a:bodyPr wrap="square" rtlCol="0">
            <a:noAutofit/>
          </a:bodyPr>
          <a:p>
            <a:r>
              <a:rPr lang="ru-RU" altLang="en-US" sz="72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charset="0"/>
                <a:sym typeface="+mn-ea"/>
              </a:rPr>
              <a:t>ｍ</a:t>
            </a:r>
            <a:r>
              <a:rPr lang="ru-RU" altLang="en-US" sz="72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charset="0"/>
                <a:sym typeface="+mn-ea"/>
              </a:rPr>
              <a:t>ｇ</a:t>
            </a:r>
            <a:endParaRPr lang="ru-RU" altLang="en-US" sz="7200">
              <a:latin typeface="Times New Roman" panose="02020603050405020304" charset="0"/>
              <a:cs typeface="Times New Roman" panose="02020603050405020304" charset="0"/>
              <a:sym typeface="+mn-ea"/>
            </a:endParaRPr>
          </a:p>
        </p:txBody>
      </p:sp>
      <p:sp>
        <p:nvSpPr>
          <p:cNvPr id="11" name="Текстовое поле 10"/>
          <p:cNvSpPr txBox="1"/>
          <p:nvPr/>
        </p:nvSpPr>
        <p:spPr>
          <a:xfrm>
            <a:off x="2887345" y="1101725"/>
            <a:ext cx="581914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914400" indent="-914400">
              <a:buFont typeface="+mj-lt"/>
              <a:buAutoNum type="arabicPeriod"/>
            </a:pPr>
            <a:r>
              <a:rPr lang="ru-RU" altLang="en-US" sz="3600"/>
              <a:t>Вес тела</a:t>
            </a:r>
            <a:endParaRPr lang="ru-RU" altLang="en-US" sz="3600"/>
          </a:p>
          <a:p>
            <a:pPr marL="914400" indent="-914400">
              <a:buFont typeface="+mj-lt"/>
              <a:buAutoNum type="arabicPeriod"/>
            </a:pPr>
            <a:r>
              <a:rPr lang="ru-RU" altLang="en-US" sz="3600"/>
              <a:t>Сила тяжести</a:t>
            </a:r>
            <a:endParaRPr lang="ru-RU" altLang="en-US" sz="3600"/>
          </a:p>
          <a:p>
            <a:pPr marL="914400" indent="-914400">
              <a:buFont typeface="+mj-lt"/>
              <a:buAutoNum type="arabicPeriod"/>
            </a:pPr>
            <a:r>
              <a:rPr lang="ru-RU" altLang="en-US" sz="3600"/>
              <a:t>Закон Гука</a:t>
            </a:r>
            <a:endParaRPr lang="ru-RU" altLang="en-US" sz="3600"/>
          </a:p>
          <a:p>
            <a:pPr marL="914400" indent="-914400">
              <a:buFont typeface="+mj-lt"/>
              <a:buAutoNum type="arabicPeriod"/>
            </a:pPr>
            <a:r>
              <a:rPr lang="ru-RU" altLang="en-US" sz="3600"/>
              <a:t>Формула плотности тела</a:t>
            </a:r>
            <a:endParaRPr lang="ru-RU" altLang="en-US" sz="3600"/>
          </a:p>
          <a:p>
            <a:pPr marL="914400" indent="-914400">
              <a:buFont typeface="+mj-lt"/>
              <a:buAutoNum type="arabicPeriod"/>
            </a:pPr>
            <a:r>
              <a:rPr lang="ru-RU" altLang="en-US" sz="3600"/>
              <a:t>Объёма тела</a:t>
            </a:r>
            <a:endParaRPr lang="ru-RU" altLang="en-US" sz="360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Текстовое поле 11"/>
              <p:cNvSpPr txBox="1"/>
              <p:nvPr/>
            </p:nvSpPr>
            <p:spPr>
              <a:xfrm>
                <a:off x="9190990" y="4458335"/>
                <a:ext cx="1528445" cy="2353310"/>
              </a:xfrm>
              <a:prstGeom prst="rect">
                <a:avLst/>
              </a:prstGeom>
              <a:noFill/>
              <a:ln w="76200">
                <a:solidFill>
                  <a:schemeClr val="tx1"/>
                </a:solidFill>
              </a:ln>
            </p:spPr>
            <p:txBody>
              <a:bodyPr wrap="none" rtlCol="0" anchor="t">
                <a:no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ru-RU" sz="66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ru-RU" sz="66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𝑚</m:t>
                          </m:r>
                        </m:num>
                        <m:den>
                          <m:r>
                            <a:rPr lang="en-US" altLang="ru-RU" sz="66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𝜌</m:t>
                          </m:r>
                        </m:den>
                      </m:f>
                    </m:oMath>
                  </m:oMathPara>
                </a14:m>
                <a:endParaRPr lang="ru-RU" altLang="en-US" sz="6600"/>
              </a:p>
            </p:txBody>
          </p:sp>
        </mc:Choice>
        <mc:Fallback>
          <p:sp>
            <p:nvSpPr>
              <p:cNvPr id="12" name="Текстовое поле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90990" y="4458335"/>
                <a:ext cx="1528445" cy="2353310"/>
              </a:xfrm>
              <a:prstGeom prst="rect">
                <a:avLst/>
              </a:prstGeom>
              <a:blipFill rotWithShape="1">
                <a:blip r:embed="rId1"/>
                <a:stretch>
                  <a:fillRect l="-2493" t="-1619" r="-2493" b="-1619"/>
                </a:stretch>
              </a:blipFill>
              <a:ln w="762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Двойная стрелка влево/вправо 12"/>
          <p:cNvSpPr/>
          <p:nvPr/>
        </p:nvSpPr>
        <p:spPr>
          <a:xfrm rot="300000">
            <a:off x="5989320" y="1514475"/>
            <a:ext cx="3183255" cy="332740"/>
          </a:xfrm>
          <a:prstGeom prst="leftRightArrow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14" name="Двойная стрелка влево/вправо 13"/>
          <p:cNvSpPr/>
          <p:nvPr/>
        </p:nvSpPr>
        <p:spPr>
          <a:xfrm rot="18780000">
            <a:off x="1337945" y="2528570"/>
            <a:ext cx="3086100" cy="332740"/>
          </a:xfrm>
          <a:prstGeom prst="leftRightArrow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15" name="Двойная стрелка влево/вправо 14"/>
          <p:cNvSpPr/>
          <p:nvPr/>
        </p:nvSpPr>
        <p:spPr>
          <a:xfrm rot="20460000">
            <a:off x="1423670" y="2502535"/>
            <a:ext cx="2651760" cy="332740"/>
          </a:xfrm>
          <a:prstGeom prst="leftRightArrow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16" name="Двойная стрелка влево/вправо 15"/>
          <p:cNvSpPr/>
          <p:nvPr/>
        </p:nvSpPr>
        <p:spPr>
          <a:xfrm rot="18960000">
            <a:off x="1753870" y="3044190"/>
            <a:ext cx="3183255" cy="332740"/>
          </a:xfrm>
          <a:prstGeom prst="leftRightArrow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17" name="Двойная стрелка влево/вправо 16"/>
          <p:cNvSpPr/>
          <p:nvPr/>
        </p:nvSpPr>
        <p:spPr>
          <a:xfrm rot="17940000">
            <a:off x="3438525" y="3952240"/>
            <a:ext cx="2912745" cy="332740"/>
          </a:xfrm>
          <a:prstGeom prst="leftRightArrow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18" name="Текстовое поле 17"/>
          <p:cNvSpPr txBox="1"/>
          <p:nvPr/>
        </p:nvSpPr>
        <p:spPr>
          <a:xfrm>
            <a:off x="2733040" y="5479415"/>
            <a:ext cx="2566035" cy="1150620"/>
          </a:xfrm>
          <a:prstGeom prst="rect">
            <a:avLst/>
          </a:prstGeom>
          <a:noFill/>
          <a:ln w="76200">
            <a:solidFill>
              <a:schemeClr val="tx1"/>
            </a:solidFill>
          </a:ln>
        </p:spPr>
        <p:txBody>
          <a:bodyPr wrap="square" rtlCol="0">
            <a:noAutofit/>
          </a:bodyPr>
          <a:p>
            <a:r>
              <a:rPr lang="ru-RU" altLang="en-US" sz="72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charset="0"/>
                <a:sym typeface="+mn-ea"/>
              </a:rPr>
              <a:t>Ｆ</a:t>
            </a:r>
            <a:r>
              <a:rPr lang="ru-RU" altLang="en-US" sz="2400" baseline="-25000">
                <a:latin typeface="SimSun" panose="02010600030101010101" pitchFamily="2" charset="-122"/>
                <a:ea typeface="SimSun" panose="02010600030101010101" pitchFamily="2" charset="-122"/>
                <a:cs typeface="Times New Roman" panose="02020603050405020304" charset="0"/>
                <a:sym typeface="+mn-ea"/>
              </a:rPr>
              <a:t>упр</a:t>
            </a:r>
            <a:endParaRPr lang="ru-RU" altLang="en-US" sz="2400" baseline="-25000">
              <a:latin typeface="SimSun" panose="02010600030101010101" pitchFamily="2" charset="-122"/>
              <a:ea typeface="SimSun" panose="02010600030101010101" pitchFamily="2" charset="-122"/>
              <a:cs typeface="Times New Roman" panose="02020603050405020304" charset="0"/>
              <a:sym typeface="+mn-ea"/>
            </a:endParaRPr>
          </a:p>
        </p:txBody>
      </p:sp>
      <p:sp>
        <p:nvSpPr>
          <p:cNvPr id="19" name="Двойная стрелка влево/вправо 18"/>
          <p:cNvSpPr/>
          <p:nvPr/>
        </p:nvSpPr>
        <p:spPr>
          <a:xfrm rot="300000">
            <a:off x="6117590" y="2488565"/>
            <a:ext cx="2670175" cy="332740"/>
          </a:xfrm>
          <a:prstGeom prst="leftRightArrow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0" name="Текстовое поле 19"/>
              <p:cNvSpPr txBox="1"/>
              <p:nvPr/>
            </p:nvSpPr>
            <p:spPr>
              <a:xfrm>
                <a:off x="7352030" y="190500"/>
                <a:ext cx="1528445" cy="1916430"/>
              </a:xfrm>
              <a:prstGeom prst="rect">
                <a:avLst/>
              </a:prstGeom>
              <a:noFill/>
              <a:ln w="76200">
                <a:solidFill>
                  <a:schemeClr val="tx1"/>
                </a:solidFill>
              </a:ln>
            </p:spPr>
            <p:txBody>
              <a:bodyPr wrap="none" rtlCol="0" anchor="t">
                <a:noAutofit/>
              </a:bodyPr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altLang="ru-RU" sz="66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</m:ctrlPr>
                        </m:fPr>
                        <m:num>
                          <m:r>
                            <a:rPr lang="en-US" altLang="ru-RU" sz="66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𝑚</m:t>
                          </m:r>
                        </m:num>
                        <m:den>
                          <m:r>
                            <a:rPr lang="en-US" altLang="ru-RU" sz="6600" i="1">
                              <a:latin typeface="Cambria Math" panose="02040503050406030204" charset="0"/>
                              <a:cs typeface="Cambria Math" panose="02040503050406030204" charset="0"/>
                            </a:rPr>
                            <m:t>𝑉</m:t>
                          </m:r>
                        </m:den>
                      </m:f>
                    </m:oMath>
                  </m:oMathPara>
                </a14:m>
                <a:endParaRPr lang="ru-RU" altLang="en-US" sz="6600"/>
              </a:p>
            </p:txBody>
          </p:sp>
        </mc:Choice>
        <mc:Fallback>
          <p:sp>
            <p:nvSpPr>
              <p:cNvPr id="20" name="Текстовое поле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52030" y="190500"/>
                <a:ext cx="1528445" cy="1916430"/>
              </a:xfrm>
              <a:prstGeom prst="rect">
                <a:avLst/>
              </a:prstGeom>
              <a:blipFill rotWithShape="1">
                <a:blip r:embed="rId2"/>
                <a:stretch>
                  <a:fillRect l="-2493" t="-1988" r="-2493" b="-1988"/>
                </a:stretch>
              </a:blipFill>
              <a:ln w="762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ru-RU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Двойная стрелка влево/вправо 20"/>
          <p:cNvSpPr/>
          <p:nvPr/>
        </p:nvSpPr>
        <p:spPr>
          <a:xfrm rot="1860000">
            <a:off x="1397635" y="2057400"/>
            <a:ext cx="2735580" cy="332740"/>
          </a:xfrm>
          <a:prstGeom prst="leftRightArrow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22" name="Двойная стрелка влево/вправо 21"/>
          <p:cNvSpPr/>
          <p:nvPr/>
        </p:nvSpPr>
        <p:spPr>
          <a:xfrm rot="19080000">
            <a:off x="5455920" y="1932940"/>
            <a:ext cx="2133600" cy="332740"/>
          </a:xfrm>
          <a:prstGeom prst="leftRightArrow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23" name="Двойная стрелка влево/вправо 22"/>
          <p:cNvSpPr/>
          <p:nvPr/>
        </p:nvSpPr>
        <p:spPr>
          <a:xfrm rot="19200000">
            <a:off x="1381125" y="5037455"/>
            <a:ext cx="2735580" cy="332740"/>
          </a:xfrm>
          <a:prstGeom prst="leftRightArrow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24" name="Двойная стрелка влево/вправо 23"/>
          <p:cNvSpPr/>
          <p:nvPr/>
        </p:nvSpPr>
        <p:spPr>
          <a:xfrm rot="1920000">
            <a:off x="5954395" y="5059045"/>
            <a:ext cx="3183255" cy="332740"/>
          </a:xfrm>
          <a:prstGeom prst="leftRightArrow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xit" presetSubtype="1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xit" presetSubtype="1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2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xit" presetSubtype="1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1" presetClass="exit" presetSubtype="1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xit" presetSubtype="1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5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1" presetClass="exit" presetSubtype="1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1" presetClass="exit" presetSubtype="1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7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1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1" presetClass="exit" presetSubtype="1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8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1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1" presetClass="exit" presetSubtype="1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9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1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1" presetClass="exit" presetSubtype="1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10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1" animBg="1"/>
      <p:bldP spid="14" grpId="1" animBg="1"/>
      <p:bldP spid="13" grpId="2" animBg="1"/>
      <p:bldP spid="14" grpId="2" bldLvl="0" animBg="1"/>
      <p:bldP spid="13" grpId="3" animBg="1"/>
      <p:bldP spid="14" grpId="3" bldLvl="0" animBg="1"/>
      <p:bldP spid="15" grpId="1" animBg="1"/>
      <p:bldP spid="15" grpId="2" bldLvl="0" animBg="1"/>
      <p:bldP spid="15" grpId="3" bldLvl="0" animBg="1"/>
      <p:bldP spid="16" grpId="1" animBg="1"/>
      <p:bldP spid="16" grpId="2" bldLvl="0" animBg="1"/>
      <p:bldP spid="16" grpId="3" bldLvl="0" animBg="1"/>
      <p:bldP spid="17" grpId="1" animBg="1"/>
      <p:bldP spid="17" grpId="2" bldLvl="0" animBg="1"/>
      <p:bldP spid="17" grpId="3" bldLvl="0" animBg="1"/>
      <p:bldP spid="19" grpId="1" animBg="1"/>
      <p:bldP spid="19" grpId="2" bldLvl="0" animBg="1"/>
      <p:bldP spid="19" grpId="3" bldLvl="0" animBg="1"/>
      <p:bldP spid="21" grpId="1" animBg="1"/>
      <p:bldP spid="21" grpId="2" bldLvl="0" animBg="1"/>
      <p:bldP spid="21" grpId="3" bldLvl="0" animBg="1"/>
      <p:bldP spid="22" grpId="1" animBg="1"/>
      <p:bldP spid="22" grpId="2" bldLvl="0" animBg="1"/>
      <p:bldP spid="22" grpId="3" bldLvl="0" animBg="1"/>
      <p:bldP spid="23" grpId="1" animBg="1"/>
      <p:bldP spid="23" grpId="2" bldLvl="0" animBg="1"/>
      <p:bldP spid="23" grpId="3" bldLvl="0" animBg="1"/>
      <p:bldP spid="24" grpId="1" animBg="1"/>
      <p:bldP spid="24" grpId="2" bldLvl="0" animBg="1"/>
      <p:bldP spid="24" grpId="3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3715" y="1282700"/>
            <a:ext cx="10972800" cy="582613"/>
          </a:xfrm>
        </p:spPr>
        <p:txBody>
          <a:bodyPr/>
          <a:p>
            <a:r>
              <a:rPr lang="ru-RU" altLang="en-US" sz="6000" b="1" i="1" u="sng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</a:rPr>
              <a:t>Один в поле воин....</a:t>
            </a:r>
            <a:br>
              <a:rPr lang="ru-RU" altLang="en-US" sz="6000" b="1" i="1" u="sng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</a:rPr>
            </a:br>
            <a:endParaRPr lang="ru-RU" altLang="en-US" sz="6000" b="1" i="1" u="sng">
              <a:gradFill>
                <a:gsLst>
                  <a:gs pos="0">
                    <a:srgbClr val="14CD68"/>
                  </a:gs>
                  <a:gs pos="100000">
                    <a:srgbClr val="0B6E38"/>
                  </a:gs>
                </a:gsLst>
                <a:lin scaled="0"/>
              </a:gradFill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609600" y="2957830"/>
            <a:ext cx="10972800" cy="3169920"/>
          </a:xfrm>
        </p:spPr>
        <p:txBody>
          <a:bodyPr/>
          <a:p>
            <a:r>
              <a:rPr lang="ru-RU" altLang="en-US"/>
              <a:t>Ответь на </a:t>
            </a:r>
            <a:r>
              <a:rPr lang="ru-RU" altLang="en-US">
                <a:hlinkClick r:id="rId1" action="ppaction://hlinkfile"/>
              </a:rPr>
              <a:t>вопросы</a:t>
            </a:r>
            <a:endParaRPr lang="ru-RU" altLang="en-US"/>
          </a:p>
        </p:txBody>
      </p:sp>
      <p:graphicFrame>
        <p:nvGraphicFramePr>
          <p:cNvPr id="4" name="Таблица 3"/>
          <p:cNvGraphicFramePr/>
          <p:nvPr>
            <p:custDataLst>
              <p:tags r:id="rId2"/>
            </p:custDataLst>
          </p:nvPr>
        </p:nvGraphicFramePr>
        <p:xfrm>
          <a:off x="5647055" y="5065395"/>
          <a:ext cx="6202045" cy="975360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1999615"/>
                <a:gridCol w="661035"/>
                <a:gridCol w="779780"/>
                <a:gridCol w="677545"/>
                <a:gridCol w="779145"/>
                <a:gridCol w="677545"/>
                <a:gridCol w="627380"/>
              </a:tblGrid>
              <a:tr h="0">
                <a:tc>
                  <a:txBody>
                    <a:bodyPr/>
                    <a:p>
                      <a:pPr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3200"/>
                        <a:t>№вопроса</a:t>
                      </a:r>
                      <a:endParaRPr lang="en-US" altLang="zh-CN" sz="3200"/>
                    </a:p>
                  </a:txBody>
                  <a:tcPr marL="0" marR="0" marT="0" marB="0" anchor="t" anchorCtr="0">
                    <a:lnL w="76200" cmpd="sng">
                      <a:solidFill>
                        <a:schemeClr val="tx1"/>
                      </a:solidFill>
                      <a:prstDash val="solid"/>
                    </a:lnL>
                    <a:lnR w="76200" cmpd="sng">
                      <a:solidFill>
                        <a:schemeClr val="tx1"/>
                      </a:solidFill>
                      <a:prstDash val="solid"/>
                    </a:lnR>
                    <a:lnT w="76200" cmpd="sng">
                      <a:solidFill>
                        <a:schemeClr val="tx1"/>
                      </a:solidFill>
                      <a:prstDash val="solid"/>
                    </a:lnT>
                    <a:lnB w="762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3200"/>
                        <a:t>1</a:t>
                      </a:r>
                      <a:endParaRPr lang="en-US" altLang="zh-CN" sz="3200"/>
                    </a:p>
                  </a:txBody>
                  <a:tcPr marL="0" marR="0" marT="0" marB="0" anchor="t" anchorCtr="0">
                    <a:lnL w="76200" cmpd="sng">
                      <a:solidFill>
                        <a:schemeClr val="tx1"/>
                      </a:solidFill>
                      <a:prstDash val="solid"/>
                    </a:lnL>
                    <a:lnR w="76200" cmpd="sng">
                      <a:solidFill>
                        <a:schemeClr val="tx1"/>
                      </a:solidFill>
                      <a:prstDash val="solid"/>
                    </a:lnR>
                    <a:lnT w="76200" cmpd="sng">
                      <a:solidFill>
                        <a:schemeClr val="tx1"/>
                      </a:solidFill>
                      <a:prstDash val="solid"/>
                    </a:lnT>
                    <a:lnB w="762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3200"/>
                        <a:t>2</a:t>
                      </a:r>
                      <a:endParaRPr lang="en-US" altLang="zh-CN" sz="3200"/>
                    </a:p>
                  </a:txBody>
                  <a:tcPr marL="0" marR="0" marT="0" marB="0" anchor="t" anchorCtr="0">
                    <a:lnL w="76200" cmpd="sng">
                      <a:solidFill>
                        <a:schemeClr val="tx1"/>
                      </a:solidFill>
                      <a:prstDash val="solid"/>
                    </a:lnL>
                    <a:lnR w="76200" cmpd="sng">
                      <a:solidFill>
                        <a:schemeClr val="tx1"/>
                      </a:solidFill>
                      <a:prstDash val="solid"/>
                    </a:lnR>
                    <a:lnT w="76200" cmpd="sng">
                      <a:solidFill>
                        <a:schemeClr val="tx1"/>
                      </a:solidFill>
                      <a:prstDash val="solid"/>
                    </a:lnT>
                    <a:lnB w="762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3200"/>
                        <a:t>3</a:t>
                      </a:r>
                      <a:endParaRPr lang="en-US" altLang="zh-CN" sz="3200"/>
                    </a:p>
                  </a:txBody>
                  <a:tcPr marL="0" marR="0" marT="0" marB="0" anchor="t" anchorCtr="0">
                    <a:lnL w="76200" cmpd="sng">
                      <a:solidFill>
                        <a:schemeClr val="tx1"/>
                      </a:solidFill>
                      <a:prstDash val="solid"/>
                    </a:lnL>
                    <a:lnR w="76200" cmpd="sng">
                      <a:solidFill>
                        <a:schemeClr val="tx1"/>
                      </a:solidFill>
                      <a:prstDash val="solid"/>
                    </a:lnR>
                    <a:lnT w="76200" cmpd="sng">
                      <a:solidFill>
                        <a:schemeClr val="tx1"/>
                      </a:solidFill>
                      <a:prstDash val="solid"/>
                    </a:lnT>
                    <a:lnB w="762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3200"/>
                        <a:t>4</a:t>
                      </a:r>
                      <a:endParaRPr lang="en-US" altLang="zh-CN" sz="3200"/>
                    </a:p>
                  </a:txBody>
                  <a:tcPr marL="0" marR="0" marT="0" marB="0" anchor="t" anchorCtr="0">
                    <a:lnL w="76200" cmpd="sng">
                      <a:solidFill>
                        <a:schemeClr val="tx1"/>
                      </a:solidFill>
                      <a:prstDash val="solid"/>
                    </a:lnL>
                    <a:lnR w="76200" cmpd="sng">
                      <a:solidFill>
                        <a:schemeClr val="tx1"/>
                      </a:solidFill>
                      <a:prstDash val="solid"/>
                    </a:lnR>
                    <a:lnT w="76200" cmpd="sng">
                      <a:solidFill>
                        <a:schemeClr val="tx1"/>
                      </a:solidFill>
                      <a:prstDash val="solid"/>
                    </a:lnT>
                    <a:lnB w="762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3200"/>
                        <a:t>5</a:t>
                      </a:r>
                      <a:endParaRPr lang="en-US" altLang="zh-CN" sz="3200"/>
                    </a:p>
                  </a:txBody>
                  <a:tcPr marL="0" marR="0" marT="0" marB="0" anchor="t" anchorCtr="0">
                    <a:lnL w="76200" cmpd="sng">
                      <a:solidFill>
                        <a:schemeClr val="tx1"/>
                      </a:solidFill>
                      <a:prstDash val="solid"/>
                    </a:lnL>
                    <a:lnR w="76200" cmpd="sng">
                      <a:solidFill>
                        <a:schemeClr val="tx1"/>
                      </a:solidFill>
                      <a:prstDash val="solid"/>
                    </a:lnR>
                    <a:lnT w="76200" cmpd="sng">
                      <a:solidFill>
                        <a:schemeClr val="tx1"/>
                      </a:solidFill>
                      <a:prstDash val="solid"/>
                    </a:lnT>
                    <a:lnB w="762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3200"/>
                        <a:t>6</a:t>
                      </a:r>
                      <a:endParaRPr lang="en-US" altLang="zh-CN" sz="3200"/>
                    </a:p>
                  </a:txBody>
                  <a:tcPr marL="0" marR="0" marT="0" marB="0" anchor="t" anchorCtr="0">
                    <a:lnL w="76200" cmpd="sng">
                      <a:solidFill>
                        <a:schemeClr val="tx1"/>
                      </a:solidFill>
                      <a:prstDash val="solid"/>
                    </a:lnL>
                    <a:lnR w="76200" cmpd="sng">
                      <a:solidFill>
                        <a:schemeClr val="tx1"/>
                      </a:solidFill>
                      <a:prstDash val="solid"/>
                    </a:lnR>
                    <a:lnT w="76200" cmpd="sng">
                      <a:solidFill>
                        <a:schemeClr val="tx1"/>
                      </a:solidFill>
                      <a:prstDash val="solid"/>
                    </a:lnT>
                    <a:lnB w="762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  <a:tr h="0">
                <a:tc>
                  <a:txBody>
                    <a:bodyPr/>
                    <a:p>
                      <a:pPr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3200"/>
                        <a:t>№ответа</a:t>
                      </a:r>
                      <a:endParaRPr lang="en-US" altLang="zh-CN" sz="3200"/>
                    </a:p>
                  </a:txBody>
                  <a:tcPr marL="0" marR="0" marT="0" marB="0" anchor="t" anchorCtr="0">
                    <a:lnL w="76200" cmpd="sng">
                      <a:solidFill>
                        <a:schemeClr val="tx1"/>
                      </a:solidFill>
                      <a:prstDash val="solid"/>
                    </a:lnL>
                    <a:lnR w="76200" cmpd="sng">
                      <a:solidFill>
                        <a:schemeClr val="tx1"/>
                      </a:solidFill>
                      <a:prstDash val="solid"/>
                    </a:lnR>
                    <a:lnT w="76200" cmpd="sng">
                      <a:solidFill>
                        <a:schemeClr val="tx1"/>
                      </a:solidFill>
                      <a:prstDash val="solid"/>
                    </a:lnT>
                    <a:lnB w="762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3200"/>
                        <a:t> </a:t>
                      </a:r>
                      <a:endParaRPr lang="en-US" altLang="zh-CN" sz="3200"/>
                    </a:p>
                  </a:txBody>
                  <a:tcPr marL="0" marR="0" marT="0" marB="0" anchor="t" anchorCtr="0">
                    <a:lnL w="76200" cmpd="sng">
                      <a:solidFill>
                        <a:schemeClr val="tx1"/>
                      </a:solidFill>
                      <a:prstDash val="solid"/>
                    </a:lnL>
                    <a:lnR w="76200" cmpd="sng">
                      <a:solidFill>
                        <a:schemeClr val="tx1"/>
                      </a:solidFill>
                      <a:prstDash val="solid"/>
                    </a:lnR>
                    <a:lnT w="76200" cmpd="sng">
                      <a:solidFill>
                        <a:schemeClr val="tx1"/>
                      </a:solidFill>
                      <a:prstDash val="solid"/>
                    </a:lnT>
                    <a:lnB w="762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3200"/>
                        <a:t> </a:t>
                      </a:r>
                      <a:endParaRPr lang="en-US" altLang="zh-CN" sz="3200"/>
                    </a:p>
                  </a:txBody>
                  <a:tcPr marL="0" marR="0" marT="0" marB="0" anchor="t" anchorCtr="0">
                    <a:lnL w="76200" cmpd="sng">
                      <a:solidFill>
                        <a:schemeClr val="tx1"/>
                      </a:solidFill>
                      <a:prstDash val="solid"/>
                    </a:lnL>
                    <a:lnR w="76200" cmpd="sng">
                      <a:solidFill>
                        <a:schemeClr val="tx1"/>
                      </a:solidFill>
                      <a:prstDash val="solid"/>
                    </a:lnR>
                    <a:lnT w="76200" cmpd="sng">
                      <a:solidFill>
                        <a:schemeClr val="tx1"/>
                      </a:solidFill>
                      <a:prstDash val="solid"/>
                    </a:lnT>
                    <a:lnB w="762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3200"/>
                        <a:t> </a:t>
                      </a:r>
                      <a:endParaRPr lang="en-US" altLang="zh-CN" sz="3200"/>
                    </a:p>
                  </a:txBody>
                  <a:tcPr marL="0" marR="0" marT="0" marB="0" anchor="t" anchorCtr="0">
                    <a:lnL w="76200" cmpd="sng">
                      <a:solidFill>
                        <a:schemeClr val="tx1"/>
                      </a:solidFill>
                      <a:prstDash val="solid"/>
                    </a:lnL>
                    <a:lnR w="76200" cmpd="sng">
                      <a:solidFill>
                        <a:schemeClr val="tx1"/>
                      </a:solidFill>
                      <a:prstDash val="solid"/>
                    </a:lnR>
                    <a:lnT w="76200" cmpd="sng">
                      <a:solidFill>
                        <a:schemeClr val="tx1"/>
                      </a:solidFill>
                      <a:prstDash val="solid"/>
                    </a:lnT>
                    <a:lnB w="762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3200"/>
                        <a:t> </a:t>
                      </a:r>
                      <a:endParaRPr lang="en-US" altLang="zh-CN" sz="3200"/>
                    </a:p>
                  </a:txBody>
                  <a:tcPr marL="0" marR="0" marT="0" marB="0" anchor="t" anchorCtr="0">
                    <a:lnL w="76200" cmpd="sng">
                      <a:solidFill>
                        <a:schemeClr val="tx1"/>
                      </a:solidFill>
                      <a:prstDash val="solid"/>
                    </a:lnL>
                    <a:lnR w="76200" cmpd="sng">
                      <a:solidFill>
                        <a:schemeClr val="tx1"/>
                      </a:solidFill>
                      <a:prstDash val="solid"/>
                    </a:lnR>
                    <a:lnT w="76200" cmpd="sng">
                      <a:solidFill>
                        <a:schemeClr val="tx1"/>
                      </a:solidFill>
                      <a:prstDash val="solid"/>
                    </a:lnT>
                    <a:lnB w="762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3200"/>
                        <a:t> </a:t>
                      </a:r>
                      <a:endParaRPr lang="en-US" altLang="zh-CN" sz="3200"/>
                    </a:p>
                  </a:txBody>
                  <a:tcPr marL="0" marR="0" marT="0" marB="0" anchor="t" anchorCtr="0">
                    <a:lnL w="76200" cmpd="sng">
                      <a:solidFill>
                        <a:schemeClr val="tx1"/>
                      </a:solidFill>
                      <a:prstDash val="solid"/>
                    </a:lnL>
                    <a:lnR w="76200" cmpd="sng">
                      <a:solidFill>
                        <a:schemeClr val="tx1"/>
                      </a:solidFill>
                      <a:prstDash val="solid"/>
                    </a:lnR>
                    <a:lnT w="76200" cmpd="sng">
                      <a:solidFill>
                        <a:schemeClr val="tx1"/>
                      </a:solidFill>
                      <a:prstDash val="solid"/>
                    </a:lnT>
                    <a:lnB w="762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endParaRPr sz="3200"/>
                    </a:p>
                  </a:txBody>
                  <a:tcPr marL="0" marR="0" marT="0" marB="0" anchor="t" anchorCtr="0">
                    <a:lnL w="76200" cmpd="sng">
                      <a:solidFill>
                        <a:schemeClr val="tx1"/>
                      </a:solidFill>
                      <a:prstDash val="solid"/>
                    </a:lnL>
                    <a:lnR w="76200" cmpd="sng">
                      <a:solidFill>
                        <a:schemeClr val="tx1"/>
                      </a:solidFill>
                      <a:prstDash val="solid"/>
                    </a:lnR>
                    <a:lnT w="76200" cmpd="sng">
                      <a:solidFill>
                        <a:schemeClr val="tx1"/>
                      </a:solidFill>
                      <a:prstDash val="solid"/>
                    </a:lnT>
                    <a:lnB w="762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05" y="220345"/>
            <a:ext cx="10972800" cy="582613"/>
          </a:xfrm>
        </p:spPr>
        <p:txBody>
          <a:bodyPr/>
          <a:p>
            <a:r>
              <a:rPr lang="ru-RU" altLang="en-US" b="1" i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Одна голова хорошо, а две лучше</a:t>
            </a:r>
            <a:br>
              <a:rPr lang="ru-RU" altLang="en-US" b="1" i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</a:br>
            <a:endParaRPr lang="ru-RU" altLang="en-US" b="1" i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234950" y="539750"/>
            <a:ext cx="10972800" cy="4953000"/>
          </a:xfrm>
        </p:spPr>
        <p:txBody>
          <a:bodyPr/>
          <a:p>
            <a:r>
              <a:rPr lang="ru-RU" altLang="en-US"/>
              <a:t>Работаем в группе по 2 человека</a:t>
            </a:r>
            <a:endParaRPr lang="ru-RU" altLang="en-US"/>
          </a:p>
          <a:p>
            <a:pPr>
              <a:buFont typeface="Wingdings" panose="05000000000000000000" charset="0"/>
              <a:buChar char="v"/>
            </a:pPr>
            <a:r>
              <a:rPr lang="ru-RU" altLang="en-US"/>
              <a:t>Изобразите силу тяжести и вес, действующую на тело</a:t>
            </a:r>
            <a:endParaRPr lang="ru-RU" altLang="en-US"/>
          </a:p>
        </p:txBody>
      </p:sp>
      <p:sp>
        <p:nvSpPr>
          <p:cNvPr id="4" name="Прямоугольник 3"/>
          <p:cNvSpPr/>
          <p:nvPr/>
        </p:nvSpPr>
        <p:spPr>
          <a:xfrm>
            <a:off x="1210945" y="2468880"/>
            <a:ext cx="1824990" cy="960120"/>
          </a:xfrm>
          <a:prstGeom prst="rect">
            <a:avLst/>
          </a:prstGeom>
          <a:solidFill>
            <a:srgbClr val="FF000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4950" y="3429000"/>
            <a:ext cx="3841750" cy="12192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Прямоугольный треугольник 5"/>
          <p:cNvSpPr/>
          <p:nvPr/>
        </p:nvSpPr>
        <p:spPr>
          <a:xfrm flipH="1">
            <a:off x="5296535" y="2330450"/>
            <a:ext cx="2599055" cy="1220470"/>
          </a:xfrm>
          <a:prstGeom prst="rtTriangl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2">
            <a:schemeClr val="accent5"/>
          </a:fillRef>
          <a:effectRef idx="0">
            <a:srgbClr val="FFFFFF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20100000">
            <a:off x="5974080" y="2439035"/>
            <a:ext cx="1093470" cy="514985"/>
          </a:xfrm>
          <a:prstGeom prst="rect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8" name="Арка 7"/>
          <p:cNvSpPr/>
          <p:nvPr/>
        </p:nvSpPr>
        <p:spPr>
          <a:xfrm>
            <a:off x="9487535" y="2776220"/>
            <a:ext cx="1941830" cy="1622425"/>
          </a:xfrm>
          <a:prstGeom prst="blockArc">
            <a:avLst>
              <a:gd name="adj1" fmla="val 10297269"/>
              <a:gd name="adj2" fmla="val 521929"/>
              <a:gd name="adj3" fmla="val 1761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2">
            <a:schemeClr val="accent5"/>
          </a:fillRef>
          <a:effectRef idx="0">
            <a:srgbClr val="FFFFFF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060940" y="2330450"/>
            <a:ext cx="755015" cy="514985"/>
          </a:xfrm>
          <a:prstGeom prst="rect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70280" y="5094605"/>
            <a:ext cx="755015" cy="514985"/>
          </a:xfrm>
          <a:prstGeom prst="rect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12" name="Арка 11"/>
          <p:cNvSpPr/>
          <p:nvPr/>
        </p:nvSpPr>
        <p:spPr>
          <a:xfrm flipV="1">
            <a:off x="-635" y="4185920"/>
            <a:ext cx="2697480" cy="1833245"/>
          </a:xfrm>
          <a:prstGeom prst="blockArc">
            <a:avLst>
              <a:gd name="adj1" fmla="val 10800000"/>
              <a:gd name="adj2" fmla="val 0"/>
              <a:gd name="adj3" fmla="val 25000"/>
            </a:avLst>
          </a:prstGeom>
          <a:ln>
            <a:headEnd type="none" w="med" len="med"/>
            <a:tailEnd type="none" w="med" len="med"/>
          </a:ln>
        </p:spPr>
        <p:style>
          <a:lnRef idx="0">
            <a:srgbClr val="FFFFFF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386455" y="3961130"/>
            <a:ext cx="2157730" cy="11239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cxnSp>
        <p:nvCxnSpPr>
          <p:cNvPr id="15" name="Прямое соединение 14"/>
          <p:cNvCxnSpPr/>
          <p:nvPr/>
        </p:nvCxnSpPr>
        <p:spPr>
          <a:xfrm>
            <a:off x="4458335" y="3961130"/>
            <a:ext cx="10160" cy="1281430"/>
          </a:xfrm>
          <a:prstGeom prst="line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76200" cap="flat" cmpd="sng" algn="ctr">
            <a:solidFill>
              <a:srgbClr val="B2B2B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" name="Овал 15"/>
          <p:cNvSpPr/>
          <p:nvPr/>
        </p:nvSpPr>
        <p:spPr>
          <a:xfrm>
            <a:off x="3950970" y="5183505"/>
            <a:ext cx="1028700" cy="944245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cxnSp>
        <p:nvCxnSpPr>
          <p:cNvPr id="18" name="Прямое соединение 17"/>
          <p:cNvCxnSpPr>
            <a:endCxn id="20" idx="0"/>
          </p:cNvCxnSpPr>
          <p:nvPr/>
        </p:nvCxnSpPr>
        <p:spPr>
          <a:xfrm>
            <a:off x="6315075" y="4011930"/>
            <a:ext cx="792480" cy="1746250"/>
          </a:xfrm>
          <a:prstGeom prst="line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76200" cap="flat" cmpd="sng" algn="ctr">
            <a:solidFill>
              <a:srgbClr val="B2B2B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" name="Прямое соединение 18"/>
          <p:cNvCxnSpPr>
            <a:endCxn id="20" idx="0"/>
          </p:cNvCxnSpPr>
          <p:nvPr/>
        </p:nvCxnSpPr>
        <p:spPr>
          <a:xfrm flipH="1">
            <a:off x="7107555" y="4011930"/>
            <a:ext cx="958215" cy="1746250"/>
          </a:xfrm>
          <a:prstGeom prst="line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76200" cap="flat" cmpd="sng" algn="ctr">
            <a:solidFill>
              <a:srgbClr val="B2B2B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" name="Прямоугольник 16"/>
          <p:cNvSpPr/>
          <p:nvPr/>
        </p:nvSpPr>
        <p:spPr>
          <a:xfrm>
            <a:off x="5899150" y="3961130"/>
            <a:ext cx="2475865" cy="11303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6593205" y="5758180"/>
            <a:ext cx="1028700" cy="944245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05" y="220345"/>
            <a:ext cx="10972800" cy="582613"/>
          </a:xfrm>
        </p:spPr>
        <p:txBody>
          <a:bodyPr/>
          <a:p>
            <a:r>
              <a:rPr lang="ru-RU" altLang="en-US" b="1" i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  <a:t>Одна голова хорошо, а две лучше</a:t>
            </a:r>
            <a:br>
              <a:rPr lang="ru-RU" altLang="en-US" b="1" i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</a:rPr>
            </a:br>
            <a:endParaRPr lang="ru-RU" altLang="en-US" b="1" i="1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scaled="0"/>
              </a:gradFill>
            </a:endParaRPr>
          </a:p>
        </p:txBody>
      </p:sp>
      <p:sp>
        <p:nvSpPr>
          <p:cNvPr id="3" name="Замещающее содержимое 2"/>
          <p:cNvSpPr>
            <a:spLocks noGrp="1"/>
          </p:cNvSpPr>
          <p:nvPr>
            <p:ph idx="1"/>
          </p:nvPr>
        </p:nvSpPr>
        <p:spPr>
          <a:xfrm>
            <a:off x="234950" y="539750"/>
            <a:ext cx="10972800" cy="4953000"/>
          </a:xfrm>
        </p:spPr>
        <p:txBody>
          <a:bodyPr/>
          <a:p>
            <a:r>
              <a:rPr lang="ru-RU" altLang="en-US"/>
              <a:t>Работаем в группе по 2 человека</a:t>
            </a:r>
            <a:endParaRPr lang="ru-RU" altLang="en-US"/>
          </a:p>
          <a:p>
            <a:pPr>
              <a:buFont typeface="Wingdings" panose="05000000000000000000" charset="0"/>
              <a:buChar char="v"/>
            </a:pPr>
            <a:r>
              <a:rPr lang="ru-RU" altLang="en-US"/>
              <a:t>Изобразите силу тяжести и вес, действующую на тело</a:t>
            </a:r>
            <a:endParaRPr lang="ru-RU" altLang="en-US"/>
          </a:p>
        </p:txBody>
      </p:sp>
      <p:sp>
        <p:nvSpPr>
          <p:cNvPr id="4" name="Прямоугольник 3"/>
          <p:cNvSpPr/>
          <p:nvPr/>
        </p:nvSpPr>
        <p:spPr>
          <a:xfrm>
            <a:off x="1210945" y="2468880"/>
            <a:ext cx="1824990" cy="960120"/>
          </a:xfrm>
          <a:prstGeom prst="rect">
            <a:avLst/>
          </a:prstGeom>
          <a:solidFill>
            <a:srgbClr val="FF000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4950" y="3429000"/>
            <a:ext cx="3841750" cy="12192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6" name="Прямоугольный треугольник 5"/>
          <p:cNvSpPr/>
          <p:nvPr/>
        </p:nvSpPr>
        <p:spPr>
          <a:xfrm flipH="1">
            <a:off x="5296535" y="2330450"/>
            <a:ext cx="2599055" cy="1220470"/>
          </a:xfrm>
          <a:prstGeom prst="rtTriangle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2">
            <a:schemeClr val="accent5"/>
          </a:fillRef>
          <a:effectRef idx="0">
            <a:srgbClr val="FFFFFF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20100000">
            <a:off x="5974080" y="2439035"/>
            <a:ext cx="1093470" cy="514985"/>
          </a:xfrm>
          <a:prstGeom prst="rect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8" name="Арка 7"/>
          <p:cNvSpPr/>
          <p:nvPr/>
        </p:nvSpPr>
        <p:spPr>
          <a:xfrm>
            <a:off x="9487535" y="2776220"/>
            <a:ext cx="1941830" cy="1622425"/>
          </a:xfrm>
          <a:prstGeom prst="blockArc">
            <a:avLst>
              <a:gd name="adj1" fmla="val 10297269"/>
              <a:gd name="adj2" fmla="val 521929"/>
              <a:gd name="adj3" fmla="val 17610"/>
            </a:avLst>
          </a:pr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2">
            <a:schemeClr val="accent5"/>
          </a:fillRef>
          <a:effectRef idx="0">
            <a:srgbClr val="FFFFFF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060940" y="2330450"/>
            <a:ext cx="755015" cy="514985"/>
          </a:xfrm>
          <a:prstGeom prst="rect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70280" y="5094605"/>
            <a:ext cx="755015" cy="514985"/>
          </a:xfrm>
          <a:prstGeom prst="rect">
            <a:avLst/>
          </a:prstGeom>
          <a:solidFill>
            <a:srgbClr val="FF0000"/>
          </a:solidFill>
          <a:ln>
            <a:headEnd type="none" w="med" len="med"/>
            <a:tailEnd type="none" w="med" len="med"/>
          </a:ln>
        </p:spPr>
        <p:style>
          <a:lnRef idx="0">
            <a:srgbClr val="FFFFFF"/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12" name="Арка 11"/>
          <p:cNvSpPr/>
          <p:nvPr/>
        </p:nvSpPr>
        <p:spPr>
          <a:xfrm flipV="1">
            <a:off x="-635" y="4185920"/>
            <a:ext cx="2697480" cy="1833245"/>
          </a:xfrm>
          <a:prstGeom prst="blockArc">
            <a:avLst>
              <a:gd name="adj1" fmla="val 10800000"/>
              <a:gd name="adj2" fmla="val 0"/>
              <a:gd name="adj3" fmla="val 25000"/>
            </a:avLst>
          </a:prstGeom>
          <a:ln>
            <a:headEnd type="none" w="med" len="med"/>
            <a:tailEnd type="none" w="med" len="med"/>
          </a:ln>
        </p:spPr>
        <p:style>
          <a:lnRef idx="0">
            <a:srgbClr val="FFFFFF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386455" y="3961130"/>
            <a:ext cx="2157730" cy="112395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cxnSp>
        <p:nvCxnSpPr>
          <p:cNvPr id="15" name="Прямое соединение 14"/>
          <p:cNvCxnSpPr/>
          <p:nvPr/>
        </p:nvCxnSpPr>
        <p:spPr>
          <a:xfrm>
            <a:off x="4458335" y="3961130"/>
            <a:ext cx="10160" cy="1281430"/>
          </a:xfrm>
          <a:prstGeom prst="line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76200" cap="flat" cmpd="sng" algn="ctr">
            <a:solidFill>
              <a:srgbClr val="B2B2B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" name="Овал 15"/>
          <p:cNvSpPr/>
          <p:nvPr/>
        </p:nvSpPr>
        <p:spPr>
          <a:xfrm>
            <a:off x="3950970" y="5183505"/>
            <a:ext cx="1028700" cy="944245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cxnSp>
        <p:nvCxnSpPr>
          <p:cNvPr id="18" name="Прямое соединение 17"/>
          <p:cNvCxnSpPr/>
          <p:nvPr/>
        </p:nvCxnSpPr>
        <p:spPr>
          <a:xfrm>
            <a:off x="6315075" y="4011930"/>
            <a:ext cx="795655" cy="1080770"/>
          </a:xfrm>
          <a:prstGeom prst="line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76200" cap="flat" cmpd="sng" algn="ctr">
            <a:solidFill>
              <a:srgbClr val="B2B2B2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9" name="Прямое соединение 18"/>
          <p:cNvCxnSpPr/>
          <p:nvPr/>
        </p:nvCxnSpPr>
        <p:spPr>
          <a:xfrm flipH="1">
            <a:off x="7153275" y="4011930"/>
            <a:ext cx="912495" cy="1069975"/>
          </a:xfrm>
          <a:prstGeom prst="line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76200" cap="flat" cmpd="sng" algn="ctr">
            <a:solidFill>
              <a:srgbClr val="B2B2B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" name="Прямоугольник 16"/>
          <p:cNvSpPr/>
          <p:nvPr/>
        </p:nvSpPr>
        <p:spPr>
          <a:xfrm>
            <a:off x="5899150" y="3961130"/>
            <a:ext cx="2475865" cy="113030"/>
          </a:xfrm>
          <a:prstGeom prst="rect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6645275" y="5078095"/>
            <a:ext cx="1028700" cy="944245"/>
          </a:xfrm>
          <a:prstGeom prst="ellipse">
            <a:avLst/>
          </a:prstGeom>
          <a:solidFill>
            <a:srgbClr val="FF0000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>
            <a:off x="2113280" y="2969260"/>
            <a:ext cx="10160" cy="1316355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11" name="Текстовое поле 10"/>
          <p:cNvSpPr txBox="1"/>
          <p:nvPr/>
        </p:nvSpPr>
        <p:spPr>
          <a:xfrm>
            <a:off x="2218690" y="4011930"/>
            <a:ext cx="9766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/>
              <a:t>F</a:t>
            </a:r>
            <a:r>
              <a:rPr lang="ru-RU" altLang="en-US" sz="1200" b="1"/>
              <a:t>тяж</a:t>
            </a:r>
            <a:endParaRPr lang="ru-RU" altLang="en-US" sz="1200" b="1" baseline="-25000"/>
          </a:p>
        </p:txBody>
      </p:sp>
      <p:cxnSp>
        <p:nvCxnSpPr>
          <p:cNvPr id="21" name="Прямая со стрелкой 20"/>
          <p:cNvCxnSpPr/>
          <p:nvPr/>
        </p:nvCxnSpPr>
        <p:spPr>
          <a:xfrm flipV="1">
            <a:off x="2325370" y="4051935"/>
            <a:ext cx="180340" cy="2159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22" name="Прямая со стрелкой 21"/>
          <p:cNvCxnSpPr/>
          <p:nvPr/>
        </p:nvCxnSpPr>
        <p:spPr>
          <a:xfrm>
            <a:off x="2112645" y="3422015"/>
            <a:ext cx="10160" cy="1316355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38100" cap="flat" cmpd="sng" algn="ctr"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</a:gra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23" name="Текстовое поле 22"/>
          <p:cNvSpPr txBox="1"/>
          <p:nvPr/>
        </p:nvSpPr>
        <p:spPr>
          <a:xfrm>
            <a:off x="2388870" y="4592955"/>
            <a:ext cx="5727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/>
              <a:t>P</a:t>
            </a:r>
            <a:endParaRPr lang="en-US" altLang="en-US"/>
          </a:p>
        </p:txBody>
      </p:sp>
      <p:cxnSp>
        <p:nvCxnSpPr>
          <p:cNvPr id="24" name="Прямая со стрелкой 23"/>
          <p:cNvCxnSpPr/>
          <p:nvPr/>
        </p:nvCxnSpPr>
        <p:spPr>
          <a:xfrm flipV="1">
            <a:off x="2484120" y="4574540"/>
            <a:ext cx="180340" cy="2159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25" name="Прямая со стрелкой 24"/>
          <p:cNvCxnSpPr/>
          <p:nvPr/>
        </p:nvCxnSpPr>
        <p:spPr>
          <a:xfrm flipH="1">
            <a:off x="6537960" y="2695575"/>
            <a:ext cx="5715" cy="94234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26" name="Текстовое поле 25"/>
          <p:cNvSpPr txBox="1"/>
          <p:nvPr/>
        </p:nvSpPr>
        <p:spPr>
          <a:xfrm>
            <a:off x="6645275" y="3429000"/>
            <a:ext cx="9766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/>
              <a:t>F</a:t>
            </a:r>
            <a:r>
              <a:rPr lang="ru-RU" altLang="en-US" sz="1200" b="1"/>
              <a:t>тяж</a:t>
            </a:r>
            <a:endParaRPr lang="ru-RU" altLang="en-US" sz="1200" b="1" baseline="-25000"/>
          </a:p>
        </p:txBody>
      </p:sp>
      <p:cxnSp>
        <p:nvCxnSpPr>
          <p:cNvPr id="27" name="Прямая со стрелкой 26"/>
          <p:cNvCxnSpPr/>
          <p:nvPr/>
        </p:nvCxnSpPr>
        <p:spPr>
          <a:xfrm flipV="1">
            <a:off x="6692265" y="3407410"/>
            <a:ext cx="180340" cy="2159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28" name="Прямая со стрелкой 27"/>
          <p:cNvCxnSpPr/>
          <p:nvPr/>
        </p:nvCxnSpPr>
        <p:spPr>
          <a:xfrm>
            <a:off x="6558915" y="2942590"/>
            <a:ext cx="10795" cy="960755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38100" cap="flat" cmpd="sng" algn="ctr"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</a:gra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29" name="Текстовое поле 28"/>
          <p:cNvSpPr txBox="1"/>
          <p:nvPr/>
        </p:nvSpPr>
        <p:spPr>
          <a:xfrm>
            <a:off x="6039485" y="3643630"/>
            <a:ext cx="5727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/>
              <a:t>P</a:t>
            </a:r>
            <a:endParaRPr lang="en-US" altLang="en-US"/>
          </a:p>
        </p:txBody>
      </p:sp>
      <p:cxnSp>
        <p:nvCxnSpPr>
          <p:cNvPr id="30" name="Прямая со стрелкой 29"/>
          <p:cNvCxnSpPr/>
          <p:nvPr/>
        </p:nvCxnSpPr>
        <p:spPr>
          <a:xfrm flipV="1">
            <a:off x="6134735" y="3643630"/>
            <a:ext cx="180340" cy="2159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31" name="Прямая со стрелкой 30"/>
          <p:cNvCxnSpPr/>
          <p:nvPr/>
        </p:nvCxnSpPr>
        <p:spPr>
          <a:xfrm>
            <a:off x="10431780" y="2586990"/>
            <a:ext cx="10160" cy="1316355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32" name="Прямая со стрелкой 31"/>
          <p:cNvCxnSpPr/>
          <p:nvPr/>
        </p:nvCxnSpPr>
        <p:spPr>
          <a:xfrm>
            <a:off x="10431145" y="2869565"/>
            <a:ext cx="10160" cy="1316355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38100" cap="flat" cmpd="sng" algn="ctr"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</a:gra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33" name="Текстовое поле 32"/>
          <p:cNvSpPr txBox="1"/>
          <p:nvPr/>
        </p:nvSpPr>
        <p:spPr>
          <a:xfrm>
            <a:off x="10528935" y="3535045"/>
            <a:ext cx="9766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/>
              <a:t>F</a:t>
            </a:r>
            <a:r>
              <a:rPr lang="ru-RU" altLang="en-US" sz="1200" b="1"/>
              <a:t>тяж</a:t>
            </a:r>
            <a:endParaRPr lang="ru-RU" altLang="en-US" sz="1200" b="1" baseline="-25000"/>
          </a:p>
        </p:txBody>
      </p:sp>
      <p:sp>
        <p:nvSpPr>
          <p:cNvPr id="34" name="Текстовое поле 33"/>
          <p:cNvSpPr txBox="1"/>
          <p:nvPr/>
        </p:nvSpPr>
        <p:spPr>
          <a:xfrm>
            <a:off x="10272395" y="4210050"/>
            <a:ext cx="5727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/>
              <a:t>P</a:t>
            </a:r>
            <a:endParaRPr lang="en-US" altLang="en-US"/>
          </a:p>
        </p:txBody>
      </p:sp>
      <p:cxnSp>
        <p:nvCxnSpPr>
          <p:cNvPr id="35" name="Прямая со стрелкой 34"/>
          <p:cNvCxnSpPr/>
          <p:nvPr/>
        </p:nvCxnSpPr>
        <p:spPr>
          <a:xfrm flipV="1">
            <a:off x="10635615" y="3534410"/>
            <a:ext cx="180340" cy="2159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36" name="Прямая со стрелкой 35"/>
          <p:cNvCxnSpPr/>
          <p:nvPr/>
        </p:nvCxnSpPr>
        <p:spPr>
          <a:xfrm flipV="1">
            <a:off x="10348595" y="4266565"/>
            <a:ext cx="180340" cy="2159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37" name="Прямая со стрелкой 36"/>
          <p:cNvCxnSpPr/>
          <p:nvPr/>
        </p:nvCxnSpPr>
        <p:spPr>
          <a:xfrm>
            <a:off x="1342390" y="5386070"/>
            <a:ext cx="10160" cy="1316355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38" name="Прямая со стрелкой 37"/>
          <p:cNvCxnSpPr/>
          <p:nvPr/>
        </p:nvCxnSpPr>
        <p:spPr>
          <a:xfrm>
            <a:off x="4458335" y="5609590"/>
            <a:ext cx="0" cy="988695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39" name="Прямая со стрелкой 38"/>
          <p:cNvCxnSpPr/>
          <p:nvPr/>
        </p:nvCxnSpPr>
        <p:spPr>
          <a:xfrm flipH="1">
            <a:off x="7164070" y="5542915"/>
            <a:ext cx="635" cy="710565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40" name="Текстовое поле 39"/>
          <p:cNvSpPr txBox="1"/>
          <p:nvPr/>
        </p:nvSpPr>
        <p:spPr>
          <a:xfrm>
            <a:off x="1507490" y="6334125"/>
            <a:ext cx="9766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/>
              <a:t>F</a:t>
            </a:r>
            <a:r>
              <a:rPr lang="ru-RU" altLang="en-US" sz="1200" b="1"/>
              <a:t>тяж</a:t>
            </a:r>
            <a:endParaRPr lang="ru-RU" altLang="en-US" sz="1200" b="1" baseline="-25000"/>
          </a:p>
        </p:txBody>
      </p:sp>
      <p:sp>
        <p:nvSpPr>
          <p:cNvPr id="41" name="Текстовое поле 40"/>
          <p:cNvSpPr txBox="1"/>
          <p:nvPr/>
        </p:nvSpPr>
        <p:spPr>
          <a:xfrm>
            <a:off x="4567555" y="6334125"/>
            <a:ext cx="9766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/>
              <a:t>F</a:t>
            </a:r>
            <a:r>
              <a:rPr lang="ru-RU" altLang="en-US" sz="1200" b="1"/>
              <a:t>тяж</a:t>
            </a:r>
            <a:endParaRPr lang="ru-RU" altLang="en-US" sz="1200" b="1" baseline="-25000"/>
          </a:p>
        </p:txBody>
      </p:sp>
      <p:sp>
        <p:nvSpPr>
          <p:cNvPr id="42" name="Текстовое поле 41"/>
          <p:cNvSpPr txBox="1"/>
          <p:nvPr/>
        </p:nvSpPr>
        <p:spPr>
          <a:xfrm>
            <a:off x="7332980" y="6229985"/>
            <a:ext cx="9766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/>
              <a:t>F</a:t>
            </a:r>
            <a:r>
              <a:rPr lang="ru-RU" altLang="en-US" sz="1200" b="1"/>
              <a:t>тяж</a:t>
            </a:r>
            <a:endParaRPr lang="ru-RU" altLang="en-US" sz="1200" b="1" baseline="-25000"/>
          </a:p>
        </p:txBody>
      </p:sp>
      <p:cxnSp>
        <p:nvCxnSpPr>
          <p:cNvPr id="43" name="Прямая со стрелкой 42"/>
          <p:cNvCxnSpPr/>
          <p:nvPr/>
        </p:nvCxnSpPr>
        <p:spPr>
          <a:xfrm flipV="1">
            <a:off x="1544955" y="6312535"/>
            <a:ext cx="180340" cy="2159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44" name="Прямая со стрелкой 43"/>
          <p:cNvCxnSpPr/>
          <p:nvPr/>
        </p:nvCxnSpPr>
        <p:spPr>
          <a:xfrm flipV="1">
            <a:off x="4567555" y="6334125"/>
            <a:ext cx="180340" cy="2159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45" name="Прямая со стрелкой 44"/>
          <p:cNvCxnSpPr/>
          <p:nvPr/>
        </p:nvCxnSpPr>
        <p:spPr>
          <a:xfrm flipV="1">
            <a:off x="7441565" y="6229985"/>
            <a:ext cx="180340" cy="2159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46" name="Прямая со стрелкой 45"/>
          <p:cNvCxnSpPr/>
          <p:nvPr/>
        </p:nvCxnSpPr>
        <p:spPr>
          <a:xfrm>
            <a:off x="1338580" y="5542280"/>
            <a:ext cx="10160" cy="68453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38100" cap="flat" cmpd="sng" algn="ctr"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</a:gra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47" name="Прямая со стрелкой 46"/>
          <p:cNvCxnSpPr/>
          <p:nvPr/>
        </p:nvCxnSpPr>
        <p:spPr>
          <a:xfrm>
            <a:off x="4458335" y="5183505"/>
            <a:ext cx="10160" cy="74676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38100" cap="flat" cmpd="sng" algn="ctr"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</a:gra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48" name="Прямая со стрелкой 47"/>
          <p:cNvCxnSpPr/>
          <p:nvPr/>
        </p:nvCxnSpPr>
        <p:spPr>
          <a:xfrm>
            <a:off x="7153275" y="5078095"/>
            <a:ext cx="0" cy="756285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38100" cap="flat" cmpd="sng" algn="ctr"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</a:gradFill>
            <a:prstDash val="solid"/>
            <a:round/>
            <a:headEnd type="none" w="med" len="med"/>
            <a:tailEnd type="arrow" w="med" len="med"/>
          </a:ln>
        </p:spPr>
      </p:cxnSp>
      <p:sp>
        <p:nvSpPr>
          <p:cNvPr id="49" name="Текстовое поле 48"/>
          <p:cNvSpPr txBox="1"/>
          <p:nvPr/>
        </p:nvSpPr>
        <p:spPr>
          <a:xfrm>
            <a:off x="535305" y="5770245"/>
            <a:ext cx="572770" cy="35750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en-US"/>
              <a:t>P</a:t>
            </a:r>
            <a:endParaRPr lang="en-US" altLang="en-US"/>
          </a:p>
        </p:txBody>
      </p:sp>
      <p:sp>
        <p:nvSpPr>
          <p:cNvPr id="50" name="Текстовое поле 49"/>
          <p:cNvSpPr txBox="1"/>
          <p:nvPr/>
        </p:nvSpPr>
        <p:spPr>
          <a:xfrm>
            <a:off x="3661410" y="5466080"/>
            <a:ext cx="5727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/>
              <a:t>P</a:t>
            </a:r>
            <a:endParaRPr lang="en-US" altLang="en-US"/>
          </a:p>
        </p:txBody>
      </p:sp>
      <p:sp>
        <p:nvSpPr>
          <p:cNvPr id="51" name="Текстовое поле 50"/>
          <p:cNvSpPr txBox="1"/>
          <p:nvPr/>
        </p:nvSpPr>
        <p:spPr>
          <a:xfrm>
            <a:off x="6315075" y="5466080"/>
            <a:ext cx="5727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en-US"/>
              <a:t>P</a:t>
            </a:r>
            <a:endParaRPr lang="en-US" altLang="en-US"/>
          </a:p>
        </p:txBody>
      </p:sp>
      <p:cxnSp>
        <p:nvCxnSpPr>
          <p:cNvPr id="52" name="Прямая со стрелкой 51"/>
          <p:cNvCxnSpPr/>
          <p:nvPr/>
        </p:nvCxnSpPr>
        <p:spPr>
          <a:xfrm flipV="1">
            <a:off x="605790" y="5770245"/>
            <a:ext cx="180340" cy="2159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53" name="Прямая со стрелкой 52"/>
          <p:cNvCxnSpPr/>
          <p:nvPr/>
        </p:nvCxnSpPr>
        <p:spPr>
          <a:xfrm flipV="1">
            <a:off x="3770630" y="5471160"/>
            <a:ext cx="180340" cy="2159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  <p:cxnSp>
        <p:nvCxnSpPr>
          <p:cNvPr id="54" name="Прямая со стрелкой 53"/>
          <p:cNvCxnSpPr/>
          <p:nvPr/>
        </p:nvCxnSpPr>
        <p:spPr>
          <a:xfrm flipV="1">
            <a:off x="6357620" y="5492750"/>
            <a:ext cx="180340" cy="21590"/>
          </a:xfrm>
          <a:prstGeom prst="straightConnector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med" len="med"/>
          </a:ln>
        </p:spPr>
      </p:cxn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945" y="190500"/>
            <a:ext cx="7219315" cy="2125980"/>
          </a:xfrm>
        </p:spPr>
        <p:txBody>
          <a:bodyPr/>
          <a:p>
            <a:pPr marL="0" indent="0" algn="l" eaLnBrk="1" latinLnBrk="0" hangingPunct="1">
              <a:lnSpc>
                <a:spcPct val="100000"/>
              </a:lnSpc>
            </a:pPr>
            <a:r>
              <a:rPr lang="en-US" altLang="en-US" sz="2400" b="1">
                <a:latin typeface="Times New Roman" panose="02020603050405020304" charset="0"/>
                <a:cs typeface="Times New Roman" panose="02020603050405020304" charset="0"/>
              </a:rPr>
              <a:t>«</a:t>
            </a:r>
            <a:r>
              <a:rPr lang="en-US" altLang="en-US" sz="2400" b="1">
                <a:latin typeface="Times New Roman" panose="02020603050405020304" charset="0"/>
                <a:cs typeface="Times New Roman" panose="02020603050405020304" charset="0"/>
              </a:rPr>
              <a:t>Человек</a:t>
            </a:r>
            <a:r>
              <a:rPr lang="en-US" altLang="ru-RU" sz="2400" b="1">
                <a:latin typeface="Times New Roman" panose="02020603050405020304" charset="0"/>
                <a:cs typeface="Times New Roman" panose="02020603050405020304" charset="0"/>
              </a:rPr>
              <a:t> – </a:t>
            </a:r>
            <a:r>
              <a:rPr lang="en-US" altLang="en-US" sz="2400" b="1">
                <a:latin typeface="Times New Roman" panose="02020603050405020304" charset="0"/>
                <a:cs typeface="Times New Roman" panose="02020603050405020304" charset="0"/>
              </a:rPr>
              <a:t>высшее</a:t>
            </a:r>
            <a:r>
              <a:rPr lang="en-US" altLang="ru-RU" sz="2400" b="1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b="1">
                <a:latin typeface="Times New Roman" panose="02020603050405020304" charset="0"/>
                <a:cs typeface="Times New Roman" panose="02020603050405020304" charset="0"/>
              </a:rPr>
              <a:t>творение</a:t>
            </a:r>
            <a:r>
              <a:rPr lang="en-US" altLang="ru-RU" sz="2400" b="1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b="1">
                <a:latin typeface="Times New Roman" panose="02020603050405020304" charset="0"/>
                <a:cs typeface="Times New Roman" panose="02020603050405020304" charset="0"/>
              </a:rPr>
              <a:t>природы</a:t>
            </a:r>
            <a:r>
              <a:rPr lang="en-US" altLang="ru-RU" sz="2400" b="1">
                <a:latin typeface="Times New Roman" panose="02020603050405020304" charset="0"/>
                <a:cs typeface="Times New Roman" panose="02020603050405020304" charset="0"/>
              </a:rPr>
              <a:t>.</a:t>
            </a:r>
            <a:br>
              <a:rPr lang="en-US" altLang="ru-RU" sz="2400" b="1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US" altLang="en-US" sz="2400" b="1">
                <a:latin typeface="Times New Roman" panose="02020603050405020304" charset="0"/>
                <a:cs typeface="Times New Roman" panose="02020603050405020304" charset="0"/>
              </a:rPr>
              <a:t>Но</a:t>
            </a:r>
            <a:r>
              <a:rPr lang="en-US" altLang="ru-RU" sz="2400" b="1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b="1">
                <a:latin typeface="Times New Roman" panose="02020603050405020304" charset="0"/>
                <a:cs typeface="Times New Roman" panose="02020603050405020304" charset="0"/>
              </a:rPr>
              <a:t>для</a:t>
            </a:r>
            <a:r>
              <a:rPr lang="en-US" altLang="ru-RU" sz="2400" b="1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b="1">
                <a:latin typeface="Times New Roman" panose="02020603050405020304" charset="0"/>
                <a:cs typeface="Times New Roman" panose="02020603050405020304" charset="0"/>
              </a:rPr>
              <a:t>того</a:t>
            </a:r>
            <a:r>
              <a:rPr lang="en-US" altLang="ru-RU" sz="2400" b="1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2400" b="1">
                <a:latin typeface="Times New Roman" panose="02020603050405020304" charset="0"/>
                <a:cs typeface="Times New Roman" panose="02020603050405020304" charset="0"/>
              </a:rPr>
              <a:t>чтобы</a:t>
            </a:r>
            <a:r>
              <a:rPr lang="en-US" altLang="ru-RU" sz="2400" b="1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b="1">
                <a:latin typeface="Times New Roman" panose="02020603050405020304" charset="0"/>
                <a:cs typeface="Times New Roman" panose="02020603050405020304" charset="0"/>
              </a:rPr>
              <a:t>наслаждаться</a:t>
            </a:r>
            <a:r>
              <a:rPr lang="en-US" altLang="ru-RU" sz="2400" b="1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b="1">
                <a:latin typeface="Times New Roman" panose="02020603050405020304" charset="0"/>
                <a:cs typeface="Times New Roman" panose="02020603050405020304" charset="0"/>
              </a:rPr>
              <a:t>ее</a:t>
            </a:r>
            <a:r>
              <a:rPr lang="en-US" altLang="ru-RU" sz="2400" b="1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b="1">
                <a:latin typeface="Times New Roman" panose="02020603050405020304" charset="0"/>
                <a:cs typeface="Times New Roman" panose="02020603050405020304" charset="0"/>
              </a:rPr>
              <a:t>сокровищами</a:t>
            </a:r>
            <a:r>
              <a:rPr lang="en-US" altLang="ru-RU" sz="2400" b="1">
                <a:latin typeface="Times New Roman" panose="02020603050405020304" charset="0"/>
                <a:cs typeface="Times New Roman" panose="02020603050405020304" charset="0"/>
              </a:rPr>
              <a:t>,</a:t>
            </a:r>
            <a:br>
              <a:rPr lang="en-US" altLang="ru-RU" sz="2400" b="1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US" altLang="en-US" sz="2400" b="1">
                <a:latin typeface="Times New Roman" panose="02020603050405020304" charset="0"/>
                <a:cs typeface="Times New Roman" panose="02020603050405020304" charset="0"/>
              </a:rPr>
              <a:t>он</a:t>
            </a:r>
            <a:r>
              <a:rPr lang="en-US" altLang="ru-RU" sz="2400" b="1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b="1">
                <a:latin typeface="Times New Roman" panose="02020603050405020304" charset="0"/>
                <a:cs typeface="Times New Roman" panose="02020603050405020304" charset="0"/>
              </a:rPr>
              <a:t>должен</a:t>
            </a:r>
            <a:r>
              <a:rPr lang="en-US" altLang="ru-RU" sz="2400" b="1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b="1">
                <a:latin typeface="Times New Roman" panose="02020603050405020304" charset="0"/>
                <a:cs typeface="Times New Roman" panose="02020603050405020304" charset="0"/>
              </a:rPr>
              <a:t>отвечать</a:t>
            </a:r>
            <a:r>
              <a:rPr lang="en-US" altLang="ru-RU" sz="2400" b="1">
                <a:latin typeface="Times New Roman" panose="02020603050405020304" charset="0"/>
                <a:cs typeface="Times New Roman" panose="02020603050405020304" charset="0"/>
              </a:rPr>
              <a:t>, </a:t>
            </a:r>
            <a:r>
              <a:rPr lang="en-US" altLang="en-US" sz="2400" b="1">
                <a:latin typeface="Times New Roman" panose="02020603050405020304" charset="0"/>
                <a:cs typeface="Times New Roman" panose="02020603050405020304" charset="0"/>
              </a:rPr>
              <a:t>по</a:t>
            </a:r>
            <a:r>
              <a:rPr lang="en-US" altLang="ru-RU" sz="2400" b="1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b="1">
                <a:latin typeface="Times New Roman" panose="02020603050405020304" charset="0"/>
                <a:cs typeface="Times New Roman" panose="02020603050405020304" charset="0"/>
              </a:rPr>
              <a:t>крайней</a:t>
            </a:r>
            <a:r>
              <a:rPr lang="en-US" altLang="ru-RU" sz="2400" b="1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b="1">
                <a:latin typeface="Times New Roman" panose="02020603050405020304" charset="0"/>
                <a:cs typeface="Times New Roman" panose="02020603050405020304" charset="0"/>
              </a:rPr>
              <a:t>мере</a:t>
            </a:r>
            <a:br>
              <a:rPr lang="en-US" altLang="ru-RU" sz="2400" b="1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US" altLang="ru-RU" sz="2400" b="1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b="1">
                <a:latin typeface="Times New Roman" panose="02020603050405020304" charset="0"/>
                <a:cs typeface="Times New Roman" panose="02020603050405020304" charset="0"/>
              </a:rPr>
              <a:t>одному</a:t>
            </a:r>
            <a:r>
              <a:rPr lang="en-US" altLang="ru-RU" sz="2400" b="1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b="1">
                <a:latin typeface="Times New Roman" panose="02020603050405020304" charset="0"/>
                <a:cs typeface="Times New Roman" panose="02020603050405020304" charset="0"/>
              </a:rPr>
              <a:t>требованию</a:t>
            </a:r>
            <a:r>
              <a:rPr lang="en-US" altLang="ru-RU" sz="2400" b="1">
                <a:latin typeface="Times New Roman" panose="02020603050405020304" charset="0"/>
                <a:cs typeface="Times New Roman" panose="02020603050405020304" charset="0"/>
              </a:rPr>
              <a:t>: </a:t>
            </a:r>
            <a:r>
              <a:rPr lang="en-US" altLang="en-US" sz="2400" b="1">
                <a:latin typeface="Times New Roman" panose="02020603050405020304" charset="0"/>
                <a:cs typeface="Times New Roman" panose="02020603050405020304" charset="0"/>
              </a:rPr>
              <a:t>быть</a:t>
            </a:r>
            <a:r>
              <a:rPr lang="en-US" altLang="ru-RU" sz="2400" b="1">
                <a:latin typeface="Times New Roman" panose="02020603050405020304" charset="0"/>
                <a:cs typeface="Times New Roman" panose="02020603050405020304" charset="0"/>
              </a:rPr>
              <a:t> </a:t>
            </a:r>
            <a:r>
              <a:rPr lang="en-US" altLang="en-US" sz="2400" b="1">
                <a:latin typeface="Times New Roman" panose="02020603050405020304" charset="0"/>
                <a:cs typeface="Times New Roman" panose="02020603050405020304" charset="0"/>
              </a:rPr>
              <a:t>здоровым</a:t>
            </a:r>
            <a:r>
              <a:rPr lang="en-US" altLang="en-US" sz="2400" b="1">
                <a:latin typeface="Times New Roman" panose="02020603050405020304" charset="0"/>
                <a:cs typeface="Times New Roman" panose="02020603050405020304" charset="0"/>
              </a:rPr>
              <a:t>»</a:t>
            </a:r>
            <a:r>
              <a:rPr lang="en-US" altLang="ru-RU" sz="2400" b="1">
                <a:latin typeface="Times New Roman" panose="02020603050405020304" charset="0"/>
                <a:cs typeface="Times New Roman" panose="02020603050405020304" charset="0"/>
              </a:rPr>
              <a:t>                                     </a:t>
            </a:r>
            <a:br>
              <a:rPr lang="en-US" altLang="ru-RU" sz="2400" b="1">
                <a:latin typeface="Times New Roman" panose="02020603050405020304" charset="0"/>
                <a:cs typeface="Times New Roman" panose="02020603050405020304" charset="0"/>
              </a:rPr>
            </a:br>
            <a:r>
              <a:rPr lang="en-US" altLang="ru-RU" sz="2400" b="1">
                <a:latin typeface="Times New Roman" panose="02020603050405020304" charset="0"/>
                <a:cs typeface="Times New Roman" panose="02020603050405020304" charset="0"/>
              </a:rPr>
              <a:t>                                                                    </a:t>
            </a:r>
            <a:r>
              <a:rPr lang="en-US" altLang="en-US" sz="2400" b="1">
                <a:latin typeface="Times New Roman" panose="02020603050405020304" charset="0"/>
                <a:cs typeface="Times New Roman" panose="02020603050405020304" charset="0"/>
              </a:rPr>
              <a:t>А</a:t>
            </a:r>
            <a:r>
              <a:rPr lang="en-US" altLang="ru-RU" sz="2400" b="1">
                <a:latin typeface="Times New Roman" panose="02020603050405020304" charset="0"/>
                <a:cs typeface="Times New Roman" panose="02020603050405020304" charset="0"/>
              </a:rPr>
              <a:t>.</a:t>
            </a:r>
            <a:r>
              <a:rPr lang="en-US" altLang="en-US" sz="2400" b="1">
                <a:latin typeface="Times New Roman" panose="02020603050405020304" charset="0"/>
                <a:cs typeface="Times New Roman" panose="02020603050405020304" charset="0"/>
              </a:rPr>
              <a:t>А</a:t>
            </a:r>
            <a:r>
              <a:rPr lang="en-US" altLang="ru-RU" sz="2400" b="1">
                <a:latin typeface="Times New Roman" panose="02020603050405020304" charset="0"/>
                <a:cs typeface="Times New Roman" panose="02020603050405020304" charset="0"/>
              </a:rPr>
              <a:t>. </a:t>
            </a:r>
            <a:r>
              <a:rPr lang="en-US" altLang="en-US" sz="2400" b="1">
                <a:latin typeface="Times New Roman" panose="02020603050405020304" charset="0"/>
                <a:cs typeface="Times New Roman" panose="02020603050405020304" charset="0"/>
              </a:rPr>
              <a:t>Леонов</a:t>
            </a:r>
            <a:r>
              <a:rPr lang="en-US" altLang="ru-RU" sz="2400" b="1">
                <a:latin typeface="Times New Roman" panose="02020603050405020304" charset="0"/>
                <a:cs typeface="Times New Roman" panose="02020603050405020304" charset="0"/>
              </a:rPr>
              <a:t> </a:t>
            </a:r>
            <a:endParaRPr lang="en-US" altLang="ru-RU" sz="2400" b="1">
              <a:latin typeface="Times New Roman" panose="02020603050405020304" charset="0"/>
              <a:cs typeface="Times New Roman" panose="02020603050405020304" charset="0"/>
            </a:endParaRPr>
          </a:p>
        </p:txBody>
      </p:sp>
      <p:pic>
        <p:nvPicPr>
          <p:cNvPr id="9" name="Замещающее содержимое 8" descr="70090365_b784f2d48d68b974470149b875b9a7c7_80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82930" y="2131695"/>
            <a:ext cx="2422525" cy="1596390"/>
          </a:xfrm>
          <a:prstGeom prst="rect">
            <a:avLst/>
          </a:prstGeom>
        </p:spPr>
      </p:pic>
      <p:pic>
        <p:nvPicPr>
          <p:cNvPr id="12" name="Изображение 11" descr="Movi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0120" y="2032000"/>
            <a:ext cx="4881880" cy="5372100"/>
          </a:xfrm>
          <a:prstGeom prst="rect">
            <a:avLst/>
          </a:prstGeom>
        </p:spPr>
      </p:pic>
      <p:pic>
        <p:nvPicPr>
          <p:cNvPr id="10" name="Изображение 9" descr="u_fc478a48a1c38d2370449e0380c3865a_8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9085" y="2559685"/>
            <a:ext cx="3859530" cy="1933575"/>
          </a:xfrm>
          <a:prstGeom prst="rect">
            <a:avLst/>
          </a:prstGeom>
        </p:spPr>
      </p:pic>
      <p:pic>
        <p:nvPicPr>
          <p:cNvPr id="11" name="Изображение 10" descr="photo-1316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385" y="4593590"/>
            <a:ext cx="3317875" cy="1659255"/>
          </a:xfrm>
          <a:prstGeom prst="rect">
            <a:avLst/>
          </a:prstGeom>
        </p:spPr>
      </p:pic>
      <p:pic>
        <p:nvPicPr>
          <p:cNvPr id="13" name="минус - Разминка на середине">
            <a:hlinkClick r:id="" action="ppaction://media"/>
          </p:cNvPr>
          <p:cNvPicPr/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827135" y="250190"/>
            <a:ext cx="495300" cy="495300"/>
          </a:xfrm>
          <a:prstGeom prst="rect">
            <a:avLst/>
          </a:prstGeom>
        </p:spPr>
      </p:pic>
      <p:pic>
        <p:nvPicPr>
          <p:cNvPr id="14" name="Изображение 13" descr="ori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53025" y="4171950"/>
            <a:ext cx="2335530" cy="2335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51092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547495"/>
            <a:ext cx="5699125" cy="3946525"/>
          </a:xfrm>
        </p:spPr>
        <p:txBody>
          <a:bodyPr/>
          <a:p>
            <a:r>
              <a:rPr lang="ru-RU" altLang="en-US"/>
              <a:t>Сборник Пёрышкина А.В.</a:t>
            </a:r>
            <a:br>
              <a:rPr lang="ru-RU" altLang="en-US"/>
            </a:br>
            <a:r>
              <a:rPr lang="ru-RU" altLang="en-US"/>
              <a:t>№281</a:t>
            </a:r>
            <a:br>
              <a:rPr lang="ru-RU" altLang="en-US"/>
            </a:br>
            <a:br>
              <a:rPr lang="ru-RU" altLang="en-US"/>
            </a:br>
            <a:r>
              <a:rPr lang="ru-RU" altLang="en-US"/>
              <a:t>№287</a:t>
            </a:r>
            <a:br>
              <a:rPr lang="ru-RU" altLang="en-US"/>
            </a:br>
            <a:br>
              <a:rPr lang="ru-RU" altLang="en-US"/>
            </a:br>
            <a:r>
              <a:rPr lang="ru-RU" altLang="en-US"/>
              <a:t>№ 294</a:t>
            </a:r>
            <a:br>
              <a:rPr lang="ru-RU" altLang="en-US"/>
            </a:br>
            <a:br>
              <a:rPr lang="ru-RU" altLang="en-US"/>
            </a:br>
            <a:r>
              <a:rPr lang="ru-RU" altLang="en-US"/>
              <a:t>№ 300</a:t>
            </a:r>
            <a:br>
              <a:rPr lang="ru-RU" altLang="en-US"/>
            </a:br>
            <a:br>
              <a:rPr lang="ru-RU" altLang="en-US"/>
            </a:br>
            <a:r>
              <a:rPr lang="ru-RU" altLang="en-US"/>
              <a:t>№ 304</a:t>
            </a:r>
            <a:br>
              <a:rPr lang="ru-RU" altLang="en-US"/>
            </a:br>
            <a:endParaRPr lang="ru-RU" altLang="en-US"/>
          </a:p>
        </p:txBody>
      </p:sp>
      <p:pic>
        <p:nvPicPr>
          <p:cNvPr id="4" name="Изображение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39560" y="156845"/>
            <a:ext cx="3284220" cy="5036820"/>
          </a:xfrm>
          <a:prstGeom prst="rect">
            <a:avLst/>
          </a:prstGeom>
        </p:spPr>
      </p:pic>
      <p:sp>
        <p:nvSpPr>
          <p:cNvPr id="3" name="Пятно 1 2"/>
          <p:cNvSpPr/>
          <p:nvPr/>
        </p:nvSpPr>
        <p:spPr>
          <a:xfrm>
            <a:off x="147955" y="5494020"/>
            <a:ext cx="404495" cy="443865"/>
          </a:xfrm>
          <a:prstGeom prst="irregularSeal1">
            <a:avLst/>
          </a:prstGeom>
          <a:gradFill rotWithShape="0"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SimSun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3845" y="190500"/>
            <a:ext cx="2581910" cy="582930"/>
          </a:xfrm>
        </p:spPr>
        <p:txBody>
          <a:bodyPr/>
          <a:p>
            <a:r>
              <a:rPr lang="ru-RU" altLang="en-US"/>
              <a:t>Рефлексия</a:t>
            </a:r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5565" y="866775"/>
            <a:ext cx="6218555" cy="3604895"/>
          </a:xfrm>
          <a:prstGeom prst="rect">
            <a:avLst/>
          </a:prstGeom>
        </p:spPr>
      </p:pic>
      <p:pic>
        <p:nvPicPr>
          <p:cNvPr id="5" name="Изображение 4" descr="shesterenka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40875" y="0"/>
            <a:ext cx="2548890" cy="1593215"/>
          </a:xfrm>
          <a:prstGeom prst="rect">
            <a:avLst/>
          </a:prstGeom>
        </p:spPr>
      </p:pic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5720" y="1712595"/>
            <a:ext cx="5432425" cy="3433445"/>
          </a:xfrm>
          <a:prstGeom prst="rect">
            <a:avLst/>
          </a:prstGeom>
        </p:spPr>
      </p:pic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605" y="5688330"/>
            <a:ext cx="6324600" cy="88392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ru-RU" altLang="en-US"/>
              <a:t>ДОМАШНЕЕ ЗАДАНИЕ</a:t>
            </a:r>
            <a:endParaRPr lang="ru-RU" altLang="en-US"/>
          </a:p>
        </p:txBody>
      </p:sp>
      <p:pic>
        <p:nvPicPr>
          <p:cNvPr id="4" name="Замещающее содержимое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63195" y="1443990"/>
            <a:ext cx="4144645" cy="2714625"/>
          </a:xfrm>
          <a:prstGeom prst="rect">
            <a:avLst/>
          </a:prstGeom>
        </p:spPr>
      </p:pic>
      <p:pic>
        <p:nvPicPr>
          <p:cNvPr id="5" name="Изображение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7840" y="871855"/>
            <a:ext cx="5014595" cy="2445385"/>
          </a:xfrm>
          <a:prstGeom prst="rect">
            <a:avLst/>
          </a:prstGeom>
        </p:spPr>
      </p:pic>
      <p:pic>
        <p:nvPicPr>
          <p:cNvPr id="6" name="Изображение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07710" y="3582670"/>
            <a:ext cx="6146800" cy="3181350"/>
          </a:xfrm>
          <a:prstGeom prst="rect">
            <a:avLst/>
          </a:prstGeom>
        </p:spPr>
      </p:pic>
      <p:pic>
        <p:nvPicPr>
          <p:cNvPr id="7" name="Изображение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685" y="4413250"/>
            <a:ext cx="5351145" cy="1683385"/>
          </a:xfrm>
          <a:prstGeom prst="rect">
            <a:avLst/>
          </a:prstGeom>
        </p:spPr>
      </p:pic>
      <p:sp>
        <p:nvSpPr>
          <p:cNvPr id="8" name="Блок-схема: альтернативный процесс 7"/>
          <p:cNvSpPr/>
          <p:nvPr/>
        </p:nvSpPr>
        <p:spPr>
          <a:xfrm>
            <a:off x="197485" y="871855"/>
            <a:ext cx="1119505" cy="473710"/>
          </a:xfrm>
          <a:prstGeom prst="flowChartAlternateProcess">
            <a:avLst/>
          </a:prstGeom>
          <a:solidFill>
            <a:srgbClr val="BAFFBC"/>
          </a:solidFill>
          <a:ln w="57150">
            <a:solidFill>
              <a:schemeClr val="tx1"/>
            </a:solidFill>
            <a:prstDash val="sysDash"/>
            <a:headEnd type="none" w="med" len="med"/>
            <a:tailEnd type="none" w="med" len="med"/>
          </a:ln>
        </p:spPr>
        <p:style>
          <a:lnRef idx="0">
            <a:srgbClr val="FFFFFF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altLang="zh-CN" sz="12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scadia Code" panose="020B0609020000020004" charset="0"/>
                <a:ea typeface="SimSun" panose="02010600030101010101" pitchFamily="2" charset="-122"/>
                <a:cs typeface="Cascadia Code" panose="020B0609020000020004" charset="0"/>
              </a:rPr>
              <a:t>ЗАДАНИ1 №1</a:t>
            </a:r>
            <a:endParaRPr kumimoji="0" lang="ru-RU" altLang="zh-CN" sz="12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scadia Code" panose="020B0609020000020004" charset="0"/>
              <a:ea typeface="SimSun" panose="02010600030101010101" pitchFamily="2" charset="-122"/>
              <a:cs typeface="Cascadia Code" panose="020B0609020000020004" charset="0"/>
            </a:endParaRPr>
          </a:p>
        </p:txBody>
      </p:sp>
      <p:sp>
        <p:nvSpPr>
          <p:cNvPr id="9" name="Блок-схема: альтернативный процесс 8"/>
          <p:cNvSpPr/>
          <p:nvPr/>
        </p:nvSpPr>
        <p:spPr>
          <a:xfrm>
            <a:off x="4505325" y="998855"/>
            <a:ext cx="1119505" cy="473710"/>
          </a:xfrm>
          <a:prstGeom prst="flowChartAlternateProcess">
            <a:avLst/>
          </a:prstGeom>
          <a:solidFill>
            <a:srgbClr val="BAFFBC"/>
          </a:solidFill>
          <a:ln w="57150">
            <a:solidFill>
              <a:schemeClr val="tx1"/>
            </a:solidFill>
            <a:prstDash val="sysDash"/>
            <a:headEnd type="none" w="med" len="med"/>
            <a:tailEnd type="none" w="med" len="med"/>
          </a:ln>
        </p:spPr>
        <p:style>
          <a:lnRef idx="0">
            <a:srgbClr val="FFFFFF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altLang="zh-CN" sz="12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scadia Code" panose="020B0609020000020004" charset="0"/>
                <a:ea typeface="SimSun" panose="02010600030101010101" pitchFamily="2" charset="-122"/>
                <a:cs typeface="Cascadia Code" panose="020B0609020000020004" charset="0"/>
              </a:rPr>
              <a:t>ЗАДАНИ1 №2</a:t>
            </a:r>
            <a:endParaRPr kumimoji="0" lang="ru-RU" altLang="zh-CN" sz="12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scadia Code" panose="020B0609020000020004" charset="0"/>
              <a:ea typeface="SimSun" panose="02010600030101010101" pitchFamily="2" charset="-122"/>
              <a:cs typeface="Cascadia Code" panose="020B0609020000020004" charset="0"/>
            </a:endParaRPr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273685" y="4413250"/>
            <a:ext cx="1225550" cy="483235"/>
          </a:xfrm>
          <a:prstGeom prst="flowChartAlternateProcess">
            <a:avLst/>
          </a:prstGeom>
          <a:solidFill>
            <a:srgbClr val="BAFFBC"/>
          </a:solidFill>
          <a:ln w="57150">
            <a:solidFill>
              <a:schemeClr val="tx1"/>
            </a:solidFill>
            <a:prstDash val="sysDash"/>
            <a:headEnd type="none" w="med" len="med"/>
            <a:tailEnd type="none" w="med" len="med"/>
          </a:ln>
        </p:spPr>
        <p:style>
          <a:lnRef idx="0">
            <a:srgbClr val="FFFFFF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altLang="zh-CN" sz="12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scadia Code" panose="020B0609020000020004" charset="0"/>
                <a:ea typeface="SimSun" panose="02010600030101010101" pitchFamily="2" charset="-122"/>
                <a:cs typeface="Cascadia Code" panose="020B0609020000020004" charset="0"/>
              </a:rPr>
              <a:t>ЗАДАНИ1 №3</a:t>
            </a:r>
            <a:endParaRPr kumimoji="0" lang="ru-RU" altLang="zh-CN" sz="12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scadia Code" panose="020B0609020000020004" charset="0"/>
              <a:ea typeface="SimSun" panose="02010600030101010101" pitchFamily="2" charset="-122"/>
              <a:cs typeface="Cascadia Code" panose="020B0609020000020004" charset="0"/>
            </a:endParaRP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5808345" y="3582670"/>
            <a:ext cx="1278255" cy="473710"/>
          </a:xfrm>
          <a:prstGeom prst="flowChartAlternateProcess">
            <a:avLst/>
          </a:prstGeom>
          <a:solidFill>
            <a:srgbClr val="BAFFBC"/>
          </a:solidFill>
          <a:ln w="57150">
            <a:solidFill>
              <a:schemeClr val="tx1"/>
            </a:solidFill>
            <a:prstDash val="sysDash"/>
            <a:headEnd type="none" w="med" len="med"/>
            <a:tailEnd type="none" w="med" len="med"/>
          </a:ln>
        </p:spPr>
        <p:style>
          <a:lnRef idx="0">
            <a:srgbClr val="FFFFFF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altLang="zh-CN" sz="1200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scadia Code" panose="020B0609020000020004" charset="0"/>
                <a:ea typeface="SimSun" panose="02010600030101010101" pitchFamily="2" charset="-122"/>
                <a:cs typeface="Cascadia Code" panose="020B0609020000020004" charset="0"/>
              </a:rPr>
              <a:t>ЗАДАНИ1 №4</a:t>
            </a:r>
            <a:endParaRPr kumimoji="0" lang="ru-RU" altLang="zh-CN" sz="1200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scadia Code" panose="020B0609020000020004" charset="0"/>
              <a:ea typeface="SimSun" panose="02010600030101010101" pitchFamily="2" charset="-122"/>
              <a:cs typeface="Cascadia Code" panose="020B060902000002000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9804400" y="1807845"/>
            <a:ext cx="2160905" cy="2291080"/>
          </a:xfrm>
          <a:prstGeom prst="roundRect">
            <a:avLst/>
          </a:prstGeom>
          <a:ln>
            <a:headEnd type="none" w="med" len="med"/>
            <a:tailEnd type="none" w="med" len="med"/>
          </a:ln>
          <a:effectLst>
            <a:softEdge rad="50800"/>
          </a:effectLst>
        </p:spPr>
        <p:style>
          <a:lnRef idx="0">
            <a:srgbClr val="FFFFFF"/>
          </a:lnRef>
          <a:fillRef idx="1">
            <a:schemeClr val="accent5"/>
          </a:fillRef>
          <a:effectRef idx="0">
            <a:srgbClr val="FFFFFF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altLang="zh-CN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scadia Code" panose="020B0609020000020004" charset="0"/>
                <a:ea typeface="SimSun" panose="02010600030101010101" pitchFamily="2" charset="-122"/>
                <a:cs typeface="Cascadia Code" panose="020B0609020000020004" charset="0"/>
              </a:rPr>
              <a:t>ЧИТАЙ ЗАДАНИЯ </a:t>
            </a:r>
            <a:endParaRPr kumimoji="0" lang="ru-RU" altLang="zh-CN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scadia Code" panose="020B0609020000020004" charset="0"/>
              <a:ea typeface="SimSun" panose="02010600030101010101" pitchFamily="2" charset="-122"/>
              <a:cs typeface="Cascadia Code" panose="020B0609020000020004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altLang="zh-CN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scadia Code" panose="020B0609020000020004" charset="0"/>
                <a:ea typeface="SimSun" panose="02010600030101010101" pitchFamily="2" charset="-122"/>
                <a:cs typeface="Cascadia Code" panose="020B0609020000020004" charset="0"/>
              </a:rPr>
              <a:t>ВНИМАТЕЛЬНО </a:t>
            </a:r>
            <a:endParaRPr kumimoji="0" lang="ru-RU" altLang="zh-CN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scadia Code" panose="020B0609020000020004" charset="0"/>
              <a:ea typeface="SimSun" panose="02010600030101010101" pitchFamily="2" charset="-122"/>
              <a:cs typeface="Cascadia Code" panose="020B0609020000020004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altLang="zh-CN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scadia Code" panose="020B0609020000020004" charset="0"/>
                <a:ea typeface="SimSun" panose="02010600030101010101" pitchFamily="2" charset="-122"/>
                <a:cs typeface="Cascadia Code" panose="020B0609020000020004" charset="0"/>
              </a:rPr>
              <a:t>И ВЫПОЛНЯЙ </a:t>
            </a:r>
            <a:endParaRPr kumimoji="0" lang="ru-RU" altLang="zh-CN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scadia Code" panose="020B0609020000020004" charset="0"/>
              <a:ea typeface="SimSun" panose="02010600030101010101" pitchFamily="2" charset="-122"/>
              <a:cs typeface="Cascadia Code" panose="020B0609020000020004" charset="0"/>
            </a:endParaRPr>
          </a:p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altLang="zh-CN" b="1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scadia Code" panose="020B0609020000020004" charset="0"/>
                <a:ea typeface="SimSun" panose="02010600030101010101" pitchFamily="2" charset="-122"/>
                <a:cs typeface="Cascadia Code" panose="020B0609020000020004" charset="0"/>
              </a:rPr>
              <a:t>АККУРАТНО!</a:t>
            </a:r>
            <a:endParaRPr kumimoji="0" lang="ru-RU" altLang="zh-CN" b="1" i="1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Cascadia Code" panose="020B0609020000020004" charset="0"/>
              <a:ea typeface="SimSun" panose="02010600030101010101" pitchFamily="2" charset="-122"/>
              <a:cs typeface="Cascadia Code" panose="020B0609020000020004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TABLE_ENDDRAG_ORIGIN_RECT" val="429*192"/>
  <p:tag name="TABLE_ENDDRAG_RECT" val="503*179*429*192"/>
</p:tagLst>
</file>

<file path=ppt/theme/theme1.xml><?xml version="1.0" encoding="utf-8"?>
<a:theme xmlns:a="http://schemas.openxmlformats.org/drawingml/2006/main" name="Gear Drives">
  <a:themeElements>
    <a:clrScheme name="Gear Drives 13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5F5F5F"/>
      </a:accent1>
      <a:accent2>
        <a:srgbClr val="969696"/>
      </a:accent2>
      <a:accent3>
        <a:srgbClr val="FFFFFF"/>
      </a:accent3>
      <a:accent4>
        <a:srgbClr val="000000"/>
      </a:accent4>
      <a:accent5>
        <a:srgbClr val="B6B6B6"/>
      </a:accent5>
      <a:accent6>
        <a:srgbClr val="878787"/>
      </a:accent6>
      <a:hlink>
        <a:srgbClr val="CC3300"/>
      </a:hlink>
      <a:folHlink>
        <a:srgbClr val="996600"/>
      </a:folHlink>
    </a:clrScheme>
    <a:fontScheme name="Gear Drives">
      <a:majorFont>
        <a:latin typeface="Arial"/>
        <a:ea typeface="SimSun"/>
        <a:cs typeface=""/>
      </a:majorFont>
      <a:minorFont>
        <a:latin typeface="Arial"/>
        <a:ea typeface="SimSun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0">
          <a:gsLst>
            <a:gs pos="0">
              <a:schemeClr val="accent1"/>
            </a:gs>
            <a:gs pos="100000">
              <a:schemeClr val="accent2"/>
            </a:gs>
          </a:gsLst>
          <a:lin ang="5400000" scaled="1"/>
        </a:gradFill>
        <a:ln w="9525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</a:spPr>
      <a:bodyPr vert="horz" wrap="non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SimSun" panose="02010600030101010101" pitchFamily="2" charset="-122"/>
          </a:defRPr>
        </a:defPPr>
      </a:lstStyle>
    </a:lnDef>
  </a:objectDefaults>
  <a:extraClrSchemeLst>
    <a:extraClrScheme>
      <a:clrScheme name="Gear Drive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ar Drive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ar Drive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ar Drive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ar Drive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ear Drive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ar Drive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ar Drive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ar Drive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ar Drive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ar Drive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ar Drive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ear Drives 13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5F5F5F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B6B6B6"/>
        </a:accent5>
        <a:accent6>
          <a:srgbClr val="878787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1250</Words>
  <Application>WPS Presentation</Application>
  <PresentationFormat>宽屏</PresentationFormat>
  <Paragraphs>133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3" baseType="lpstr">
      <vt:lpstr>Arial</vt:lpstr>
      <vt:lpstr>SimSun</vt:lpstr>
      <vt:lpstr>Wingdings</vt:lpstr>
      <vt:lpstr>Times New Roman</vt:lpstr>
      <vt:lpstr>Cambria Math</vt:lpstr>
      <vt:lpstr>Wingdings</vt:lpstr>
      <vt:lpstr>Cascadia Code</vt:lpstr>
      <vt:lpstr>Microsoft YaHei</vt:lpstr>
      <vt:lpstr>Arial Unicode MS</vt:lpstr>
      <vt:lpstr>Times New Roman</vt:lpstr>
      <vt:lpstr>Verdana</vt:lpstr>
      <vt:lpstr>Arial</vt:lpstr>
      <vt:lpstr>Gear Drives</vt:lpstr>
      <vt:lpstr>Повтори!!! </vt:lpstr>
      <vt:lpstr>Соедините части формул!</vt:lpstr>
      <vt:lpstr>Один в поле воин.... </vt:lpstr>
      <vt:lpstr>Одна голова хорошо, а две лучше </vt:lpstr>
      <vt:lpstr>Одна голова хорошо, а две лучше </vt:lpstr>
      <vt:lpstr>«Человек – высшее творение природы. Но для того, чтобы наслаждаться ее сокровищами, он должен отвечать, по крайней мере  одному требованию: быть здоровым»                                                                                                          А.А. Леонов </vt:lpstr>
      <vt:lpstr>Сборник Пёрышкина А.В. №281  №287  № 294  № 300  № 304 </vt:lpstr>
      <vt:lpstr>Рефлексия</vt:lpstr>
      <vt:lpstr>ДОМАШНЕЕ ЗАДАНИЕ</vt:lpstr>
      <vt:lpstr>Каким прибором можно измерить силу!?           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ПК</cp:lastModifiedBy>
  <cp:revision>23</cp:revision>
  <dcterms:created xsi:type="dcterms:W3CDTF">2024-11-06T10:08:00Z</dcterms:created>
  <dcterms:modified xsi:type="dcterms:W3CDTF">2024-11-18T15:45:41Z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1049-12.2.0.18911</vt:lpwstr>
  </property>
  <property fmtid="{D5CDD505-2E9C-101B-9397-08002B2CF9AE}" pid="3" name="ICV">
    <vt:lpwstr>DC624A540A8E48C0927966FC2031D194_12</vt:lpwstr>
  </property>
</Properties>
</file>