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63" r:id="rId3"/>
    <p:sldId id="265" r:id="rId4"/>
    <p:sldId id="257" r:id="rId5"/>
    <p:sldId id="258" r:id="rId6"/>
    <p:sldId id="259" r:id="rId7"/>
    <p:sldId id="268" r:id="rId8"/>
    <p:sldId id="260" r:id="rId9"/>
    <p:sldId id="261" r:id="rId10"/>
    <p:sldId id="266"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248"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534043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680681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5" name="Footer Placeholder 4"/>
          <p:cNvSpPr>
            <a:spLocks noGrp="1"/>
          </p:cNvSpPr>
          <p:nvPr>
            <p:ph type="ftr" sz="quarter" idx="11"/>
          </p:nvPr>
        </p:nvSpPr>
        <p:spPr/>
        <p:txBody>
          <a:bodyPr/>
          <a:lstStyle/>
          <a:p>
            <a:endParaRPr lang="ru-RU"/>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725C68B6-61C2-468F-89AB-4B9F7531AA68}" type="slidenum">
              <a:rPr lang="ru-RU" smtClean="0"/>
              <a:pPr/>
              <a:t>‹#›</a:t>
            </a:fld>
            <a:endParaRPr lang="ru-RU"/>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11629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560629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6" name="Footer Placeholder 5"/>
          <p:cNvSpPr>
            <a:spLocks noGrp="1"/>
          </p:cNvSpPr>
          <p:nvPr>
            <p:ph type="ftr" sz="quarter" idx="11"/>
          </p:nvPr>
        </p:nvSpPr>
        <p:spPr/>
        <p:txBody>
          <a:bodyPr/>
          <a:lstStyle/>
          <a:p>
            <a:endParaRPr lang="ru-RU"/>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725C68B6-61C2-468F-89AB-4B9F7531AA68}" type="slidenum">
              <a:rPr lang="ru-RU" smtClean="0"/>
              <a:pPr/>
              <a:t>‹#›</a:t>
            </a:fld>
            <a:endParaRPr lang="ru-RU"/>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763617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0825037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772266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322969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89459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663744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415261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8" name="Footer Placeholder 7"/>
          <p:cNvSpPr>
            <a:spLocks noGrp="1"/>
          </p:cNvSpPr>
          <p:nvPr>
            <p:ph type="ftr" sz="quarter" idx="11"/>
          </p:nvPr>
        </p:nvSpPr>
        <p:spPr/>
        <p:txBody>
          <a:bodyPr/>
          <a:lstStyle/>
          <a:p>
            <a:endParaRPr lang="ru-RU"/>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862301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4" name="Footer Placeholder 3"/>
          <p:cNvSpPr>
            <a:spLocks noGrp="1"/>
          </p:cNvSpPr>
          <p:nvPr>
            <p:ph type="ftr" sz="quarter" idx="11"/>
          </p:nvPr>
        </p:nvSpPr>
        <p:spPr/>
        <p:txBody>
          <a:bodyPr/>
          <a:lstStyle/>
          <a:p>
            <a:endParaRPr lang="ru-RU"/>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733351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939881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648221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24.01.2021</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593797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5B106E36-FD25-4E2D-B0AA-010F637433A0}" type="datetimeFigureOut">
              <a:rPr lang="ru-RU" smtClean="0"/>
              <a:pPr/>
              <a:t>24.01.2021</a:t>
            </a:fld>
            <a:endParaRPr lang="ru-RU"/>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24885454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692696"/>
            <a:ext cx="7416824" cy="1584176"/>
          </a:xfrm>
        </p:spPr>
        <p:txBody>
          <a:bodyPr>
            <a:normAutofit/>
          </a:bodyPr>
          <a:lstStyle/>
          <a:p>
            <a:pPr algn="ctr"/>
            <a:r>
              <a:rPr lang="ru-RU" sz="4800" b="1" dirty="0" smtClean="0"/>
              <a:t>Федор Иванович </a:t>
            </a:r>
            <a:r>
              <a:rPr lang="ru-RU" sz="4800" b="1" dirty="0" smtClean="0"/>
              <a:t/>
            </a:r>
            <a:br>
              <a:rPr lang="ru-RU" sz="4800" b="1" dirty="0" smtClean="0"/>
            </a:br>
            <a:r>
              <a:rPr lang="ru-RU" sz="4800" b="1" dirty="0" smtClean="0"/>
              <a:t>Тютчев</a:t>
            </a:r>
            <a:endParaRPr lang="ru-RU" sz="4800" b="1" dirty="0"/>
          </a:p>
        </p:txBody>
      </p:sp>
      <p:pic>
        <p:nvPicPr>
          <p:cNvPr id="9218" name="Picture 2" descr="http://im4-tub-ru.yandex.net/i?id=345124610-01-72&amp;n=21"/>
          <p:cNvPicPr>
            <a:picLocks noChangeAspect="1" noChangeArrowheads="1"/>
          </p:cNvPicPr>
          <p:nvPr/>
        </p:nvPicPr>
        <p:blipFill>
          <a:blip r:embed="rId2" cstate="print"/>
          <a:srcRect/>
          <a:stretch>
            <a:fillRect/>
          </a:stretch>
        </p:blipFill>
        <p:spPr bwMode="auto">
          <a:xfrm>
            <a:off x="2435142" y="2636912"/>
            <a:ext cx="4263372" cy="3816424"/>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1"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8" presetClass="entr" presetSubtype="16" fill="hold" nodeType="clickEffect">
                                  <p:stCondLst>
                                    <p:cond delay="0"/>
                                  </p:stCondLst>
                                  <p:childTnLst>
                                    <p:set>
                                      <p:cBhvr>
                                        <p:cTn id="13" dur="1" fill="hold">
                                          <p:stCondLst>
                                            <p:cond delay="0"/>
                                          </p:stCondLst>
                                        </p:cTn>
                                        <p:tgtEl>
                                          <p:spTgt spid="9218"/>
                                        </p:tgtEl>
                                        <p:attrNameLst>
                                          <p:attrName>style.visibility</p:attrName>
                                        </p:attrNameLst>
                                      </p:cBhvr>
                                      <p:to>
                                        <p:strVal val="visible"/>
                                      </p:to>
                                    </p:set>
                                    <p:animEffect transition="in" filter="diamond(in)">
                                      <p:cBhvr>
                                        <p:cTn id="14"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rmAutofit fontScale="90000"/>
          </a:bodyPr>
          <a:lstStyle/>
          <a:p>
            <a:pPr algn="ctr"/>
            <a:r>
              <a:rPr lang="ru-RU" dirty="0" smtClean="0"/>
              <a:t>Музей - заповедник  Ф. И. Тютчева</a:t>
            </a:r>
            <a:br>
              <a:rPr lang="ru-RU" dirty="0" smtClean="0"/>
            </a:br>
            <a:r>
              <a:rPr lang="ru-RU" dirty="0" smtClean="0"/>
              <a:t> в Овстуге</a:t>
            </a:r>
            <a:endParaRPr lang="ru-RU" dirty="0"/>
          </a:p>
        </p:txBody>
      </p:sp>
      <p:pic>
        <p:nvPicPr>
          <p:cNvPr id="4" name="Содержимое 3" descr="http://im2-tub-ru.yandex.net/i?id=416753243-11-72&amp;n=21"/>
          <p:cNvPicPr>
            <a:picLocks noGrp="1"/>
          </p:cNvPicPr>
          <p:nvPr>
            <p:ph idx="1"/>
          </p:nvPr>
        </p:nvPicPr>
        <p:blipFill>
          <a:blip r:embed="rId2" cstate="print"/>
          <a:stretch>
            <a:fillRect/>
          </a:stretch>
        </p:blipFill>
        <p:spPr>
          <a:xfrm>
            <a:off x="4286250" y="3308350"/>
            <a:ext cx="1905000" cy="1428750"/>
          </a:xfrm>
        </p:spPr>
      </p:pic>
      <p:pic>
        <p:nvPicPr>
          <p:cNvPr id="5" name="Рисунок 4" descr="http://im2-tub-ru.yandex.net/i?id=416753243-11-72&amp;n=21"/>
          <p:cNvPicPr/>
          <p:nvPr/>
        </p:nvPicPr>
        <p:blipFill>
          <a:blip r:embed="rId2" cstate="print"/>
          <a:srcRect/>
          <a:stretch>
            <a:fillRect/>
          </a:stretch>
        </p:blipFill>
        <p:spPr bwMode="auto">
          <a:xfrm>
            <a:off x="1943708" y="2348880"/>
            <a:ext cx="5256584" cy="374441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3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edge">
                                      <p:cBhvr>
                                        <p:cTn id="12"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990584"/>
          </a:xfrm>
        </p:spPr>
        <p:txBody>
          <a:bodyPr/>
          <a:lstStyle/>
          <a:p>
            <a:pPr algn="ctr"/>
            <a:r>
              <a:rPr lang="ru-RU" dirty="0" smtClean="0"/>
              <a:t>Память о Тютчеве</a:t>
            </a:r>
            <a:endParaRPr lang="ru-RU" dirty="0"/>
          </a:p>
        </p:txBody>
      </p:sp>
      <p:pic>
        <p:nvPicPr>
          <p:cNvPr id="4" name="Содержимое 3" descr="http://900igr.net/datas/literatura/Tjutchev/0057-057-Fedor-Ivanovich-Tjutchev-umer-rannim-utrom-15-ijulja-1873-goda.jpg"/>
          <p:cNvPicPr>
            <a:picLocks noGrp="1"/>
          </p:cNvPicPr>
          <p:nvPr>
            <p:ph idx="1"/>
          </p:nvPr>
        </p:nvPicPr>
        <p:blipFill>
          <a:blip r:embed="rId2" cstate="print"/>
          <a:srcRect/>
          <a:stretch>
            <a:fillRect/>
          </a:stretch>
        </p:blipFill>
        <p:spPr bwMode="auto">
          <a:xfrm>
            <a:off x="5500694" y="1785926"/>
            <a:ext cx="3405190" cy="2809876"/>
          </a:xfrm>
          <a:prstGeom prst="rect">
            <a:avLst/>
          </a:prstGeom>
          <a:noFill/>
          <a:ln w="9525">
            <a:noFill/>
            <a:miter lim="800000"/>
            <a:headEnd/>
            <a:tailEnd/>
          </a:ln>
        </p:spPr>
      </p:pic>
      <p:pic>
        <p:nvPicPr>
          <p:cNvPr id="7" name="Рисунок 6" descr="http://im0-tub-ru.yandex.net/i?id=340680922-60-72&amp;n=21"/>
          <p:cNvPicPr/>
          <p:nvPr/>
        </p:nvPicPr>
        <p:blipFill>
          <a:blip r:embed="rId3" cstate="print"/>
          <a:srcRect/>
          <a:stretch>
            <a:fillRect/>
          </a:stretch>
        </p:blipFill>
        <p:spPr bwMode="auto">
          <a:xfrm>
            <a:off x="428596" y="1285860"/>
            <a:ext cx="2500330" cy="1857378"/>
          </a:xfrm>
          <a:prstGeom prst="rect">
            <a:avLst/>
          </a:prstGeom>
          <a:noFill/>
          <a:ln w="9525">
            <a:noFill/>
            <a:miter lim="800000"/>
            <a:headEnd/>
            <a:tailEnd/>
          </a:ln>
        </p:spPr>
      </p:pic>
      <p:sp>
        <p:nvSpPr>
          <p:cNvPr id="8" name="Прямоугольник 7"/>
          <p:cNvSpPr/>
          <p:nvPr/>
        </p:nvSpPr>
        <p:spPr>
          <a:xfrm>
            <a:off x="3000364" y="1928802"/>
            <a:ext cx="2500330" cy="369332"/>
          </a:xfrm>
          <a:prstGeom prst="rect">
            <a:avLst/>
          </a:prstGeom>
        </p:spPr>
        <p:txBody>
          <a:bodyPr wrap="square">
            <a:spAutoFit/>
          </a:bodyPr>
          <a:lstStyle/>
          <a:p>
            <a:r>
              <a:rPr lang="ru-RU" dirty="0" smtClean="0"/>
              <a:t>Могила Ф.И.Тютчева</a:t>
            </a:r>
            <a:endParaRPr lang="ru-RU" dirty="0"/>
          </a:p>
        </p:txBody>
      </p:sp>
      <p:pic>
        <p:nvPicPr>
          <p:cNvPr id="1026" name="Picture 2" descr="http://union-a.ucoz.ru/_ph/31/2/944506247.jpg"/>
          <p:cNvPicPr>
            <a:picLocks noChangeAspect="1" noChangeArrowheads="1"/>
          </p:cNvPicPr>
          <p:nvPr/>
        </p:nvPicPr>
        <p:blipFill>
          <a:blip r:embed="rId4" cstate="print"/>
          <a:srcRect/>
          <a:stretch>
            <a:fillRect/>
          </a:stretch>
        </p:blipFill>
        <p:spPr bwMode="auto">
          <a:xfrm>
            <a:off x="428596" y="3286124"/>
            <a:ext cx="4857752" cy="3238501"/>
          </a:xfrm>
          <a:prstGeom prst="rect">
            <a:avLst/>
          </a:prstGeom>
          <a:noFill/>
        </p:spPr>
      </p:pic>
      <p:sp>
        <p:nvSpPr>
          <p:cNvPr id="9" name="TextBox 8"/>
          <p:cNvSpPr txBox="1"/>
          <p:nvPr/>
        </p:nvSpPr>
        <p:spPr>
          <a:xfrm flipH="1">
            <a:off x="5429256" y="5643578"/>
            <a:ext cx="3571900" cy="646331"/>
          </a:xfrm>
          <a:prstGeom prst="rect">
            <a:avLst/>
          </a:prstGeom>
          <a:noFill/>
        </p:spPr>
        <p:txBody>
          <a:bodyPr wrap="square" rtlCol="0">
            <a:spAutoFit/>
          </a:bodyPr>
          <a:lstStyle/>
          <a:p>
            <a:r>
              <a:rPr lang="ru-RU" dirty="0" smtClean="0"/>
              <a:t>Архитектурный памятник поэту Фёдору Тютчеву в г. Брянске</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0" fill="hold"/>
                                        <p:tgtEl>
                                          <p:spTgt spid="3"/>
                                        </p:tgtEl>
                                        <p:attrNameLst>
                                          <p:attrName>ppt_x</p:attrName>
                                        </p:attrNameLst>
                                      </p:cBhvr>
                                      <p:tavLst>
                                        <p:tav tm="0">
                                          <p:val>
                                            <p:strVal val="1+#ppt_w/2"/>
                                          </p:val>
                                        </p:tav>
                                        <p:tav tm="100000">
                                          <p:val>
                                            <p:strVal val="#ppt_x"/>
                                          </p:val>
                                        </p:tav>
                                      </p:tavLst>
                                    </p:anim>
                                    <p:anim calcmode="lin" valueType="num">
                                      <p:cBhvr additive="base">
                                        <p:cTn id="8" dur="5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0" fill="hold"/>
                                        <p:tgtEl>
                                          <p:spTgt spid="4"/>
                                        </p:tgtEl>
                                        <p:attrNameLst>
                                          <p:attrName>ppt_x</p:attrName>
                                        </p:attrNameLst>
                                      </p:cBhvr>
                                      <p:tavLst>
                                        <p:tav tm="0">
                                          <p:val>
                                            <p:strVal val="0-#ppt_w/2"/>
                                          </p:val>
                                        </p:tav>
                                        <p:tav tm="100000">
                                          <p:val>
                                            <p:strVal val="#ppt_x"/>
                                          </p:val>
                                        </p:tav>
                                      </p:tavLst>
                                    </p:anim>
                                    <p:anim calcmode="lin" valueType="num">
                                      <p:cBhvr additive="base">
                                        <p:cTn id="14" dur="5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par>
                                <p:cTn id="20" presetID="2" presetClass="entr" presetSubtype="1"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2000" fill="hold"/>
                                        <p:tgtEl>
                                          <p:spTgt spid="8"/>
                                        </p:tgtEl>
                                        <p:attrNameLst>
                                          <p:attrName>ppt_x</p:attrName>
                                        </p:attrNameLst>
                                      </p:cBhvr>
                                      <p:tavLst>
                                        <p:tav tm="0">
                                          <p:val>
                                            <p:strVal val="#ppt_x"/>
                                          </p:val>
                                        </p:tav>
                                        <p:tav tm="100000">
                                          <p:val>
                                            <p:strVal val="#ppt_x"/>
                                          </p:val>
                                        </p:tav>
                                      </p:tavLst>
                                    </p:anim>
                                    <p:anim calcmode="lin" valueType="num">
                                      <p:cBhvr additive="base">
                                        <p:cTn id="23" dur="20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1026"/>
                                        </p:tgtEl>
                                        <p:attrNameLst>
                                          <p:attrName>style.visibility</p:attrName>
                                        </p:attrNameLst>
                                      </p:cBhvr>
                                      <p:to>
                                        <p:strVal val="visible"/>
                                      </p:to>
                                    </p:set>
                                    <p:animEffect transition="in" filter="checkerboard(across)">
                                      <p:cBhvr>
                                        <p:cTn id="28" dur="3000"/>
                                        <p:tgtEl>
                                          <p:spTgt spid="1026"/>
                                        </p:tgtEl>
                                      </p:cBhvr>
                                    </p:animEffect>
                                  </p:childTnLst>
                                </p:cTn>
                              </p:par>
                              <p:par>
                                <p:cTn id="29" presetID="7"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2000" fill="hold"/>
                                        <p:tgtEl>
                                          <p:spTgt spid="9"/>
                                        </p:tgtEl>
                                        <p:attrNameLst>
                                          <p:attrName>ppt_x</p:attrName>
                                        </p:attrNameLst>
                                      </p:cBhvr>
                                      <p:tavLst>
                                        <p:tav tm="0">
                                          <p:val>
                                            <p:strVal val="#ppt_x"/>
                                          </p:val>
                                        </p:tav>
                                        <p:tav tm="100000">
                                          <p:val>
                                            <p:strVal val="#ppt_x"/>
                                          </p:val>
                                        </p:tav>
                                      </p:tavLst>
                                    </p:anim>
                                    <p:anim calcmode="lin" valueType="num">
                                      <p:cBhvr additive="base">
                                        <p:cTn id="32"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847708"/>
          </a:xfrm>
        </p:spPr>
        <p:txBody>
          <a:bodyPr/>
          <a:lstStyle/>
          <a:p>
            <a:pPr algn="ctr"/>
            <a:r>
              <a:rPr lang="ru-RU" dirty="0" smtClean="0"/>
              <a:t>Из жизни Ф.И.Тютчева</a:t>
            </a:r>
            <a:endParaRPr lang="ru-RU" dirty="0"/>
          </a:p>
        </p:txBody>
      </p:sp>
      <p:sp>
        <p:nvSpPr>
          <p:cNvPr id="3" name="Содержимое 2"/>
          <p:cNvSpPr>
            <a:spLocks noGrp="1"/>
          </p:cNvSpPr>
          <p:nvPr>
            <p:ph idx="1"/>
          </p:nvPr>
        </p:nvSpPr>
        <p:spPr>
          <a:xfrm>
            <a:off x="457200" y="1047752"/>
            <a:ext cx="8229600" cy="5310206"/>
          </a:xfrm>
        </p:spPr>
        <p:txBody>
          <a:bodyPr>
            <a:noAutofit/>
          </a:bodyPr>
          <a:lstStyle/>
          <a:p>
            <a:pPr algn="just"/>
            <a:r>
              <a:rPr lang="ru-RU" sz="1800" dirty="0" smtClean="0"/>
              <a:t>Федор Иванович Тютчев родился 23 ноября 1803 г., в селе </a:t>
            </a:r>
            <a:r>
              <a:rPr lang="ru-RU" sz="1800" dirty="0" err="1" smtClean="0"/>
              <a:t>Овстуг</a:t>
            </a:r>
            <a:r>
              <a:rPr lang="ru-RU" sz="1800" dirty="0" smtClean="0"/>
              <a:t> Брянского уезда. Федор был средним ребенком, кроме него у Тютчевых было еще двое детей: старший брат — Николай (полковник Главного штаба впоследствии) и младшая дочь — Дарья (Сушкова в замужестве). Но всеобщим любимцем семьи стал именно Федор, Феденька, как его всегда называли.</a:t>
            </a:r>
          </a:p>
          <a:p>
            <a:endParaRPr lang="ru-RU" sz="1600" dirty="0" smtClean="0"/>
          </a:p>
          <a:p>
            <a:endParaRPr lang="ru-RU" sz="1600" dirty="0" smtClean="0"/>
          </a:p>
          <a:p>
            <a:endParaRPr lang="ru-RU" sz="1600" dirty="0"/>
          </a:p>
        </p:txBody>
      </p:sp>
      <p:pic>
        <p:nvPicPr>
          <p:cNvPr id="8194" name="Picture 2" descr="http://im3-tub-ru.yandex.net/i?id=282189823-04-72&amp;n=21"/>
          <p:cNvPicPr>
            <a:picLocks noChangeAspect="1" noChangeArrowheads="1"/>
          </p:cNvPicPr>
          <p:nvPr/>
        </p:nvPicPr>
        <p:blipFill>
          <a:blip r:embed="rId2" cstate="print"/>
          <a:srcRect/>
          <a:stretch>
            <a:fillRect/>
          </a:stretch>
        </p:blipFill>
        <p:spPr bwMode="auto">
          <a:xfrm>
            <a:off x="3143240" y="2857496"/>
            <a:ext cx="2357454" cy="3000395"/>
          </a:xfrm>
          <a:prstGeom prst="rect">
            <a:avLst/>
          </a:prstGeom>
          <a:noFill/>
        </p:spPr>
      </p:pic>
      <p:sp>
        <p:nvSpPr>
          <p:cNvPr id="6" name="Прямоугольник 5"/>
          <p:cNvSpPr/>
          <p:nvPr/>
        </p:nvSpPr>
        <p:spPr>
          <a:xfrm>
            <a:off x="642910" y="5913799"/>
            <a:ext cx="8001056" cy="1015663"/>
          </a:xfrm>
          <a:prstGeom prst="rect">
            <a:avLst/>
          </a:prstGeom>
        </p:spPr>
        <p:txBody>
          <a:bodyPr wrap="square">
            <a:spAutoFit/>
          </a:bodyPr>
          <a:lstStyle/>
          <a:p>
            <a:pPr algn="ctr"/>
            <a:r>
              <a:rPr lang="ru-RU" sz="2000" dirty="0" smtClean="0"/>
              <a:t>В возрасте десяти лет Тютчев написал свое первое полноценное стихотворение — в честь дня рождения отца.</a:t>
            </a:r>
          </a:p>
          <a:p>
            <a:pPr algn="ctr"/>
            <a:r>
              <a:rPr lang="ru-RU" sz="20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edg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nodeType="clickEffect">
                                  <p:stCondLst>
                                    <p:cond delay="0"/>
                                  </p:stCondLst>
                                  <p:childTnLst>
                                    <p:set>
                                      <p:cBhvr>
                                        <p:cTn id="18" dur="1" fill="hold">
                                          <p:stCondLst>
                                            <p:cond delay="0"/>
                                          </p:stCondLst>
                                        </p:cTn>
                                        <p:tgtEl>
                                          <p:spTgt spid="8194"/>
                                        </p:tgtEl>
                                        <p:attrNameLst>
                                          <p:attrName>style.visibility</p:attrName>
                                        </p:attrNameLst>
                                      </p:cBhvr>
                                      <p:to>
                                        <p:strVal val="visible"/>
                                      </p:to>
                                    </p:set>
                                    <p:animEffect transition="in" filter="diamond(in)">
                                      <p:cBhvr>
                                        <p:cTn id="19" dur="2000"/>
                                        <p:tgtEl>
                                          <p:spTgt spid="8194"/>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heckerboard(across)">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14348" y="5357826"/>
            <a:ext cx="8229600" cy="785818"/>
          </a:xfrm>
        </p:spPr>
        <p:txBody>
          <a:bodyPr>
            <a:normAutofit/>
          </a:bodyPr>
          <a:lstStyle/>
          <a:p>
            <a:pPr algn="ctr"/>
            <a:r>
              <a:rPr lang="ru-RU" dirty="0" smtClean="0"/>
              <a:t>Родная усадьба</a:t>
            </a:r>
            <a:endParaRPr lang="ru-RU" dirty="0"/>
          </a:p>
        </p:txBody>
      </p:sp>
      <p:pic>
        <p:nvPicPr>
          <p:cNvPr id="4" name="Содержимое 3" descr="http://im0-tub-ru.yandex.net/i?id=259364537-64-72&amp;n=21"/>
          <p:cNvPicPr>
            <a:picLocks noGrp="1"/>
          </p:cNvPicPr>
          <p:nvPr>
            <p:ph idx="1"/>
          </p:nvPr>
        </p:nvPicPr>
        <p:blipFill>
          <a:blip r:embed="rId2" cstate="print"/>
          <a:srcRect/>
          <a:stretch>
            <a:fillRect/>
          </a:stretch>
        </p:blipFill>
        <p:spPr bwMode="auto">
          <a:xfrm>
            <a:off x="971600" y="3229648"/>
            <a:ext cx="2938475" cy="2143140"/>
          </a:xfrm>
          <a:prstGeom prst="rect">
            <a:avLst/>
          </a:prstGeom>
          <a:noFill/>
          <a:ln w="9525">
            <a:noFill/>
            <a:miter lim="800000"/>
            <a:headEnd/>
            <a:tailEnd/>
          </a:ln>
        </p:spPr>
      </p:pic>
      <p:sp>
        <p:nvSpPr>
          <p:cNvPr id="5" name="Прямоугольник 4"/>
          <p:cNvSpPr/>
          <p:nvPr/>
        </p:nvSpPr>
        <p:spPr>
          <a:xfrm>
            <a:off x="571472" y="214290"/>
            <a:ext cx="8001056" cy="2308324"/>
          </a:xfrm>
          <a:prstGeom prst="rect">
            <a:avLst/>
          </a:prstGeom>
        </p:spPr>
        <p:txBody>
          <a:bodyPr wrap="square">
            <a:spAutoFit/>
          </a:bodyPr>
          <a:lstStyle/>
          <a:p>
            <a:pPr algn="just"/>
            <a:r>
              <a:rPr lang="ru-RU" dirty="0" smtClean="0"/>
              <a:t>Все члены семьи свободно изъяснялись на французском, нередко в гостиных велись разговоры именно на этом языке. В то же время маленький Тютчев в Овстуге, среди лесов и полей, впитал исконно русскую атмосферу. Феденька любил вечерами гулять по молодому лесу, собирая ночные фиалки возле сельского кладбища. Как он позже напишет, их аромат наполнял его «невыразимым чувством таинственности». На всю жизнь запомнится ему и родная усадьба, с ее старинным садом, большими липами, аллеями, рекой Десной и старым-старым колодцем</a:t>
            </a:r>
          </a:p>
        </p:txBody>
      </p:sp>
      <p:pic>
        <p:nvPicPr>
          <p:cNvPr id="6" name="Рисунок 5" descr="http://im1-tub-ru.yandex.net/i?id=372201224-65-72&amp;n=21"/>
          <p:cNvPicPr/>
          <p:nvPr/>
        </p:nvPicPr>
        <p:blipFill>
          <a:blip r:embed="rId3" cstate="print"/>
          <a:srcRect/>
          <a:stretch>
            <a:fillRect/>
          </a:stretch>
        </p:blipFill>
        <p:spPr bwMode="auto">
          <a:xfrm>
            <a:off x="4962532" y="3229648"/>
            <a:ext cx="2849828" cy="214314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0" fill="hold"/>
                                        <p:tgtEl>
                                          <p:spTgt spid="5"/>
                                        </p:tgtEl>
                                        <p:attrNameLst>
                                          <p:attrName>ppt_x</p:attrName>
                                        </p:attrNameLst>
                                      </p:cBhvr>
                                      <p:tavLst>
                                        <p:tav tm="0">
                                          <p:val>
                                            <p:strVal val="#ppt_x"/>
                                          </p:val>
                                        </p:tav>
                                        <p:tav tm="100000">
                                          <p:val>
                                            <p:strVal val="#ppt_x"/>
                                          </p:val>
                                        </p:tav>
                                      </p:tavLst>
                                    </p:anim>
                                    <p:anim calcmode="lin" valueType="num">
                                      <p:cBhvr additive="base">
                                        <p:cTn id="8"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edge">
                                      <p:cBhvr>
                                        <p:cTn id="13" dur="20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ircle(in)">
                                      <p:cBhvr>
                                        <p:cTn id="18" dur="2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circle(in)">
                                      <p:cBhvr>
                                        <p:cTn id="2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Известный русский поэт Ф.И.Тютчев</a:t>
            </a:r>
            <a:endParaRPr lang="ru-RU" dirty="0"/>
          </a:p>
        </p:txBody>
      </p:sp>
      <p:pic>
        <p:nvPicPr>
          <p:cNvPr id="4" name="Содержимое 3" descr="http://im3-tub-ru.yandex.net/i?id=29052375-07-16f-23401&amp;n=21"/>
          <p:cNvPicPr>
            <a:picLocks noGrp="1"/>
          </p:cNvPicPr>
          <p:nvPr>
            <p:ph idx="1"/>
          </p:nvPr>
        </p:nvPicPr>
        <p:blipFill>
          <a:blip r:embed="rId2" cstate="print"/>
          <a:srcRect/>
          <a:stretch>
            <a:fillRect/>
          </a:stretch>
        </p:blipFill>
        <p:spPr bwMode="auto">
          <a:xfrm flipH="1">
            <a:off x="5076056" y="1988905"/>
            <a:ext cx="2448272" cy="3440357"/>
          </a:xfrm>
          <a:prstGeom prst="rect">
            <a:avLst/>
          </a:prstGeom>
          <a:noFill/>
          <a:ln w="9525">
            <a:noFill/>
            <a:miter lim="800000"/>
            <a:headEnd/>
            <a:tailEnd/>
          </a:ln>
        </p:spPr>
      </p:pic>
      <p:pic>
        <p:nvPicPr>
          <p:cNvPr id="7170" name="Picture 2" descr="http://im7-tub-ru.yandex.net/i?id=140481356-22-72&amp;n=21"/>
          <p:cNvPicPr>
            <a:picLocks noChangeAspect="1" noChangeArrowheads="1"/>
          </p:cNvPicPr>
          <p:nvPr/>
        </p:nvPicPr>
        <p:blipFill>
          <a:blip r:embed="rId3" cstate="print"/>
          <a:srcRect/>
          <a:stretch>
            <a:fillRect/>
          </a:stretch>
        </p:blipFill>
        <p:spPr bwMode="auto">
          <a:xfrm>
            <a:off x="1115616" y="1988906"/>
            <a:ext cx="2736304" cy="3440357"/>
          </a:xfrm>
          <a:prstGeom prst="rect">
            <a:avLst/>
          </a:prstGeom>
          <a:noFill/>
        </p:spPr>
      </p:pic>
      <p:sp>
        <p:nvSpPr>
          <p:cNvPr id="10" name="TextBox 9"/>
          <p:cNvSpPr txBox="1"/>
          <p:nvPr/>
        </p:nvSpPr>
        <p:spPr>
          <a:xfrm>
            <a:off x="1428728" y="5429264"/>
            <a:ext cx="2071702" cy="646331"/>
          </a:xfrm>
          <a:prstGeom prst="rect">
            <a:avLst/>
          </a:prstGeom>
          <a:noFill/>
        </p:spPr>
        <p:txBody>
          <a:bodyPr wrap="square" rtlCol="0">
            <a:spAutoFit/>
          </a:bodyPr>
          <a:lstStyle/>
          <a:p>
            <a:pPr algn="ctr"/>
            <a:r>
              <a:rPr lang="ru-RU" dirty="0" smtClean="0"/>
              <a:t>Фёдору Тютчеву 20 лет</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3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diamond(in)">
                                      <p:cBhvr>
                                        <p:cTn id="12" dur="2000"/>
                                        <p:tgtEl>
                                          <p:spTgt spid="7170"/>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checkerboard(across)">
                                      <p:cBhvr>
                                        <p:cTn id="15" dur="30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diamond(in)">
                                      <p:cBhvr>
                                        <p:cTn id="2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42852"/>
            <a:ext cx="7586690" cy="847708"/>
          </a:xfrm>
        </p:spPr>
        <p:txBody>
          <a:bodyPr>
            <a:normAutofit/>
          </a:bodyPr>
          <a:lstStyle/>
          <a:p>
            <a:r>
              <a:rPr lang="ru-RU" dirty="0" smtClean="0"/>
              <a:t>                     БОРОЗДА</a:t>
            </a:r>
            <a:endParaRPr lang="ru-RU"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298642"/>
            <a:ext cx="7185992" cy="4790661"/>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ЛАЗУРЬ</a:t>
            </a:r>
            <a:endParaRPr lang="ru-RU"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15616" y="1628800"/>
            <a:ext cx="6624736" cy="441649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857250"/>
            <a:ext cx="8712968" cy="5143500"/>
          </a:xfrm>
          <a:prstGeom prst="rect">
            <a:avLst/>
          </a:prstGeom>
        </p:spPr>
      </p:pic>
    </p:spTree>
    <p:extLst>
      <p:ext uri="{BB962C8B-B14F-4D97-AF65-F5344CB8AC3E}">
        <p14:creationId xmlns:p14="http://schemas.microsoft.com/office/powerpoint/2010/main" val="1101810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                       БАХРОМА</a:t>
            </a: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871" y="1724880"/>
            <a:ext cx="4284121" cy="2858121"/>
          </a:xfrm>
          <a:prstGeom prst="rect">
            <a:avLst/>
          </a:prstGeom>
        </p:spPr>
      </p:pic>
      <p:pic>
        <p:nvPicPr>
          <p:cNvPr id="7" name="Рисунок 6"/>
          <p:cNvPicPr>
            <a:picLocks noChangeAspect="1"/>
          </p:cNvPicPr>
          <p:nvPr/>
        </p:nvPicPr>
        <p:blipFill rotWithShape="1">
          <a:blip r:embed="rId3">
            <a:extLst>
              <a:ext uri="{28A0092B-C50C-407E-A947-70E740481C1C}">
                <a14:useLocalDpi xmlns:a14="http://schemas.microsoft.com/office/drawing/2010/main" val="0"/>
              </a:ext>
            </a:extLst>
          </a:blip>
          <a:srcRect t="19592" b="13470"/>
          <a:stretch/>
        </p:blipFill>
        <p:spPr>
          <a:xfrm>
            <a:off x="4860032" y="3501008"/>
            <a:ext cx="4131543" cy="295232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strVal val="#ppt_w*0.70"/>
                                          </p:val>
                                        </p:tav>
                                        <p:tav tm="100000">
                                          <p:val>
                                            <p:strVal val="#ppt_w"/>
                                          </p:val>
                                        </p:tav>
                                      </p:tavLst>
                                    </p:anim>
                                    <p:anim calcmode="lin" valueType="num">
                                      <p:cBhvr>
                                        <p:cTn id="8" dur="3000" fill="hold"/>
                                        <p:tgtEl>
                                          <p:spTgt spid="2"/>
                                        </p:tgtEl>
                                        <p:attrNameLst>
                                          <p:attrName>ppt_h</p:attrName>
                                        </p:attrNameLst>
                                      </p:cBhvr>
                                      <p:tavLst>
                                        <p:tav tm="0">
                                          <p:val>
                                            <p:strVal val="#ppt_h"/>
                                          </p:val>
                                        </p:tav>
                                        <p:tav tm="100000">
                                          <p:val>
                                            <p:strVal val="#ppt_h"/>
                                          </p:val>
                                        </p:tav>
                                      </p:tavLst>
                                    </p:anim>
                                    <p:animEffect transition="in" filter="fade">
                                      <p:cBhvr>
                                        <p:cTn id="9"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684312"/>
          </a:xfrm>
        </p:spPr>
        <p:txBody>
          <a:bodyPr>
            <a:normAutofit/>
          </a:bodyPr>
          <a:lstStyle/>
          <a:p>
            <a:pPr algn="ctr"/>
            <a:r>
              <a:rPr lang="ru-RU" dirty="0" smtClean="0"/>
              <a:t>Зимний лес</a:t>
            </a:r>
            <a:endParaRPr lang="ru-RU"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61537" y="836712"/>
            <a:ext cx="7820925" cy="5865694"/>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strVal val="#ppt_w*0.70"/>
                                          </p:val>
                                        </p:tav>
                                        <p:tav tm="100000">
                                          <p:val>
                                            <p:strVal val="#ppt_w"/>
                                          </p:val>
                                        </p:tav>
                                      </p:tavLst>
                                    </p:anim>
                                    <p:anim calcmode="lin" valueType="num">
                                      <p:cBhvr>
                                        <p:cTn id="8" dur="3000" fill="hold"/>
                                        <p:tgtEl>
                                          <p:spTgt spid="2"/>
                                        </p:tgtEl>
                                        <p:attrNameLst>
                                          <p:attrName>ppt_h</p:attrName>
                                        </p:attrNameLst>
                                      </p:cBhvr>
                                      <p:tavLst>
                                        <p:tav tm="0">
                                          <p:val>
                                            <p:strVal val="#ppt_h"/>
                                          </p:val>
                                        </p:tav>
                                        <p:tav tm="100000">
                                          <p:val>
                                            <p:strVal val="#ppt_h"/>
                                          </p:val>
                                        </p:tav>
                                      </p:tavLst>
                                    </p:anim>
                                    <p:animEffect transition="in" filter="fade">
                                      <p:cBhvr>
                                        <p:cTn id="9"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198</TotalTime>
  <Words>215</Words>
  <Application>Microsoft Office PowerPoint</Application>
  <PresentationFormat>Экран (4:3)</PresentationFormat>
  <Paragraphs>18</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Century Gothic</vt:lpstr>
      <vt:lpstr>Wingdings 3</vt:lpstr>
      <vt:lpstr>Легкий дым</vt:lpstr>
      <vt:lpstr>Федор Иванович  Тютчев</vt:lpstr>
      <vt:lpstr>Из жизни Ф.И.Тютчева</vt:lpstr>
      <vt:lpstr>Родная усадьба</vt:lpstr>
      <vt:lpstr>Известный русский поэт Ф.И.Тютчев</vt:lpstr>
      <vt:lpstr>                     БОРОЗДА</vt:lpstr>
      <vt:lpstr>ЛАЗУРЬ</vt:lpstr>
      <vt:lpstr>Презентация PowerPoint</vt:lpstr>
      <vt:lpstr>                       БАХРОМА</vt:lpstr>
      <vt:lpstr>Зимний лес</vt:lpstr>
      <vt:lpstr>Музей - заповедник  Ф. И. Тютчева  в Овстуге</vt:lpstr>
      <vt:lpstr>Память о Тютчеве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Федор Иванович Тютчев</dc:title>
  <dc:creator>Vika Kuznetsova</dc:creator>
  <cp:lastModifiedBy>Учетная запись Майкрософт</cp:lastModifiedBy>
  <cp:revision>25</cp:revision>
  <dcterms:modified xsi:type="dcterms:W3CDTF">2021-01-24T15:42:23Z</dcterms:modified>
</cp:coreProperties>
</file>