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8" r:id="rId1"/>
  </p:sldMasterIdLst>
  <p:sldIdLst>
    <p:sldId id="258" r:id="rId2"/>
    <p:sldId id="256" r:id="rId3"/>
    <p:sldId id="260" r:id="rId4"/>
    <p:sldId id="261" r:id="rId5"/>
    <p:sldId id="259" r:id="rId6"/>
    <p:sldId id="262" r:id="rId7"/>
    <p:sldId id="265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3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71316" cy="6874935"/>
            <a:chOff x="-8466" y="-8468"/>
            <a:chExt cx="9171316" cy="6874935"/>
          </a:xfrm>
        </p:grpSpPr>
        <p:cxnSp>
          <p:nvCxnSpPr>
            <p:cNvPr id="28" name="Straight Connector 2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reeform 2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Freeform 3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Freeform 3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Freeform 3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Freeform 3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50000"/>
                <a:alpha val="7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lumMod val="75000"/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6701F-1C32-4A21-9295-16DB304649F1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57E65-C592-4B2A-9939-96F451A561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453118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6701F-1C32-4A21-9295-16DB304649F1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57E65-C592-4B2A-9939-96F451A561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90660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6701F-1C32-4A21-9295-16DB304649F1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57E65-C592-4B2A-9939-96F451A561D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20054789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6701F-1C32-4A21-9295-16DB304649F1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57E65-C592-4B2A-9939-96F451A561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106914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6701F-1C32-4A21-9295-16DB304649F1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57E65-C592-4B2A-9939-96F451A561D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8777526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6701F-1C32-4A21-9295-16DB304649F1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57E65-C592-4B2A-9939-96F451A561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674676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6701F-1C32-4A21-9295-16DB304649F1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57E65-C592-4B2A-9939-96F451A561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484755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6701F-1C32-4A21-9295-16DB304649F1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57E65-C592-4B2A-9939-96F451A561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2523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6701F-1C32-4A21-9295-16DB304649F1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57E65-C592-4B2A-9939-96F451A561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112345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6701F-1C32-4A21-9295-16DB304649F1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57E65-C592-4B2A-9939-96F451A561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16017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6701F-1C32-4A21-9295-16DB304649F1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57E65-C592-4B2A-9939-96F451A561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07667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6701F-1C32-4A21-9295-16DB304649F1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57E65-C592-4B2A-9939-96F451A561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57191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6701F-1C32-4A21-9295-16DB304649F1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57E65-C592-4B2A-9939-96F451A561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969606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6701F-1C32-4A21-9295-16DB304649F1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57E65-C592-4B2A-9939-96F451A561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938037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6701F-1C32-4A21-9295-16DB304649F1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57E65-C592-4B2A-9939-96F451A561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83309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6701F-1C32-4A21-9295-16DB304649F1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57E65-C592-4B2A-9939-96F451A561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08025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71317" cy="6874935"/>
            <a:chOff x="-8467" y="-8468"/>
            <a:chExt cx="9171317" cy="6874935"/>
          </a:xfrm>
        </p:grpSpPr>
        <p:cxnSp>
          <p:nvCxnSpPr>
            <p:cNvPr id="7" name="Straight Connector 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Freeform 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50000"/>
                <a:alpha val="7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6701F-1C32-4A21-9295-16DB304649F1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07D57E65-C592-4B2A-9939-96F451A561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7891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  <p:sldLayoutId id="2147483742" r:id="rId14"/>
    <p:sldLayoutId id="2147483743" r:id="rId15"/>
    <p:sldLayoutId id="214748374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11.pn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C:\Users\User\Desktop\лес\Я - исследователь\Стенд\21574c421cead0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97012" y="2808804"/>
            <a:ext cx="6149975" cy="25976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10" name="Picture 2" descr="https://ds04.infourok.ru/uploads/ex/0f98/0012c0bf-62b8caf6/img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-1"/>
            <a:ext cx="9144000" cy="68580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763688" y="404664"/>
            <a:ext cx="57039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 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детский сад №63 «Машенька» 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Старооскольского городского округа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27784" y="5877272"/>
            <a:ext cx="4114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n w="3175">
                  <a:solidFill>
                    <a:schemeClr val="tx1"/>
                  </a:solidFill>
                </a:ln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Старый Оскол, 2022</a:t>
            </a:r>
            <a:endParaRPr lang="ru-RU" sz="2000" dirty="0" smtClean="0">
              <a:ln w="3175">
                <a:solidFill>
                  <a:schemeClr val="tx1"/>
                </a:solidFill>
              </a:ln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87624" y="1700808"/>
            <a:ext cx="67687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i="1" kern="5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i="1" kern="5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игровой  </a:t>
            </a:r>
            <a:r>
              <a:rPr lang="ru-RU" sz="2800" b="1" i="1" kern="18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экологический </a:t>
            </a:r>
            <a:r>
              <a:rPr lang="ru-RU" sz="2800" b="1" i="1" kern="1800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кейс </a:t>
            </a:r>
          </a:p>
          <a:p>
            <a:pPr algn="ctr"/>
            <a:r>
              <a:rPr lang="ru-RU" sz="1400" b="1" i="1" kern="1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для</a:t>
            </a:r>
          </a:p>
          <a:p>
            <a:pPr algn="ctr"/>
            <a:r>
              <a:rPr lang="ru-RU" sz="2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  <a:cs typeface="Times New Roman" pitchFamily="18" charset="0"/>
              </a:rPr>
              <a:t>детей старшего дошкольного и младшего школьного возраста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" name="Рисунок 9" descr="C:\Users\User\Desktop\лес\Я - исследователь\Стенд\21574c421cead0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2720" y="2896490"/>
            <a:ext cx="7597711" cy="271123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539552" y="2852936"/>
            <a:ext cx="7332761" cy="2395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ts val="1400"/>
              </a:spcBef>
              <a:spcAft>
                <a:spcPts val="595"/>
              </a:spcAft>
            </a:pPr>
            <a:endParaRPr lang="ru-RU" sz="4000" b="1" i="1" kern="1800" dirty="0" smtClean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ctr" fontAlgn="base">
              <a:spcBef>
                <a:spcPts val="1400"/>
              </a:spcBef>
              <a:spcAft>
                <a:spcPts val="595"/>
              </a:spcAft>
            </a:pPr>
            <a:r>
              <a:rPr lang="ru-RU" sz="4000" b="1" i="1" kern="18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«</a:t>
            </a:r>
            <a:r>
              <a:rPr lang="ru-RU" sz="4000" b="1" i="1" kern="1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Сохраним </a:t>
            </a:r>
            <a:r>
              <a:rPr lang="ru-RU" sz="4000" b="1" i="1" kern="18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лес вместе!»</a:t>
            </a:r>
            <a:r>
              <a:rPr lang="ru-RU" sz="4000" b="1" i="1" kern="5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</a:t>
            </a:r>
            <a:endParaRPr lang="ru-RU" sz="4000" kern="5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/>
            <a:r>
              <a:rPr lang="ru-RU" sz="4800" b="1" i="1" dirty="0">
                <a:solidFill>
                  <a:prstClr val="black"/>
                </a:solidFill>
                <a:latin typeface="Times New Roman" panose="02020603050405020304" pitchFamily="18" charset="0"/>
                <a:ea typeface="Arial Unicode MS" panose="020B0604020202020204" pitchFamily="34" charset="-128"/>
              </a:rPr>
              <a:t>  </a:t>
            </a:r>
            <a:endParaRPr lang="ru-RU" sz="48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422307" y="2116819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4" name="Рисунок 23" descr="C:\Users\User\Desktop\zelenoe_serdce3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963" y="2034846"/>
            <a:ext cx="4690103" cy="2906018"/>
          </a:xfrm>
          <a:prstGeom prst="ellipse">
            <a:avLst/>
          </a:prstGeom>
          <a:ln w="63500" cap="rnd">
            <a:solidFill>
              <a:srgbClr val="C00000"/>
            </a:solidFill>
          </a:ln>
          <a:effectLst>
            <a:glow rad="228600">
              <a:srgbClr val="F79646">
                <a:satMod val="175000"/>
                <a:alpha val="40000"/>
              </a:srgbClr>
            </a:glow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6" name="Рисунок 25" descr="C:\Users\User\Desktop\лес\IMG_6732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6"/>
          <a:stretch/>
        </p:blipFill>
        <p:spPr bwMode="auto">
          <a:xfrm>
            <a:off x="3478466" y="216105"/>
            <a:ext cx="2555157" cy="156552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28" name="Рисунок 27" descr="C:\Users\User\Desktop\лес\Я - исследователь\календарь\00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8253" y="4856175"/>
            <a:ext cx="2185011" cy="163579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9" name="Рисунок 28" descr="C:\Users\User\Desktop\лес\Я - исследователь\календарь\09.jpg"/>
          <p:cNvPicPr/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8253" y="116486"/>
            <a:ext cx="2040212" cy="177927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" name="Рисунок 29" descr="C:\Users\User\Desktop\лес\Я - исследователь\календарь\04.jpg"/>
          <p:cNvPicPr/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731" y="4829452"/>
            <a:ext cx="2088232" cy="177705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1" name="Рисунок 30" descr="C:\Users\User\Desktop\лес\Я - исследователь\календарь\img46.jpg"/>
          <p:cNvPicPr/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290" y="179475"/>
            <a:ext cx="2299486" cy="171628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3" name="Picture 4" descr="G:\Конкурсы\Я - исследователь\презентация\uk349260.jpg"/>
          <p:cNvPicPr>
            <a:picLocks noChangeAspect="1" noChangeArrowheads="1"/>
          </p:cNvPicPr>
          <p:nvPr/>
        </p:nvPicPr>
        <p:blipFill>
          <a:blip r:embed="rId8" cstate="print"/>
          <a:srcRect b="-43"/>
          <a:stretch>
            <a:fillRect/>
          </a:stretch>
        </p:blipFill>
        <p:spPr bwMode="auto">
          <a:xfrm>
            <a:off x="256290" y="2034846"/>
            <a:ext cx="1775354" cy="239745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4" name="Picture 2" descr="G:\Конкурсы\Я - исследователь\Фото Виталик\40.jpg"/>
          <p:cNvPicPr>
            <a:picLocks noChangeAspect="1" noChangeArrowheads="1"/>
          </p:cNvPicPr>
          <p:nvPr/>
        </p:nvPicPr>
        <p:blipFill rotWithShape="1">
          <a:blip r:embed="rId9" cstate="print"/>
          <a:srcRect b="19"/>
          <a:stretch/>
        </p:blipFill>
        <p:spPr bwMode="auto">
          <a:xfrm>
            <a:off x="7232384" y="2453699"/>
            <a:ext cx="1741289" cy="209000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180449" y="5084385"/>
            <a:ext cx="2853175" cy="1522123"/>
          </a:xfrm>
          <a:prstGeom prst="rect">
            <a:avLst/>
          </a:prstGeom>
          <a:ln>
            <a:solidFill>
              <a:srgbClr val="00B050"/>
            </a:solidFill>
          </a:ln>
        </p:spPr>
      </p:pic>
    </p:spTree>
    <p:extLst>
      <p:ext uri="{BB962C8B-B14F-4D97-AF65-F5344CB8AC3E}">
        <p14:creationId xmlns="" xmlns:p14="http://schemas.microsoft.com/office/powerpoint/2010/main" val="3782188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f98/0012c0bf-62b8caf6/img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530" y="83923"/>
            <a:ext cx="9144000" cy="68580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95536" y="692696"/>
            <a:ext cx="83198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1200"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Вводная часть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259632" y="1556792"/>
            <a:ext cx="7056784" cy="45205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Педагогическая </a:t>
            </a:r>
            <a:r>
              <a:rPr lang="ru-RU" sz="2800" b="1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 данного пособия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формирование у детей дошкольного и младшего школьного возраста начал экологической культуры. </a:t>
            </a:r>
            <a:endParaRPr lang="ru-RU" sz="28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Игровой 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кейс может быть использован: как в самостоятельной детской деятельности, так и в организованной образовательной деятельности детей и педагога.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364088" y="2663201"/>
            <a:ext cx="45719" cy="457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30337" y="2852936"/>
            <a:ext cx="45719" cy="457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f98/0012c0bf-62b8caf6/img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285720" y="500042"/>
            <a:ext cx="8229600" cy="4525963"/>
          </a:xfrm>
        </p:spPr>
        <p:txBody>
          <a:bodyPr>
            <a:noAutofit/>
          </a:bodyPr>
          <a:lstStyle/>
          <a:p>
            <a:pPr algn="just">
              <a:lnSpc>
                <a:spcPct val="115000"/>
              </a:lnSpc>
            </a:pPr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Экологический кейс» </a:t>
            </a:r>
            <a:r>
              <a:rPr lang="ru-RU" sz="24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32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чемоданчик с ручкой, находится в групповой комнате, в доступном для детей месте. Дидактический материал расположен в кармашках «кейса». 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Содержание игрового кейса может быть видоизменено, в соответствии с рассматриваемой экологической проблемой, </a:t>
            </a:r>
            <a:r>
              <a:rPr lang="ru-RU" sz="3200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может варьироваться в соответствии с образовательными задачами кейса.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36575" lvl="0" indent="-536575">
              <a:buFont typeface="Wingdings" pitchFamily="2" charset="2"/>
              <a:buChar char="v"/>
            </a:pPr>
            <a:endParaRPr lang="ru-RU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f98/0012c0bf-62b8caf6/img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1" y="0"/>
            <a:ext cx="9144000" cy="6858001"/>
          </a:xfrm>
          <a:prstGeom prst="rect">
            <a:avLst/>
          </a:prstGeom>
          <a:noFill/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915816" y="609600"/>
            <a:ext cx="5400600" cy="1007127"/>
          </a:xfrm>
        </p:spPr>
        <p:txBody>
          <a:bodyPr>
            <a:noAutofit/>
          </a:bodyPr>
          <a:lstStyle/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кейс – </a:t>
            </a: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катализатор, ускоряющий</a:t>
            </a: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процесс обучения </a:t>
            </a: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путем</a:t>
            </a:r>
            <a:r>
              <a:rPr lang="ru-RU" sz="16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привнесения в него практического опыта.</a:t>
            </a:r>
            <a:r>
              <a:rPr lang="ru-RU" sz="16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6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600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Эндрю </a:t>
            </a:r>
            <a:r>
              <a:rPr lang="ru-RU" sz="1600" b="1" i="1" dirty="0" err="1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Тоул</a:t>
            </a:r>
            <a:r>
              <a:rPr lang="ru-RU" sz="16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6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1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609598" y="1616728"/>
            <a:ext cx="8138865" cy="4424636"/>
          </a:xfrm>
        </p:spPr>
        <p:txBody>
          <a:bodyPr>
            <a:normAutofit/>
          </a:bodyPr>
          <a:lstStyle/>
          <a:p>
            <a:pPr indent="450215" algn="just"/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детей есть уникальная возможность принять участие в коллективном обсуждении экологических проблем по теме </a:t>
            </a: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кейса.</a:t>
            </a:r>
          </a:p>
          <a:p>
            <a:pPr indent="450215" algn="just"/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ходе кейс-обсуждений детям представится возможность не только познакомиться с создавшейся экологической ситуацией, но и принять участие в способах её разрешения. </a:t>
            </a:r>
            <a:endParaRPr lang="ru-RU" sz="20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/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Игровой </a:t>
            </a:r>
            <a:r>
              <a:rPr lang="ru-RU" sz="2000" b="1" kern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экологический кейс</a:t>
            </a:r>
            <a:r>
              <a:rPr lang="ru-RU" sz="2000" b="1" i="1" kern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«Сохраним лес вместе!» 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отражает реальную карти­ну окружающего мира, доступен для понимания детей дошкольного и младшего школьного возраста. 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000" b="1" dirty="0"/>
          </a:p>
        </p:txBody>
      </p:sp>
      <p:pic>
        <p:nvPicPr>
          <p:cNvPr id="7" name="Рисунок 6" descr="C:\Users\User\Desktop\70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687" y="4776661"/>
            <a:ext cx="2540177" cy="166089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00B050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8" name="Рисунок 7" descr="F:\Конкурсы\Я - исследователь\case.png"/>
          <p:cNvPicPr/>
          <p:nvPr/>
        </p:nvPicPr>
        <p:blipFill>
          <a:blip r:embed="rId4" cstate="print"/>
          <a:srcRect r="48" b="-83"/>
          <a:stretch>
            <a:fillRect/>
          </a:stretch>
        </p:blipFill>
        <p:spPr bwMode="auto">
          <a:xfrm>
            <a:off x="3957131" y="4810978"/>
            <a:ext cx="1691067" cy="162657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-78" b="113"/>
          <a:stretch/>
        </p:blipFill>
        <p:spPr bwMode="auto">
          <a:xfrm>
            <a:off x="6156176" y="4734076"/>
            <a:ext cx="2438904" cy="162264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00B050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f98/0012c0bf-62b8caf6/img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39552" y="476672"/>
            <a:ext cx="81369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263"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200" dirty="0" smtClean="0"/>
              <a:t/>
            </a:r>
            <a:br>
              <a:rPr lang="ru-RU" sz="2200" dirty="0" smtClean="0"/>
            </a:br>
            <a:endParaRPr lang="ru-RU" sz="22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971600" y="837537"/>
            <a:ext cx="7560840" cy="4831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 algn="just">
              <a:lnSpc>
                <a:spcPct val="115000"/>
              </a:lnSpc>
              <a:spcAft>
                <a:spcPts val="0"/>
              </a:spcAft>
            </a:pPr>
            <a:r>
              <a:rPr lang="ru-RU" sz="3200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Целью данного пособия является</a:t>
            </a:r>
            <a:endParaRPr lang="ru-RU" sz="3200" b="1" i="1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создание условий для формирования начал экологической культуры у дошкольников;</a:t>
            </a:r>
            <a:endParaRPr lang="ru-RU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15000"/>
              </a:lnSpc>
              <a:spcBef>
                <a:spcPts val="1125"/>
              </a:spcBef>
              <a:spcAft>
                <a:spcPts val="1125"/>
              </a:spcAft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развитие у детей интереса к изучению объектов живой и неживой природы родного края, показывая их взаимосвязь с окружающим миром;</a:t>
            </a:r>
            <a:endParaRPr lang="ru-RU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15000"/>
              </a:lnSpc>
              <a:spcBef>
                <a:spcPts val="1125"/>
              </a:spcBef>
              <a:spcAft>
                <a:spcPts val="1125"/>
              </a:spcAft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развитие познавательной мотивации, любознательности, творческих способностей воспитанников;</a:t>
            </a:r>
            <a:endParaRPr lang="ru-RU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15000"/>
              </a:lnSpc>
              <a:spcBef>
                <a:spcPts val="1125"/>
              </a:spcBef>
              <a:spcAft>
                <a:spcPts val="1125"/>
              </a:spcAft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формирование навыков экологической безопасности;</a:t>
            </a:r>
            <a:endParaRPr lang="ru-RU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lvl="0" indent="-285750">
              <a:lnSpc>
                <a:spcPct val="115000"/>
              </a:lnSpc>
              <a:spcBef>
                <a:spcPts val="1125"/>
              </a:spcBef>
              <a:spcAft>
                <a:spcPts val="1125"/>
              </a:spcAft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воспитание любви </a:t>
            </a:r>
            <a:r>
              <a:rPr lang="ru-RU" b="1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 родной природе, желание принимать участие в природоохранной деятельности</a:t>
            </a:r>
            <a:r>
              <a:rPr lang="ru-RU" b="1" dirty="0" smtClean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f98/0012c0bf-62b8caf6/img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0" name="Горизонтальный свиток 19"/>
          <p:cNvSpPr/>
          <p:nvPr/>
        </p:nvSpPr>
        <p:spPr>
          <a:xfrm rot="16200000">
            <a:off x="1835695" y="-819473"/>
            <a:ext cx="5688634" cy="8136904"/>
          </a:xfrm>
          <a:prstGeom prst="horizont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131840" y="476672"/>
            <a:ext cx="295232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 smtClean="0"/>
          </a:p>
          <a:p>
            <a:pPr marL="285750" lvl="0" indent="-285750">
              <a:buFont typeface="Wingdings" pitchFamily="2" charset="2"/>
              <a:buChar char="Ø"/>
            </a:pPr>
            <a:endParaRPr lang="ru-RU" sz="24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75655" y="1069798"/>
            <a:ext cx="6408712" cy="2783959"/>
          </a:xfrm>
          <a:prstGeom prst="rect">
            <a:avLst/>
          </a:prstGeom>
        </p:spPr>
      </p:pic>
      <p:pic>
        <p:nvPicPr>
          <p:cNvPr id="28" name="Рисунок 27" descr="C:\Users\User\Desktop\IMG_6775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1169" y="4297386"/>
            <a:ext cx="2597885" cy="196197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00B050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29" name="Рисунок 28" descr="C:\Users\User\Desktop\IMG_6780.JPG"/>
          <p:cNvPicPr/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760" y="4163736"/>
            <a:ext cx="2470451" cy="205107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00B050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30" name="__plpcte_target" descr="https://i.mycdn.me/image?id=884900704275&amp;t=3&amp;plc=WEB&amp;tkn=*ljFMuxIUuq-bYNb-dVD9obhWek4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75" b="-28"/>
          <a:stretch/>
        </p:blipFill>
        <p:spPr bwMode="auto">
          <a:xfrm>
            <a:off x="3131840" y="3804514"/>
            <a:ext cx="2774965" cy="210078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00B050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>
            <a:ext uri="{53640926-AAD7-44D8-BBD7-CCE9431645EC}">
              <a14:shadowObscured xmlns=""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E65331"/>
      </a:accent3>
      <a:accent4>
        <a:srgbClr val="F27E19"/>
      </a:accent4>
      <a:accent5>
        <a:srgbClr val="F2AC19"/>
      </a:accent5>
      <a:accent6>
        <a:srgbClr val="BC80E0"/>
      </a:accent6>
      <a:hlink>
        <a:srgbClr val="EF5285"/>
      </a:hlink>
      <a:folHlink>
        <a:srgbClr val="F77F90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23659B44-6E34-4CE8-8F0D-387DA79968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420</TotalTime>
  <Words>268</Words>
  <Application>Microsoft Office PowerPoint</Application>
  <PresentationFormat>Экран (4:3)</PresentationFormat>
  <Paragraphs>27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Грань</vt:lpstr>
      <vt:lpstr>Слайд 1</vt:lpstr>
      <vt:lpstr>Слайд 2</vt:lpstr>
      <vt:lpstr>Слайд 3</vt:lpstr>
      <vt:lpstr>Слайд 4</vt:lpstr>
      <vt:lpstr>кейс – катализатор, ускоряющий процесс обучения путем привнесения в него практического опыта. Эндрю Тоул </vt:lpstr>
      <vt:lpstr>Слайд 6</vt:lpstr>
      <vt:lpstr>Слайд 7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Александр</cp:lastModifiedBy>
  <cp:revision>32</cp:revision>
  <dcterms:created xsi:type="dcterms:W3CDTF">2019-08-27T13:33:29Z</dcterms:created>
  <dcterms:modified xsi:type="dcterms:W3CDTF">2022-01-20T12:26:15Z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365080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S9.1.2</vt:lpwstr>
  </property>
</Properties>
</file>