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8"/>
  </p:notesMasterIdLst>
  <p:sldIdLst>
    <p:sldId id="285" r:id="rId2"/>
    <p:sldId id="301" r:id="rId3"/>
    <p:sldId id="262" r:id="rId4"/>
    <p:sldId id="323" r:id="rId5"/>
    <p:sldId id="304" r:id="rId6"/>
    <p:sldId id="324" r:id="rId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87A8760-FCF2-464F-9898-7ACA88690668}">
          <p14:sldIdLst>
            <p14:sldId id="285"/>
            <p14:sldId id="301"/>
            <p14:sldId id="262"/>
            <p14:sldId id="323"/>
            <p14:sldId id="304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BFFFF"/>
    <a:srgbClr val="D9F4FB"/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3" autoAdjust="0"/>
    <p:restoredTop sz="95140" autoAdjust="0"/>
  </p:normalViewPr>
  <p:slideViewPr>
    <p:cSldViewPr>
      <p:cViewPr varScale="1">
        <p:scale>
          <a:sx n="110" d="100"/>
          <a:sy n="110" d="100"/>
        </p:scale>
        <p:origin x="131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21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748B2E8-FCF0-4B37-A770-D0E32A877268}" type="datetimeFigureOut">
              <a:rPr lang="ru-RU"/>
              <a:pPr>
                <a:defRPr/>
              </a:pPr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0E5B712-B02B-467B-BA10-E92145FFEA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7358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637EA-FF83-4DD6-BAA8-8409E1D132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5775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ECFAC-176D-4CFE-855A-3E2028DAC0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0452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34071-3439-4F64-990A-303BADFE9B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0034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01BFE-7164-4416-84C1-7B258A4ACD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3918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FF1B8-4D16-43BB-899D-3A0B29AA03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6666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586E-FD18-447F-876E-D1D897C887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7781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C8222-2726-407B-84F3-182A1559A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6861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31177-E824-4F3C-B22F-4AE8C803A4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373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7E7BA-8BC6-4725-8C10-F1FEEAD9FF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2200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EAE85-3C55-4867-903B-6156EF1E3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6337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C7000-819A-4220-8D01-05EEA307E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5207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750251D-E6A5-425E-B4AE-DF095BCBD4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hyperlink" Target="4%20&#1087;&#1077;&#1088;&#1089;&#1087;&#1077;&#1082;&#1090;&#1080;&#1074;&#1085;&#1099;&#1081;%20&#1087;&#1086;%20&#1082;&#1091;&#1088;&#1089;&#1072;&#1084;.docx" TargetMode="External"/><Relationship Id="rId3" Type="http://schemas.openxmlformats.org/officeDocument/2006/relationships/hyperlink" Target="2%20&#1058;&#1077;&#1084;&#1072;&#1090;&#1080;&#1095;&#1077;&#1089;&#1082;&#1080;&#1077;%20&#1087;&#1077;&#1076;&#1072;&#1075;&#1086;&#1075;&#1080;&#1095;&#1077;&#1089;&#1082;&#1080;&#1077;%20&#1089;&#1086;&#1074;&#1077;&#1090;&#1099;%202019-2020.doc" TargetMode="External"/><Relationship Id="rId7" Type="http://schemas.openxmlformats.org/officeDocument/2006/relationships/hyperlink" Target="7.%20&#1087;&#1083;&#1072;&#1085;%20&#1072;&#1090;&#1090;&#1077;&#1089;&#1090;.%20&#1082;&#1086;&#1084;&#1080;&#1089;&#1089;&#1080;&#1080;%202020.doc" TargetMode="External"/><Relationship Id="rId12" Type="http://schemas.openxmlformats.org/officeDocument/2006/relationships/hyperlink" Target="10.%20&#1044;&#1048;&#1057;&#1057;&#1045;&#1052;&#1048;&#1053;&#1040;&#1062;&#1048;&#1071;.docx" TargetMode="External"/><Relationship Id="rId2" Type="http://schemas.openxmlformats.org/officeDocument/2006/relationships/hyperlink" Target="1.%20&#1052;&#1054;%2020-21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6.%20&#1075;&#1088;&#1072;&#1092;&#1080;&#1082;%20&#1087;&#1086;%20&#1072;&#1090;&#1090;&#1077;&#1089;&#1090;&#1072;&#1094;&#1080;&#1080;%202020-21.doc" TargetMode="External"/><Relationship Id="rId11" Type="http://schemas.openxmlformats.org/officeDocument/2006/relationships/hyperlink" Target="9%20&#1072;&#1083;&#1075;&#1086;&#1088;&#1080;&#1090;&#1084;%20&#1088;&#1072;&#1073;&#1086;&#1090;&#1099;%20&#1087;&#1086;%20&#1089;&#1072;&#1084;&#1086;&#1086;&#1073;&#1088;&#1072;&#1079;&#1086;&#1074;&#1072;&#1085;&#1080;&#1102;.docx" TargetMode="External"/><Relationship Id="rId5" Type="http://schemas.openxmlformats.org/officeDocument/2006/relationships/hyperlink" Target="5%20%20&#1055;&#1077;&#1088;&#1089;&#1087;&#1077;&#1082;&#1090;&#1080;&#1074;&#1085;&#1099;&#1081;%20&#1087;&#1083;&#1072;&#1085;%20&#1087;&#1086;%20&#1072;&#1090;&#1090;&#1077;&#1089;&#1090;&#1072;&#1094;&#1080;&#1080;.xlsx" TargetMode="External"/><Relationship Id="rId10" Type="http://schemas.openxmlformats.org/officeDocument/2006/relationships/hyperlink" Target="8%20&#1087;&#1088;&#1080;&#1082;&#1072;&#1079;%20390.pdf" TargetMode="External"/><Relationship Id="rId4" Type="http://schemas.openxmlformats.org/officeDocument/2006/relationships/hyperlink" Target="3.%20&#1087;&#1083;&#1072;&#1085;%20&#1085;&#1072;&#1091;&#1095;&#1085;&#1086;-&#1084;&#1077;&#1090;&#1086;&#1076;&#1080;&#1095;&#1077;&#1089;&#1082;&#1086;&#1075;&#1086;%20&#1089;&#1086;&#1074;&#1077;&#1090;&#1072;.doc" TargetMode="External"/><Relationship Id="rId9" Type="http://schemas.openxmlformats.org/officeDocument/2006/relationships/hyperlink" Target="11.%20&#1087;&#1083;&#1072;&#1085;%20&#1084;&#1086;&#1083;&#1086;&#1076;&#1099;&#1093;%202020-2021.doc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ctrTitle"/>
          </p:nvPr>
        </p:nvSpPr>
        <p:spPr>
          <a:xfrm>
            <a:off x="0" y="333375"/>
            <a:ext cx="8966200" cy="2735263"/>
          </a:xfrm>
        </p:spPr>
        <p:txBody>
          <a:bodyPr/>
          <a:lstStyle/>
          <a:p>
            <a:pPr eaLnBrk="1" hangingPunct="1"/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методической работы </a:t>
            </a:r>
            <a:b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</a:t>
            </a:r>
            <a:b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Лапина Лилия Борисовна,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заместитель директора 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учебно- воспитательной работе 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бюджетного общеобразовательного 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средней общеобразовательной школы № 20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br>
              <a:rPr lang="ru-RU" alt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		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4425" y="6176963"/>
            <a:ext cx="6845300" cy="649287"/>
          </a:xfrm>
        </p:spPr>
        <p:txBody>
          <a:bodyPr/>
          <a:lstStyle/>
          <a:p>
            <a:pPr eaLnBrk="1" hangingPunct="1"/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539750" y="620688"/>
            <a:ext cx="8208963" cy="850900"/>
          </a:xfrm>
        </p:spPr>
        <p:txBody>
          <a:bodyPr/>
          <a:lstStyle/>
          <a:p>
            <a:pPr marL="1074738" indent="-1074738" algn="l">
              <a:tabLst>
                <a:tab pos="1074738" algn="l"/>
              </a:tabLst>
              <a:defRPr/>
            </a:pPr>
            <a:r>
              <a:rPr lang="ru-RU" altLang="ru-RU" sz="1600" b="1" cap="all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	</a:t>
            </a: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профессиональной компетентности педагогических кадров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2132856"/>
            <a:ext cx="8064500" cy="3384401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ru-RU" altLang="ru-RU" sz="1600" b="1" cap="all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ru-RU" altLang="ru-RU" sz="1600" b="1" cap="all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Координация работы методических объединений начальной школы.</a:t>
            </a:r>
          </a:p>
          <a:p>
            <a:pPr marL="457200" indent="-457200" algn="just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по повышению педагогического мастерства учителей (семинары, педсоветы, мастер - классы и т.п.).</a:t>
            </a:r>
          </a:p>
          <a:p>
            <a:pPr marL="457200" indent="-457200" algn="just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методической помощи в подготовке и проведении аттестации педагогических кадров.</a:t>
            </a:r>
          </a:p>
          <a:p>
            <a:pPr marL="457200" indent="-457200" algn="just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инновационных программ, планов, проектов.</a:t>
            </a:r>
          </a:p>
          <a:p>
            <a:pPr marL="457200" indent="-457200" algn="just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педагогов для участия в конкурсах.</a:t>
            </a:r>
          </a:p>
          <a:p>
            <a:pPr marL="457200" indent="-457200" algn="just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и продвижение передового педагогического опыта.</a:t>
            </a:r>
          </a:p>
          <a:p>
            <a:pPr marL="457200" indent="-457200" algn="just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целесообразности, качества и необходимости внедрения новых образовательных услуг.</a:t>
            </a:r>
          </a:p>
          <a:p>
            <a:pPr marL="457200" indent="-457200" algn="just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 доведение до сведения педагогического коллектива всех нормативно-методических документов.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достижений педагога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770099"/>
              </p:ext>
            </p:extLst>
          </p:nvPr>
        </p:nvGraphicFramePr>
        <p:xfrm>
          <a:off x="143999" y="1411590"/>
          <a:ext cx="8856001" cy="218084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05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0509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180848">
                <a:tc>
                  <a:txBody>
                    <a:bodyPr/>
                    <a:lstStyle/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знаний, диагностика по итогам отчетного периода</a:t>
                      </a:r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инновационной</a:t>
                      </a:r>
                      <a:r>
                        <a:rPr lang="ru-RU" sz="9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деятельности ОУ (участие в работе ОУ в статусе ЭП)</a:t>
                      </a:r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Трансляция опыта</a:t>
                      </a:r>
                    </a:p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(публичные выступления на МО, ГМО, семинарах и.т.д.)</a:t>
                      </a:r>
                    </a:p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(Печать где, когда, издание)</a:t>
                      </a:r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Трансляция опыта</a:t>
                      </a:r>
                    </a:p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(открытые уроки, праздники</a:t>
                      </a:r>
                    </a:p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 –классы, классные часы и.т.д.)</a:t>
                      </a:r>
                    </a:p>
                    <a:p>
                      <a:pPr marL="0" algn="l" defTabSz="0"/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</a:t>
                      </a:r>
                    </a:p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программ, </a:t>
                      </a:r>
                    </a:p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проектов (наличие рецензии), (защита, где, когда)</a:t>
                      </a:r>
                    </a:p>
                    <a:p>
                      <a:pPr marL="0" algn="l" defTabSz="0"/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Руководство </a:t>
                      </a:r>
                    </a:p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творческими </a:t>
                      </a:r>
                    </a:p>
                    <a:p>
                      <a:pPr marL="0" algn="l" defTabSz="0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группами (пед.советы, семинары и.т.д.)</a:t>
                      </a:r>
                    </a:p>
                    <a:p>
                      <a:pPr marL="0" algn="l" defTabSz="0"/>
                      <a:endParaRPr lang="ru-RU" sz="9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конкурсах, конференциях разных уровней, олимпиадах (педагоги) (наличие копий подтверждающих документов) </a:t>
                      </a: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Победа и призовые места в конкурсах, конференциях  разных уровней, (педагоги)</a:t>
                      </a:r>
                    </a:p>
                    <a:p>
                      <a:pPr marL="0" algn="l" defTabSz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(наличие копий подтверждающих документов)</a:t>
                      </a: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Курсовая подготовка</a:t>
                      </a:r>
                    </a:p>
                    <a:p>
                      <a:pPr marL="0" algn="l" defTabSz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(тема, сроки, место, наличие сертификата, удостоверения, №)</a:t>
                      </a: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работе городских семинаров, конференций и.т.д. (место, дата)</a:t>
                      </a: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B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посещенных уроков, занятий (место, класс, группа сроки, Ф.И.О.)</a:t>
                      </a:r>
                    </a:p>
                    <a:p>
                      <a:pPr marL="0" algn="l" defTabSz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B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57200" y="3592438"/>
            <a:ext cx="8363272" cy="3055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 ДЛЯ АНАЛИЗА МЕТОДИЧЕСКОЙ РАБОТЫ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педагогического мастерства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Реализация программы развития ОО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проведенных внутришкольных мероприятий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участия в мероприятиях разного уровня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работы МО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Аттестация педагогических кадров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диагностики предметных, метапредметных и личностных достижений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/>
          <p:cNvSpPr/>
          <p:nvPr/>
        </p:nvSpPr>
        <p:spPr>
          <a:xfrm>
            <a:off x="2988052" y="1516892"/>
            <a:ext cx="3644900" cy="490538"/>
          </a:xfrm>
          <a:prstGeom prst="roundRect">
            <a:avLst/>
          </a:prstGeom>
          <a:solidFill>
            <a:srgbClr val="EB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работы:</a:t>
            </a:r>
          </a:p>
        </p:txBody>
      </p:sp>
      <p:sp>
        <p:nvSpPr>
          <p:cNvPr id="6" name="Прямоугольник: скругленные углы 7"/>
          <p:cNvSpPr/>
          <p:nvPr/>
        </p:nvSpPr>
        <p:spPr>
          <a:xfrm>
            <a:off x="611560" y="2495495"/>
            <a:ext cx="2265933" cy="675869"/>
          </a:xfrm>
          <a:prstGeom prst="roundRect">
            <a:avLst/>
          </a:prstGeom>
          <a:solidFill>
            <a:srgbClr val="EB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работа методических объединений учителей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9"/>
          <p:cNvSpPr/>
          <p:nvPr/>
        </p:nvSpPr>
        <p:spPr>
          <a:xfrm>
            <a:off x="3347864" y="2454533"/>
            <a:ext cx="2736304" cy="1161423"/>
          </a:xfrm>
          <a:prstGeom prst="roundRect">
            <a:avLst/>
          </a:prstGeom>
          <a:solidFill>
            <a:srgbClr val="EB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педагогическое мастерство учителей </a:t>
            </a:r>
          </a:p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(курсы, семинары,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педсоветы, мастер – классы)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8"/>
          <p:cNvSpPr/>
          <p:nvPr/>
        </p:nvSpPr>
        <p:spPr>
          <a:xfrm>
            <a:off x="6432624" y="2495494"/>
            <a:ext cx="2264268" cy="675869"/>
          </a:xfrm>
          <a:prstGeom prst="roundRect">
            <a:avLst/>
          </a:prstGeom>
          <a:solidFill>
            <a:srgbClr val="EB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аттестация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file"/>
              </a:rPr>
              <a:t>педагогических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file"/>
              </a:rPr>
              <a:t>кадров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6">
            <a:extLst>
              <a:ext uri="{FF2B5EF4-FFF2-40B4-BE49-F238E27FC236}">
                <a16:creationId xmlns:a16="http://schemas.microsoft.com/office/drawing/2014/main" id="{DE4B05FA-86E1-46BE-82CC-660B9BCA5EEB}"/>
              </a:ext>
            </a:extLst>
          </p:cNvPr>
          <p:cNvSpPr/>
          <p:nvPr/>
        </p:nvSpPr>
        <p:spPr>
          <a:xfrm>
            <a:off x="611560" y="4015150"/>
            <a:ext cx="2550735" cy="683840"/>
          </a:xfrm>
          <a:prstGeom prst="roundRect">
            <a:avLst/>
          </a:prstGeom>
          <a:solidFill>
            <a:srgbClr val="EB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и проекты</a:t>
            </a:r>
          </a:p>
        </p:txBody>
      </p:sp>
      <p:sp>
        <p:nvSpPr>
          <p:cNvPr id="30" name="Прямоугольник: скругленные углы 7">
            <a:extLst>
              <a:ext uri="{FF2B5EF4-FFF2-40B4-BE49-F238E27FC236}">
                <a16:creationId xmlns:a16="http://schemas.microsoft.com/office/drawing/2014/main" id="{DA6A0DA2-3760-4F75-BBEF-758EE6753A73}"/>
              </a:ext>
            </a:extLst>
          </p:cNvPr>
          <p:cNvSpPr/>
          <p:nvPr/>
        </p:nvSpPr>
        <p:spPr>
          <a:xfrm>
            <a:off x="1331640" y="5275816"/>
            <a:ext cx="2880000" cy="754594"/>
          </a:xfrm>
          <a:prstGeom prst="roundRect">
            <a:avLst/>
          </a:prstGeom>
          <a:solidFill>
            <a:srgbClr val="EB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нормативно-методическое обеспечение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: скругленные углы 7">
            <a:extLst>
              <a:ext uri="{FF2B5EF4-FFF2-40B4-BE49-F238E27FC236}">
                <a16:creationId xmlns:a16="http://schemas.microsoft.com/office/drawing/2014/main" id="{2A05750B-AC11-4C0B-8B93-0FA2D6B5995A}"/>
              </a:ext>
            </a:extLst>
          </p:cNvPr>
          <p:cNvSpPr/>
          <p:nvPr/>
        </p:nvSpPr>
        <p:spPr>
          <a:xfrm>
            <a:off x="3779912" y="3989788"/>
            <a:ext cx="1717843" cy="709202"/>
          </a:xfrm>
          <a:prstGeom prst="roundRect">
            <a:avLst/>
          </a:prstGeom>
          <a:solidFill>
            <a:srgbClr val="EB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file"/>
              </a:rPr>
              <a:t>школа молодого педагога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: скругленные углы 7">
            <a:extLst>
              <a:ext uri="{FF2B5EF4-FFF2-40B4-BE49-F238E27FC236}">
                <a16:creationId xmlns:a16="http://schemas.microsoft.com/office/drawing/2014/main" id="{79346149-6E3F-4367-99F8-313AB9AB578D}"/>
              </a:ext>
            </a:extLst>
          </p:cNvPr>
          <p:cNvSpPr/>
          <p:nvPr/>
        </p:nvSpPr>
        <p:spPr>
          <a:xfrm>
            <a:off x="6115372" y="4015150"/>
            <a:ext cx="2581520" cy="683840"/>
          </a:xfrm>
          <a:prstGeom prst="roundRect">
            <a:avLst/>
          </a:prstGeom>
          <a:solidFill>
            <a:srgbClr val="EB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indent="-177800"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file"/>
              </a:rPr>
              <a:t>участие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 action="ppaction://hlinkfile"/>
              </a:rPr>
              <a:t>в конкурсах,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 action="ppaction://hlinkfile"/>
              </a:rPr>
              <a:t>конференциях</a:t>
            </a:r>
            <a:endParaRPr lang="ru-RU" sz="1600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6">
            <a:extLst>
              <a:ext uri="{FF2B5EF4-FFF2-40B4-BE49-F238E27FC236}">
                <a16:creationId xmlns:a16="http://schemas.microsoft.com/office/drawing/2014/main" id="{DE4B05FA-86E1-46BE-82CC-660B9BCA5EEB}"/>
              </a:ext>
            </a:extLst>
          </p:cNvPr>
          <p:cNvSpPr/>
          <p:nvPr/>
        </p:nvSpPr>
        <p:spPr>
          <a:xfrm>
            <a:off x="4901647" y="5275816"/>
            <a:ext cx="3061953" cy="754594"/>
          </a:xfrm>
          <a:prstGeom prst="roundRect">
            <a:avLst/>
          </a:prstGeom>
          <a:solidFill>
            <a:srgbClr val="EB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 action="ppaction://hlinkfile"/>
              </a:rPr>
              <a:t>система повышения квалификации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773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77813" y="333375"/>
            <a:ext cx="8588375" cy="1143000"/>
          </a:xfrm>
        </p:spPr>
        <p:txBody>
          <a:bodyPr/>
          <a:lstStyle/>
          <a:p>
            <a:pPr>
              <a:defRPr/>
            </a:pPr>
            <a:r>
              <a:rPr lang="ru-RU" alt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наиболее часто используемых локальных актов, поддерживающих нормативно-правовое обеспечение </a:t>
            </a:r>
            <a:r>
              <a:rPr lang="en-US" alt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MP</a:t>
            </a:r>
            <a:r>
              <a:rPr lang="ru-RU" alt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 b="1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08820" y="2708920"/>
            <a:ext cx="5526360" cy="2120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354013">
              <a:lnSpc>
                <a:spcPct val="150000"/>
              </a:lnSpc>
              <a:buFontTx/>
              <a:buAutoNum type="arabicPeriod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Педагогическом Совете</a:t>
            </a:r>
          </a:p>
          <a:p>
            <a:pPr marL="0" indent="354013">
              <a:lnSpc>
                <a:spcPct val="150000"/>
              </a:lnSpc>
              <a:buFontTx/>
              <a:buAutoNum type="arabicPeriod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научно- методическом совете</a:t>
            </a:r>
          </a:p>
          <a:p>
            <a:pPr marL="0" indent="354013">
              <a:lnSpc>
                <a:spcPct val="150000"/>
              </a:lnSpc>
              <a:buFontTx/>
              <a:buAutoNum type="arabicPeriod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методическом объединении</a:t>
            </a:r>
          </a:p>
          <a:p>
            <a:pPr marL="0" indent="354013">
              <a:lnSpc>
                <a:spcPct val="150000"/>
              </a:lnSpc>
              <a:buFontTx/>
              <a:buAutoNum type="arabicPeriod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временной творческой группе</a:t>
            </a:r>
          </a:p>
          <a:p>
            <a:pPr marL="0" indent="354013">
              <a:lnSpc>
                <a:spcPct val="150000"/>
              </a:lnSpc>
              <a:buFontTx/>
              <a:buAutoNum type="arabicPeriod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школе молодого педагога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60BB5D-5227-4C75-8D0C-E8F8CCCAC7F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EBFF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7740" y="396105"/>
            <a:ext cx="8608520" cy="606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53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1587</TotalTime>
  <Words>469</Words>
  <Application>Microsoft Office PowerPoint</Application>
  <PresentationFormat>Экран (4:3)</PresentationFormat>
  <Paragraphs>64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Verdana</vt:lpstr>
      <vt:lpstr>Тема Office</vt:lpstr>
      <vt:lpstr>              Организация методической работы  в школе       Лапина Лилия Борисовна,  заместитель директора  по учебно- воспитательной работе  муниципального бюджетного общеобразовательного  учреждения средней общеобразовательной школы № 20                       </vt:lpstr>
      <vt:lpstr>Цель: повышение профессиональной компетентности педагогических кадров</vt:lpstr>
      <vt:lpstr>Карта достижений педагога</vt:lpstr>
      <vt:lpstr>Презентация PowerPoint</vt:lpstr>
      <vt:lpstr>Перечень наиболее часто используемых локальных актов, поддерживающих нормативно-правовое обеспечение MP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Мое управленческое кредо:</dc:title>
  <dc:creator>Олег</dc:creator>
  <cp:lastModifiedBy>gkf1</cp:lastModifiedBy>
  <cp:revision>161</cp:revision>
  <dcterms:created xsi:type="dcterms:W3CDTF">2008-11-26T17:51:10Z</dcterms:created>
  <dcterms:modified xsi:type="dcterms:W3CDTF">2021-02-10T09:21:42Z</dcterms:modified>
</cp:coreProperties>
</file>