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5" r:id="rId10"/>
    <p:sldId id="266" r:id="rId11"/>
    <p:sldId id="286" r:id="rId12"/>
    <p:sldId id="267" r:id="rId13"/>
    <p:sldId id="268" r:id="rId14"/>
    <p:sldId id="269" r:id="rId15"/>
    <p:sldId id="270" r:id="rId16"/>
    <p:sldId id="272" r:id="rId17"/>
    <p:sldId id="275" r:id="rId18"/>
    <p:sldId id="271" r:id="rId19"/>
    <p:sldId id="274" r:id="rId20"/>
    <p:sldId id="276" r:id="rId21"/>
    <p:sldId id="277" r:id="rId22"/>
    <p:sldId id="278" r:id="rId23"/>
    <p:sldId id="279" r:id="rId24"/>
    <p:sldId id="287" r:id="rId25"/>
    <p:sldId id="280" r:id="rId26"/>
    <p:sldId id="281" r:id="rId27"/>
    <p:sldId id="282" r:id="rId28"/>
    <p:sldId id="288" r:id="rId29"/>
    <p:sldId id="289" r:id="rId30"/>
    <p:sldId id="283" r:id="rId31"/>
    <p:sldId id="284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4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AC77A-02BE-4407-931A-A69423A674D4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D540AA-94BE-4488-8E0B-8656D86D50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90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D540AA-94BE-4488-8E0B-8656D86D5001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85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684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5388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998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54638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515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7546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2952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31316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50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3996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639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469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87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821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836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523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1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BFFD618-BFD9-4D9E-A06D-67F1C2BD96B0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A9D8D-A52F-4D6D-A4E1-9410C8CA11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4728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7975" y="860946"/>
            <a:ext cx="11319099" cy="3329581"/>
          </a:xfrm>
        </p:spPr>
        <p:txBody>
          <a:bodyPr/>
          <a:lstStyle/>
          <a:p>
            <a:pPr algn="ctr"/>
            <a:r>
              <a:rPr lang="ru-RU" sz="8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«ЧЁРНЫЙ ЯЩИК»</a:t>
            </a:r>
            <a:r>
              <a:rPr lang="ru-RU" sz="5400" dirty="0" smtClean="0">
                <a:solidFill>
                  <a:srgbClr val="FFFF00"/>
                </a:solidFill>
              </a:rPr>
              <a:t/>
            </a:r>
            <a:br>
              <a:rPr lang="ru-RU" sz="5400" dirty="0" smtClean="0">
                <a:solidFill>
                  <a:srgbClr val="FFFF00"/>
                </a:solidFill>
              </a:rPr>
            </a:b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66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478"/>
            <a:ext cx="12192000" cy="6994477"/>
          </a:xfrm>
        </p:spPr>
      </p:pic>
    </p:spTree>
    <p:extLst>
      <p:ext uri="{BB962C8B-B14F-4D97-AF65-F5344CB8AC3E}">
        <p14:creationId xmlns:p14="http://schemas.microsoft.com/office/powerpoint/2010/main" val="203178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295680" cy="1400530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Станция «Картофельная»</a:t>
            </a:r>
            <a:br>
              <a:rPr lang="ru-RU" sz="4800" b="1" dirty="0" smtClean="0">
                <a:solidFill>
                  <a:srgbClr val="FFFF00"/>
                </a:solidFill>
              </a:rPr>
            </a:br>
            <a:r>
              <a:rPr lang="ru-RU" sz="3600" dirty="0"/>
              <a:t>Используя основное свойство дроби, вместо звёздочек вставить числа.</a:t>
            </a:r>
            <a:br>
              <a:rPr lang="ru-RU" sz="3600" dirty="0"/>
            </a:br>
            <a:endParaRPr lang="ru-RU" sz="4800" b="1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753018" y="4688972"/>
                <a:ext cx="11438982" cy="419548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4000" b="1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∗</m:t>
                        </m:r>
                      </m:den>
                    </m:f>
                    <m:r>
                      <a:rPr lang="ru-RU" sz="40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𝟏𝟒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𝟐𝟏</m:t>
                        </m:r>
                      </m:den>
                    </m:f>
                  </m:oMath>
                </a14:m>
                <a:r>
                  <a:rPr lang="ru-RU" sz="4000" b="1" dirty="0" smtClean="0"/>
                  <a:t>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∗</m:t>
                        </m:r>
                      </m:den>
                    </m:f>
                    <m:r>
                      <a:rPr lang="ru-RU" sz="40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𝟑𝟒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𝟓𝟏</m:t>
                        </m:r>
                      </m:den>
                    </m:f>
                  </m:oMath>
                </a14:m>
                <a:r>
                  <a:rPr lang="ru-RU" sz="4000" b="1" dirty="0" smtClean="0"/>
                  <a:t>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∗</m:t>
                        </m:r>
                      </m:den>
                    </m:f>
                    <m:r>
                      <a:rPr lang="ru-RU" sz="40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𝟏𝟓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𝟐𝟏</m:t>
                        </m:r>
                      </m:den>
                    </m:f>
                  </m:oMath>
                </a14:m>
                <a:endParaRPr lang="ru-RU" sz="4000" dirty="0"/>
              </a:p>
              <a:p>
                <a:pPr marL="0" indent="0">
                  <a:buNone/>
                </a:pPr>
                <a:r>
                  <a:rPr lang="ru-RU" sz="4000" b="1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∗</m:t>
                        </m:r>
                      </m:den>
                    </m:f>
                    <m:r>
                      <a:rPr lang="ru-RU" sz="40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𝟓𝟐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𝟔𝟓</m:t>
                        </m:r>
                      </m:den>
                    </m:f>
                  </m:oMath>
                </a14:m>
                <a:r>
                  <a:rPr lang="ru-RU" sz="4000" b="1" dirty="0" smtClean="0"/>
                  <a:t>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𝟖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∗</m:t>
                        </m:r>
                      </m:den>
                    </m:f>
                    <m:r>
                      <a:rPr lang="ru-RU" sz="40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𝟐𝟒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𝟓𝟏</m:t>
                        </m:r>
                      </m:den>
                    </m:f>
                  </m:oMath>
                </a14:m>
                <a:r>
                  <a:rPr lang="ru-RU" sz="4000" b="1" dirty="0" smtClean="0"/>
                  <a:t>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∗</m:t>
                        </m:r>
                      </m:den>
                    </m:f>
                    <m:r>
                      <a:rPr lang="ru-RU" sz="40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𝟑𝟓</m:t>
                        </m:r>
                      </m:num>
                      <m:den>
                        <m:r>
                          <a:rPr lang="ru-RU" sz="4000" b="1" i="1">
                            <a:latin typeface="Cambria Math" panose="02040503050406030204" pitchFamily="18" charset="0"/>
                          </a:rPr>
                          <m:t>𝟔𝟓</m:t>
                        </m:r>
                      </m:den>
                    </m:f>
                  </m:oMath>
                </a14:m>
                <a:endParaRPr lang="ru-RU" sz="4000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3018" y="4688972"/>
                <a:ext cx="11438982" cy="4195481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291152" y="2416170"/>
                <a:ext cx="11900848" cy="22728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4000" b="1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𝟏𝟓</m:t>
                        </m:r>
                        <m:r>
                          <a:rPr lang="ru-RU" sz="4000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</a:t>
                </a:r>
                <a:r>
                  <a:rPr lang="ru-RU" sz="40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𝟑𝟐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𝟐𝟏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𝟕𝟕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𝟒𝟐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endParaRPr lang="ru-RU" sz="40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40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4000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𝟓𝟓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ru-RU" sz="40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𝟑𝟗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𝟔𝟓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𝟒𝟎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𝟔𝟒</m:t>
                        </m:r>
                      </m:den>
                    </m:f>
                  </m:oMath>
                </a14:m>
                <a:r>
                  <a:rPr lang="ru-RU" sz="40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∗</m:t>
                        </m:r>
                      </m:den>
                    </m:f>
                  </m:oMath>
                </a14:m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152" y="2416170"/>
                <a:ext cx="11900848" cy="2272802"/>
              </a:xfrm>
              <a:prstGeom prst="rect">
                <a:avLst/>
              </a:prstGeom>
              <a:blipFill rotWithShape="0">
                <a:blip r:embed="rId3"/>
                <a:stretch>
                  <a:fillRect b="-45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9517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295680" cy="1400530"/>
          </a:xfrm>
        </p:spPr>
        <p:txBody>
          <a:bodyPr/>
          <a:lstStyle/>
          <a:p>
            <a:pPr algn="ctr"/>
            <a:r>
              <a:rPr lang="ru-RU" sz="3600" dirty="0"/>
              <a:t/>
            </a:r>
            <a:br>
              <a:rPr lang="ru-RU" sz="3600" dirty="0"/>
            </a:br>
            <a:endParaRPr lang="ru-RU" sz="4800" b="1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365009" y="3548913"/>
                <a:ext cx="11438982" cy="419548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4800" b="1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ru-RU" sz="48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𝟏𝟒</m:t>
                        </m:r>
                      </m:num>
                      <m:den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𝟐𝟏</m:t>
                        </m:r>
                      </m:den>
                    </m:f>
                  </m:oMath>
                </a14:m>
                <a:r>
                  <a:rPr lang="ru-RU" sz="4800" b="1" dirty="0" smtClean="0"/>
                  <a:t>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ru-RU" sz="48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𝟑𝟒</m:t>
                        </m:r>
                      </m:num>
                      <m:den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𝟓𝟏</m:t>
                        </m:r>
                      </m:den>
                    </m:f>
                  </m:oMath>
                </a14:m>
                <a:r>
                  <a:rPr lang="ru-RU" sz="4800" b="1" dirty="0" smtClean="0"/>
                  <a:t>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𝟕</m:t>
                        </m:r>
                      </m:den>
                    </m:f>
                    <m:r>
                      <a:rPr lang="ru-RU" sz="48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𝟏𝟓</m:t>
                        </m:r>
                      </m:num>
                      <m:den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𝟐𝟏</m:t>
                        </m:r>
                      </m:den>
                    </m:f>
                  </m:oMath>
                </a14:m>
                <a:endParaRPr lang="ru-RU" sz="4800" dirty="0"/>
              </a:p>
              <a:p>
                <a:pPr marL="0" indent="0">
                  <a:buNone/>
                </a:pPr>
                <a:r>
                  <a:rPr lang="ru-RU" sz="4800" b="1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  <m:r>
                      <a:rPr lang="ru-RU" sz="48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𝟓𝟐</m:t>
                        </m:r>
                      </m:num>
                      <m:den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𝟔𝟓</m:t>
                        </m:r>
                      </m:den>
                    </m:f>
                  </m:oMath>
                </a14:m>
                <a:r>
                  <a:rPr lang="ru-RU" sz="4800" b="1" dirty="0" smtClean="0"/>
                  <a:t>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𝟖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𝟏𝟕</m:t>
                        </m:r>
                      </m:den>
                    </m:f>
                    <m:r>
                      <a:rPr lang="ru-RU" sz="48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𝟐𝟒</m:t>
                        </m:r>
                      </m:num>
                      <m:den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𝟓𝟏</m:t>
                        </m:r>
                      </m:den>
                    </m:f>
                  </m:oMath>
                </a14:m>
                <a:r>
                  <a:rPr lang="ru-RU" sz="4800" b="1" dirty="0" smtClean="0"/>
                  <a:t>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  <m:t>𝟏𝟑</m:t>
                        </m:r>
                      </m:den>
                    </m:f>
                    <m:r>
                      <a:rPr lang="ru-RU" sz="4800" b="1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𝟑𝟓</m:t>
                        </m:r>
                      </m:num>
                      <m:den>
                        <m:r>
                          <a:rPr lang="ru-RU" sz="4800" b="1" i="1">
                            <a:latin typeface="Cambria Math" panose="02040503050406030204" pitchFamily="18" charset="0"/>
                          </a:rPr>
                          <m:t>𝟔𝟓</m:t>
                        </m:r>
                      </m:den>
                    </m:f>
                  </m:oMath>
                </a14:m>
                <a:endParaRPr lang="ru-RU" sz="4000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65009" y="3548913"/>
                <a:ext cx="11438982" cy="4195481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903143" y="861831"/>
                <a:ext cx="11900848" cy="26870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4800" b="1" dirty="0" smtClean="0">
                    <a:ea typeface="Calibri" panose="020F0502020204030204" pitchFamily="34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𝟏𝟓</m:t>
                        </m:r>
                        <m:r>
                          <a:rPr lang="ru-RU" sz="4800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</a:t>
                </a:r>
                <a:r>
                  <a:rPr lang="ru-RU" sz="48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𝟗</m:t>
                        </m:r>
                      </m:num>
                      <m:den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𝟏𝟖</m:t>
                        </m:r>
                      </m:num>
                      <m:den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𝟑𝟐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</a:t>
                </a:r>
                <a:r>
                  <a:rPr lang="ru-RU" sz="48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𝟐𝟏</m:t>
                        </m:r>
                      </m:num>
                      <m:den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𝟕𝟕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𝟒𝟐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𝟏𝟓𝟒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endParaRPr lang="ru-RU" sz="4800" b="1" dirty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48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sz="4800" b="1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𝟓𝟓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𝟔𝟔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ru-RU" sz="4800" b="1" dirty="0" smtClean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𝟑𝟗</m:t>
                        </m:r>
                      </m:num>
                      <m:den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𝟔𝟓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𝟒𝟎</m:t>
                        </m:r>
                      </m:num>
                      <m:den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𝟔𝟒</m:t>
                        </m:r>
                      </m:den>
                    </m:f>
                  </m:oMath>
                </a14:m>
                <a:r>
                  <a:rPr lang="ru-RU" sz="4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4800" b="1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𝟏𝟎</m:t>
                        </m:r>
                      </m:num>
                      <m:den>
                        <m:r>
                          <a:rPr lang="ru-RU" sz="4800" b="1" i="1" smtClean="0"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𝟏𝟔</m:t>
                        </m:r>
                      </m:den>
                    </m:f>
                  </m:oMath>
                </a14:m>
                <a:endParaRPr lang="ru-R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143" y="861831"/>
                <a:ext cx="11900848" cy="2687082"/>
              </a:xfrm>
              <a:prstGeom prst="rect">
                <a:avLst/>
              </a:prstGeom>
              <a:blipFill rotWithShape="0">
                <a:blip r:embed="rId3"/>
                <a:stretch>
                  <a:fillRect b="-49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999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Тюменская область</a:t>
            </a:r>
            <a:b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Памятник картофелю.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http://itm.irk.ru/webquest/project%201/images/p12_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5719" y="1853248"/>
            <a:ext cx="8822535" cy="500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8265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Станция «Луковая»</a:t>
            </a:r>
            <a:br>
              <a:rPr lang="ru-RU" sz="4800" b="1" dirty="0" smtClean="0">
                <a:solidFill>
                  <a:srgbClr val="FFFF00"/>
                </a:solidFill>
              </a:rPr>
            </a:br>
            <a:r>
              <a:rPr lang="ru-RU" sz="4400" b="1" dirty="0" smtClean="0">
                <a:solidFill>
                  <a:schemeClr val="tx1"/>
                </a:solidFill>
              </a:rPr>
              <a:t>Сократить дробь</a:t>
            </a:r>
            <a:endParaRPr lang="ru-RU" sz="4800" b="1" dirty="0">
              <a:solidFill>
                <a:srgbClr val="FFFF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280733" y="2052918"/>
                <a:ext cx="9924079" cy="419548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𝟒</m:t>
                        </m:r>
                      </m:num>
                      <m:den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ru-RU" sz="6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lang="ru-RU" sz="6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𝟐𝟓</m:t>
                        </m:r>
                      </m:num>
                      <m:den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𝟏𝟎𝟎</m:t>
                        </m:r>
                      </m:den>
                    </m:f>
                    <m:r>
                      <a:rPr lang="ru-RU" sz="6000" b="1" i="1">
                        <a:latin typeface="Cambria Math" panose="02040503050406030204" pitchFamily="18" charset="0"/>
                      </a:rPr>
                      <m:t>;</m:t>
                    </m:r>
                    <m:r>
                      <a:rPr lang="ru-RU" sz="60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6000" b="1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sz="6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𝟓𝟒</m:t>
                        </m:r>
                      </m:num>
                      <m:den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𝟔𝟎</m:t>
                        </m:r>
                      </m:den>
                    </m:f>
                    <m:r>
                      <a:rPr lang="ru-RU" sz="6000" b="1" i="1">
                        <a:latin typeface="Cambria Math" panose="02040503050406030204" pitchFamily="18" charset="0"/>
                      </a:rPr>
                      <m:t>; </m:t>
                    </m:r>
                    <m:r>
                      <a:rPr lang="ru-RU" sz="60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6000" b="1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sz="6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𝟐𝟕</m:t>
                        </m:r>
                      </m:num>
                      <m:den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𝟗𝟎</m:t>
                        </m:r>
                      </m:den>
                    </m:f>
                    <m:r>
                      <a:rPr lang="ru-RU" sz="6000" b="1" i="1">
                        <a:latin typeface="Cambria Math" panose="02040503050406030204" pitchFamily="18" charset="0"/>
                      </a:rPr>
                      <m:t>; </m:t>
                    </m:r>
                    <m:r>
                      <a:rPr lang="ru-RU" sz="60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6000" b="1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sz="6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𝟒𝟎</m:t>
                        </m:r>
                      </m:num>
                      <m:den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𝟏𝟔𝟎</m:t>
                        </m:r>
                      </m:den>
                    </m:f>
                    <m:r>
                      <a:rPr lang="ru-RU" sz="6000" b="1" i="1">
                        <a:latin typeface="Cambria Math" panose="02040503050406030204" pitchFamily="18" charset="0"/>
                      </a:rPr>
                      <m:t>; </m:t>
                    </m:r>
                    <m:r>
                      <a:rPr lang="ru-RU" sz="60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ru-RU" sz="6000" b="1" i="1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ru-RU" sz="6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𝟓𝟎</m:t>
                        </m:r>
                      </m:num>
                      <m:den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𝟕𝟓</m:t>
                        </m:r>
                      </m:den>
                    </m:f>
                  </m:oMath>
                </a14:m>
                <a:endParaRPr lang="ru-RU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endParaRPr lang="ru-RU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 • 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𝟕</m:t>
                        </m:r>
                      </m:num>
                      <m:den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𝟔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 • 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𝟓</m:t>
                        </m:r>
                      </m:den>
                    </m:f>
                  </m:oMath>
                </a14:m>
                <a:r>
                  <a:rPr lang="ru-RU" sz="6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; </a:t>
                </a:r>
                <a:r>
                  <a:rPr lang="ru-RU" sz="6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 • 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𝟐𝟕</m:t>
                        </m:r>
                      </m:num>
                      <m:den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𝟏𝟖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 • 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ru-RU" sz="6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;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60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𝟏𝟒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 • 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𝟏𝟎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 •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𝟑𝟔</m:t>
                        </m:r>
                      </m:num>
                      <m:den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 • 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𝟕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 • </m:t>
                        </m:r>
                        <m:r>
                          <a:rPr lang="ru-RU" sz="6000" b="1" i="1">
                            <a:latin typeface="Cambria Math" panose="02040503050406030204" pitchFamily="18" charset="0"/>
                          </a:rPr>
                          <m:t>𝟏𝟖</m:t>
                        </m:r>
                      </m:den>
                    </m:f>
                  </m:oMath>
                </a14:m>
                <a:r>
                  <a:rPr lang="ru-RU" sz="6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;</a:t>
                </a: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80733" y="2052918"/>
                <a:ext cx="9924079" cy="4195481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117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5741041" cy="5634183"/>
          </a:xfrm>
        </p:spPr>
        <p:txBody>
          <a:bodyPr/>
          <a:lstStyle/>
          <a:p>
            <a:pPr algn="ctr"/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Самую большую луковицу в мире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вырастил 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 Англии весом почти 9 кг садовод Тони </a:t>
            </a:r>
            <a:r>
              <a:rPr lang="ru-RU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Гловер</a:t>
            </a:r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https://s3-eu-west-1.amazonaws.com/static.jbcgroup.com/amd/pictures/d7818bdb9a5d0ac1b729cbe3e225565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672" y="213257"/>
            <a:ext cx="4537390" cy="6113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1599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8816" y="138819"/>
            <a:ext cx="9404723" cy="1400530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</a:rPr>
              <a:t>Станция «Капустная»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996288"/>
            <a:ext cx="11914496" cy="525211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3200" b="1" dirty="0"/>
              <a:t>Образовательный портал «РЕШУ ВПР» — </a:t>
            </a:r>
            <a:r>
              <a:rPr lang="ru-RU" sz="3200" b="1" dirty="0" smtClean="0"/>
              <a:t>математика–5</a:t>
            </a:r>
          </a:p>
          <a:p>
            <a:pPr marL="0" indent="0">
              <a:buNone/>
            </a:pPr>
            <a:r>
              <a:rPr lang="ru-RU" sz="3200" b="1" dirty="0" smtClean="0"/>
              <a:t>Выполнить прототипы задания №1 </a:t>
            </a:r>
            <a:endParaRPr lang="ru-RU" sz="3200" b="1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14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14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1475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610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684730"/>
            <a:ext cx="11118259" cy="60436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b="1"/>
              <a:t>Пожалуй, ни один другой овощ не приковывал к себе такого пристального внимания исследователей всех времен и народов, как капуста. Слово “капуста” произошло от древнего римского “капутум”, что в переводе на русский означает “голова”. Родиной капусты является Грузия</a:t>
            </a:r>
          </a:p>
        </p:txBody>
      </p:sp>
    </p:spTree>
    <p:extLst>
      <p:ext uri="{BB962C8B-B14F-4D97-AF65-F5344CB8AC3E}">
        <p14:creationId xmlns:p14="http://schemas.microsoft.com/office/powerpoint/2010/main" val="22652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5400" b="1" dirty="0" smtClean="0">
                <a:solidFill>
                  <a:srgbClr val="FFFF00"/>
                </a:solidFill>
              </a:rPr>
              <a:t>Станция «Морковная»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140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2369" y="933801"/>
            <a:ext cx="10278921" cy="539876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4000" b="1" dirty="0"/>
              <a:t>Морковь также не менее полезный продукт. Она содержит каротин, улучшающий зрение и витамин роста. Слово “морковь” латинского происхождения и означает </a:t>
            </a:r>
            <a:r>
              <a:rPr lang="ru-RU" sz="4000" b="1" i="1" dirty="0"/>
              <a:t>“обжигающий”,</a:t>
            </a:r>
            <a:r>
              <a:rPr lang="ru-RU" sz="4000" b="1" dirty="0"/>
              <a:t> указывая на то, что семена данного растения имеют жгучий вкус.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213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5645" y="487011"/>
            <a:ext cx="8740803" cy="884512"/>
          </a:xfrm>
        </p:spPr>
        <p:txBody>
          <a:bodyPr/>
          <a:lstStyle/>
          <a:p>
            <a:pPr algn="ctr"/>
            <a:endParaRPr lang="ru-RU" sz="5400" b="1" dirty="0"/>
          </a:p>
        </p:txBody>
      </p:sp>
      <p:sp>
        <p:nvSpPr>
          <p:cNvPr id="5" name="AutoShape 6" descr="https://media.airedesantafe.com.ar/p/c43743bb475e3b0fe480abbaca5b8a46/adjuntos/268/imagenes/001/478/0001478920/emoji-whatsapp.jpg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1501255" y="770029"/>
            <a:ext cx="9908273" cy="4195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ru-RU" sz="5500" b="1" dirty="0"/>
              <a:t> </a:t>
            </a:r>
            <a:r>
              <a:rPr lang="ru-RU" sz="5500" b="1" dirty="0" smtClean="0"/>
              <a:t>Какая </a:t>
            </a:r>
            <a:r>
              <a:rPr lang="ru-RU" sz="5500" b="1" dirty="0"/>
              <a:t>дробь называется правильной?</a:t>
            </a:r>
          </a:p>
          <a:p>
            <a:r>
              <a:rPr lang="ru-RU" sz="5500" b="1" dirty="0" smtClean="0"/>
              <a:t> </a:t>
            </a:r>
            <a:r>
              <a:rPr lang="ru-RU" sz="5500" b="1" dirty="0"/>
              <a:t>Какая дробь называется неправильной?</a:t>
            </a:r>
          </a:p>
          <a:p>
            <a:r>
              <a:rPr lang="ru-RU" sz="5500" b="1" dirty="0" smtClean="0"/>
              <a:t> </a:t>
            </a:r>
            <a:r>
              <a:rPr lang="ru-RU" sz="5500" b="1" dirty="0"/>
              <a:t>Какая дробь равна 1?</a:t>
            </a:r>
          </a:p>
        </p:txBody>
      </p:sp>
    </p:spTree>
    <p:extLst>
      <p:ext uri="{BB962C8B-B14F-4D97-AF65-F5344CB8AC3E}">
        <p14:creationId xmlns:p14="http://schemas.microsoft.com/office/powerpoint/2010/main" val="51504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9567" y="1135106"/>
            <a:ext cx="9404723" cy="1400530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</a:rPr>
              <a:t>Станция «Свекольная»</a:t>
            </a:r>
            <a:endParaRPr lang="ru-RU" sz="6000" b="1" dirty="0">
              <a:solidFill>
                <a:srgbClr val="FFFF00"/>
              </a:solidFill>
            </a:endParaRPr>
          </a:p>
        </p:txBody>
      </p:sp>
      <p:pic>
        <p:nvPicPr>
          <p:cNvPr id="3074" name="Picture 2" descr="https://cabinet-bank.ru/wp-content/uploads/2020/10/res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455" y="2656396"/>
            <a:ext cx="7282455" cy="295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075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4571" y="360595"/>
            <a:ext cx="11329799" cy="6026557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 некотором царстве, в некотором государстве жил – был царь, и было у него три сына. Вот как – то созвал он своих сыновей и говорит: “ Сыночки вы мои милые, видно пришло мне время уходить на покой. Собрал я вас, чтобы разделить между вами наследство, наше царство – государство. Да вот беда – учёные – то наши видно что – то напутали. Тебе – старший мой сын отписано  17/51 нашего государства, тебе – средний мой сын – 13/39 , а тебе – младшенький мой -  3/9”. Возмутился младший сын: “За что меня – то обделили?” И рассорились братья меж собой. А царь издал указ “Кто сумеет ошибку найти и сынов моих помирить, того ждёт царская награда!!!”</a:t>
            </a:r>
          </a:p>
        </p:txBody>
      </p:sp>
    </p:spTree>
    <p:extLst>
      <p:ext uri="{BB962C8B-B14F-4D97-AF65-F5344CB8AC3E}">
        <p14:creationId xmlns:p14="http://schemas.microsoft.com/office/powerpoint/2010/main" val="2126471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78709"/>
            <a:ext cx="4649219" cy="6026557"/>
          </a:xfrm>
        </p:spPr>
        <p:txBody>
          <a:bodyPr/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500 лет до н.э. в Европе в пищу употреблялись только вершки свеклы, а вот в Азии уже отдавали предпочтение ее корешкам, которые оказались и сытнее и вкуснее.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Вскоре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 европейцы стали рассматривать свеклу главным образом как корнеплод</a:t>
            </a:r>
            <a:r>
              <a:rPr lang="ru-RU" sz="2800" dirty="0"/>
              <a:t>.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074" name="Picture 2" descr="https://vashnarkolog.com/wp-content/uploads/2/a/3/2a3f20147203c35fdecd5e05be6d2680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064" y="443125"/>
            <a:ext cx="6641936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11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7142" y="589195"/>
            <a:ext cx="9404723" cy="1400530"/>
          </a:xfrm>
        </p:spPr>
        <p:txBody>
          <a:bodyPr/>
          <a:lstStyle/>
          <a:p>
            <a:pPr algn="ctr"/>
            <a:r>
              <a:rPr lang="ru-RU" sz="6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Станция «Масляная»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8155" y="1989725"/>
            <a:ext cx="8946541" cy="4195481"/>
          </a:xfrm>
        </p:spPr>
        <p:txBody>
          <a:bodyPr/>
          <a:lstStyle/>
          <a:p>
            <a:pPr marL="0" indent="0" algn="ctr">
              <a:buNone/>
            </a:pPr>
            <a:r>
              <a:rPr lang="ru-RU" sz="4800" b="1" dirty="0"/>
              <a:t> </a:t>
            </a:r>
            <a:r>
              <a:rPr lang="ru-RU" sz="4800" b="1" dirty="0" smtClean="0"/>
              <a:t>Самостоятельная работа</a:t>
            </a:r>
            <a:endParaRPr lang="ru-RU" sz="4800" dirty="0"/>
          </a:p>
          <a:p>
            <a:pPr marL="0" indent="0" algn="ctr">
              <a:buNone/>
            </a:pPr>
            <a:r>
              <a:rPr lang="ru-RU" sz="4800" b="1" dirty="0"/>
              <a:t>№ </a:t>
            </a:r>
            <a:r>
              <a:rPr lang="ru-RU" sz="4800" b="1" dirty="0" smtClean="0"/>
              <a:t>5.327 (</a:t>
            </a:r>
            <a:r>
              <a:rPr lang="ru-RU" sz="4800" b="1" dirty="0" err="1" smtClean="0"/>
              <a:t>стр</a:t>
            </a:r>
            <a:r>
              <a:rPr lang="ru-RU" sz="4800" b="1" dirty="0" smtClean="0"/>
              <a:t> 56)</a:t>
            </a:r>
            <a:endParaRPr lang="ru-RU" sz="48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178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1105470"/>
                <a:ext cx="12192000" cy="5142930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6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  <m:r>
                        <a:rPr lang="ru-RU" sz="66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6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𝟐𝟒</m:t>
                          </m:r>
                        </m:num>
                        <m:den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𝟑𝟎</m:t>
                          </m:r>
                        </m:den>
                      </m:f>
                      <m:r>
                        <a:rPr lang="ru-RU" sz="6600" b="1" i="1">
                          <a:latin typeface="Cambria Math" panose="02040503050406030204" pitchFamily="18" charset="0"/>
                        </a:rPr>
                        <m:t>; </m:t>
                      </m:r>
                      <m:f>
                        <m:fPr>
                          <m:ctrlPr>
                            <a:rPr lang="ru-RU" sz="6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𝟕</m:t>
                          </m:r>
                        </m:num>
                        <m:den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𝟖</m:t>
                          </m:r>
                        </m:den>
                      </m:f>
                      <m:r>
                        <a:rPr lang="ru-RU" sz="66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6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𝟒𝟐</m:t>
                          </m:r>
                        </m:num>
                        <m:den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𝟒𝟖</m:t>
                          </m:r>
                        </m:den>
                      </m:f>
                      <m:r>
                        <a:rPr lang="ru-RU" sz="6600" b="1" i="1">
                          <a:latin typeface="Cambria Math" panose="02040503050406030204" pitchFamily="18" charset="0"/>
                        </a:rPr>
                        <m:t>; </m:t>
                      </m:r>
                    </m:oMath>
                  </m:oMathPara>
                </a14:m>
                <a:endParaRPr lang="ru-RU" sz="6600" b="1" i="1" dirty="0" smtClean="0"/>
              </a:p>
              <a:p>
                <a:pPr marL="0" indent="0">
                  <a:buNone/>
                </a:pPr>
                <a:endParaRPr lang="ru-RU" sz="6600" b="1" i="1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6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𝟏𝟑</m:t>
                          </m:r>
                        </m:num>
                        <m:den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𝟏𝟓</m:t>
                          </m:r>
                        </m:den>
                      </m:f>
                      <m:r>
                        <a:rPr lang="ru-RU" sz="66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6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𝟕𝟖</m:t>
                          </m:r>
                        </m:num>
                        <m:den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𝟗𝟎</m:t>
                          </m:r>
                        </m:den>
                      </m:f>
                      <m:r>
                        <a:rPr lang="ru-RU" sz="6600" b="1" i="1">
                          <a:latin typeface="Cambria Math" panose="02040503050406030204" pitchFamily="18" charset="0"/>
                        </a:rPr>
                        <m:t>; </m:t>
                      </m:r>
                      <m:f>
                        <m:fPr>
                          <m:ctrlPr>
                            <a:rPr lang="ru-RU" sz="6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𝟑𝟕</m:t>
                          </m:r>
                        </m:num>
                        <m:den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𝟒𝟎</m:t>
                          </m:r>
                        </m:den>
                      </m:f>
                      <m:r>
                        <a:rPr lang="ru-RU" sz="6600" b="1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ru-RU" sz="66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𝟐𝟐𝟐</m:t>
                          </m:r>
                        </m:num>
                        <m:den>
                          <m:r>
                            <a:rPr lang="ru-RU" sz="6600" b="1" i="1">
                              <a:latin typeface="Cambria Math" panose="02040503050406030204" pitchFamily="18" charset="0"/>
                            </a:rPr>
                            <m:t>𝟐𝟒𝟎</m:t>
                          </m:r>
                        </m:den>
                      </m:f>
                    </m:oMath>
                  </m:oMathPara>
                </a14:m>
                <a:endParaRPr lang="ru-RU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105470"/>
                <a:ext cx="12192000" cy="5142930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1135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2936" y="401539"/>
            <a:ext cx="10824831" cy="584913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Этот очень редкий случай, когда человечество точно знает имя человека - "автора" продукта, без которого сегодня тяжело было бы вообразить физическое существование миллиардов людей. Произошло это в России, в 1829 году, в селе Алексеевка, на территории нынешней Белгородской области. </a:t>
            </a:r>
          </a:p>
          <a:p>
            <a:pPr marL="0" indent="0" algn="just">
              <a:buNone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Крепостной Дмитрий 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Бокарев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собрал на своем огороде урожай семечек и деревянной колотушкой “обработал” эти семечки так, что из них вдруг получилось масло. Через четыре года в Алексеевке построили первый маслобойный завод, а еще через несколько лет российские </a:t>
            </a:r>
            <a:r>
              <a:rPr 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маслопромышленники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уже хвастали, что могут залить своим маслом Черное и Балтийское моря.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720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2" y="1947257"/>
            <a:ext cx="6815208" cy="208387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4245" y="1133850"/>
            <a:ext cx="5277862" cy="24009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Памятник Дмитрию Семёновичу </a:t>
            </a:r>
            <a:r>
              <a:rPr lang="ru-RU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Бокареву</a:t>
            </a: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в Белгородской области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s://autotravel.ru/phalbum/91138/1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95534"/>
            <a:ext cx="5521894" cy="693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07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1056631"/>
            <a:ext cx="8946541" cy="419548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04293" y="1217560"/>
            <a:ext cx="9404723" cy="3873622"/>
          </a:xfrm>
        </p:spPr>
        <p:txBody>
          <a:bodyPr/>
          <a:lstStyle/>
          <a:p>
            <a:pPr algn="ctr"/>
            <a:r>
              <a:rPr lang="ru-RU" sz="13800" b="1" dirty="0" smtClean="0">
                <a:solidFill>
                  <a:srgbClr val="FFFF00"/>
                </a:solidFill>
              </a:rPr>
              <a:t>«Кластер»</a:t>
            </a:r>
            <a:endParaRPr lang="ru-RU" sz="13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398127"/>
            <a:ext cx="9404723" cy="1400530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Домашнее задание</a:t>
            </a:r>
            <a:endParaRPr lang="ru-RU" sz="6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Разноуровневое</a:t>
            </a: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задание на листках.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ворческое 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задание: придумать сказку «Дроби-близнецы».</a:t>
            </a:r>
          </a:p>
        </p:txBody>
      </p:sp>
    </p:spTree>
    <p:extLst>
      <p:ext uri="{BB962C8B-B14F-4D97-AF65-F5344CB8AC3E}">
        <p14:creationId xmlns:p14="http://schemas.microsoft.com/office/powerpoint/2010/main" val="15929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72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Продолжи фразу</a:t>
            </a:r>
            <a:endParaRPr lang="ru-RU" sz="72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Мне было интересно…</a:t>
            </a:r>
          </a:p>
          <a:p>
            <a:r>
              <a:rPr lang="ru-RU" sz="5400" b="1" dirty="0"/>
              <a:t>Мне было трудно…</a:t>
            </a:r>
          </a:p>
          <a:p>
            <a:r>
              <a:rPr lang="ru-RU" sz="5400" b="1" dirty="0"/>
              <a:t>У меня получилось…</a:t>
            </a:r>
          </a:p>
        </p:txBody>
      </p:sp>
    </p:spTree>
    <p:extLst>
      <p:ext uri="{BB962C8B-B14F-4D97-AF65-F5344CB8AC3E}">
        <p14:creationId xmlns:p14="http://schemas.microsoft.com/office/powerpoint/2010/main" val="398370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6834" y="4092577"/>
            <a:ext cx="10374456" cy="4195481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 </a:t>
            </a:r>
            <a:r>
              <a:rPr lang="ru-RU" sz="4000" b="1" dirty="0"/>
              <a:t>правильную дробь </a:t>
            </a:r>
            <a:r>
              <a:rPr lang="ru-RU" sz="4000" b="1" dirty="0" smtClean="0"/>
              <a:t>обвести в кружок</a:t>
            </a:r>
            <a:endParaRPr lang="ru-RU" sz="4000" b="1" dirty="0"/>
          </a:p>
          <a:p>
            <a:r>
              <a:rPr lang="ru-RU" sz="4000" b="1" dirty="0" smtClean="0"/>
              <a:t> </a:t>
            </a:r>
            <a:r>
              <a:rPr lang="ru-RU" sz="4000" b="1" dirty="0"/>
              <a:t>неправильную дробь подчеркнуть </a:t>
            </a:r>
          </a:p>
          <a:p>
            <a:r>
              <a:rPr lang="ru-RU" sz="4000" b="1" dirty="0"/>
              <a:t> </a:t>
            </a:r>
            <a:r>
              <a:rPr lang="ru-RU" sz="4000" b="1" dirty="0" smtClean="0"/>
              <a:t>дробь, </a:t>
            </a:r>
            <a:r>
              <a:rPr lang="ru-RU" sz="4000" b="1" dirty="0"/>
              <a:t>равную 1 зачеркнуть</a:t>
            </a:r>
          </a:p>
          <a:p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125" y="138538"/>
            <a:ext cx="113229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62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3712" y="476673"/>
            <a:ext cx="382143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Рефлексия:</a:t>
            </a:r>
            <a:endParaRPr lang="ru-RU" sz="48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19755" y="1318782"/>
            <a:ext cx="6096000" cy="9787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b="1" dirty="0" smtClean="0"/>
              <a:t>Я доволен собой, </a:t>
            </a:r>
          </a:p>
          <a:p>
            <a:pPr>
              <a:lnSpc>
                <a:spcPct val="90000"/>
              </a:lnSpc>
            </a:pPr>
            <a:r>
              <a:rPr lang="ru-RU" sz="3200" b="1" dirty="0" smtClean="0"/>
              <a:t>у меня все получилось !!!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03188" y="1318782"/>
            <a:ext cx="508755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Я старался, но у меня</a:t>
            </a:r>
          </a:p>
          <a:p>
            <a:pPr>
              <a:lnSpc>
                <a:spcPct val="90000"/>
              </a:lnSpc>
            </a:pPr>
            <a:r>
              <a:rPr lang="ru-RU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не все получилось!!!</a:t>
            </a:r>
          </a:p>
        </p:txBody>
      </p:sp>
      <p:pic>
        <p:nvPicPr>
          <p:cNvPr id="6146" name="Picture 2" descr="https://catherineasquithgallery.com/uploads/posts/2021-03/1614601210_1-p-kartinka-ruki-na-belom-fone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188" y="2567419"/>
            <a:ext cx="5866173" cy="4163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50" name="Picture 6" descr="https://c.wallhere.com/photos/53/64/gesture_hand_people_emotions_cool-778195.jpg!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42" y="2567419"/>
            <a:ext cx="5468801" cy="410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9675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639" y="532264"/>
            <a:ext cx="9935569" cy="57161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b="1" i="1" u="sng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11500" b="1" i="1" u="sng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СПАСИБО </a:t>
            </a:r>
            <a:r>
              <a:rPr lang="ru-RU" sz="115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 ВНИМАНИЕ!</a:t>
            </a:r>
            <a:endParaRPr lang="ru-RU" sz="115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84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123" y="652388"/>
            <a:ext cx="12063330" cy="53372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32012" y="199669"/>
            <a:ext cx="1563853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508242"/>
              </p:ext>
            </p:extLst>
          </p:nvPr>
        </p:nvGraphicFramePr>
        <p:xfrm>
          <a:off x="68316" y="951955"/>
          <a:ext cx="12123684" cy="47380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Точечный рисунок" r:id="rId3" imgW="8895238" imgH="2400635" progId="Paint.Picture">
                  <p:embed/>
                </p:oleObj>
              </mc:Choice>
              <mc:Fallback>
                <p:oleObj name="Точечный рисунок" r:id="rId3" imgW="8895238" imgH="2400635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16" y="951955"/>
                        <a:ext cx="12123684" cy="473809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9166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903094"/>
            <a:ext cx="10709807" cy="1400530"/>
          </a:xfrm>
        </p:spPr>
        <p:txBody>
          <a:bodyPr/>
          <a:lstStyle/>
          <a:p>
            <a:pPr algn="ctr"/>
            <a:r>
              <a:rPr lang="ru-RU" sz="5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1 декабря </a:t>
            </a:r>
            <a:br>
              <a:rPr lang="ru-RU" sz="5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5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Классная работа</a:t>
            </a:r>
            <a:br>
              <a:rPr lang="ru-RU" sz="5400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endParaRPr lang="ru-RU" sz="54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1801" y="2662519"/>
            <a:ext cx="9883136" cy="419548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Основное свойство дроби.</a:t>
            </a:r>
            <a:endParaRPr lang="ru-RU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93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 урока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/>
              <a:t>Отработать навык применения основного свойства дроби при сокращении дробей и приведение их к другому знаменателю.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79187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345" y="456130"/>
            <a:ext cx="11411685" cy="61766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Почему это блюдо назвали именно так, и откуда оно к нам пришло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0" indent="0" algn="just">
              <a:buNone/>
            </a:pP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Салаты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и особенно винегреты никогда не были свойственны русской кухне и появились в России уже в XIX в. как заимствование с Запада. Слово “винегрет” произошло от фр. 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Vinaigre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- уксус; </a:t>
            </a: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vinaigre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-   то, что сбрызнуто уксусом, поэтому винегрет - холодное овощное блюдо из варёных овощей, сдобренные уксусом. </a:t>
            </a:r>
          </a:p>
        </p:txBody>
      </p:sp>
    </p:spTree>
    <p:extLst>
      <p:ext uri="{BB962C8B-B14F-4D97-AF65-F5344CB8AC3E}">
        <p14:creationId xmlns:p14="http://schemas.microsoft.com/office/powerpoint/2010/main" val="410316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220" y="218364"/>
            <a:ext cx="11343446" cy="60811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Утверждают, что название "винегрет" появилось в царствование Александра 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I. Работавший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в дворцовой кухне знаменитый французский повар, наблюдая за работой русских поваров, заинтересовался приготовлением неизвестного ему салата. Увидев, что готовое блюдо повара поливают уксусом, он, указывая на него, спросил: "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Винегр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?". Поварам показалось, что он произнес название блюда, и они согласно закивали головами: "Винегрет, винегрет..." Так в царском меню появилось новое название блюда, которое, выйдя за пределы дворца, упростилось до неузнаваемости и скоро стало обычной закуской русских людей. </a:t>
            </a:r>
          </a:p>
        </p:txBody>
      </p:sp>
    </p:spTree>
    <p:extLst>
      <p:ext uri="{BB962C8B-B14F-4D97-AF65-F5344CB8AC3E}">
        <p14:creationId xmlns:p14="http://schemas.microsoft.com/office/powerpoint/2010/main" val="322923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428289" cy="140053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Сформулируйте</a:t>
            </a:r>
            <a:r>
              <a:rPr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основное</a:t>
            </a:r>
            <a:r>
              <a:rPr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 err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свойство</a:t>
            </a:r>
            <a:r>
              <a:rPr sz="40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40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дроби</a:t>
            </a:r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24"/>
          <p:cNvSpPr txBox="1">
            <a:spLocks noChangeArrowheads="1"/>
          </p:cNvSpPr>
          <p:nvPr/>
        </p:nvSpPr>
        <p:spPr bwMode="auto">
          <a:xfrm>
            <a:off x="2595538" y="1357314"/>
            <a:ext cx="847886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000" b="1" dirty="0">
                <a:latin typeface="Calibri" panose="020F0502020204030204"/>
              </a:rPr>
              <a:t>Если числитель и знаменатель дроби…………… или…………………..</a:t>
            </a:r>
          </a:p>
          <a:p>
            <a:r>
              <a:rPr lang="ru-RU" sz="4000" b="1" dirty="0" smtClean="0">
                <a:latin typeface="Calibri" panose="020F0502020204030204"/>
              </a:rPr>
              <a:t>на………….и то же  ………………… число, то получится </a:t>
            </a:r>
            <a:r>
              <a:rPr lang="ru-RU" sz="4000" b="1" dirty="0" smtClean="0"/>
              <a:t>дробь</a:t>
            </a:r>
            <a:r>
              <a:rPr lang="ru-RU" sz="4000" b="1" dirty="0" smtClean="0">
                <a:latin typeface="Calibri" panose="020F0502020204030204"/>
              </a:rPr>
              <a:t> </a:t>
            </a:r>
            <a:r>
              <a:rPr lang="ru-RU" sz="4000" b="1" dirty="0" smtClean="0"/>
              <a:t>………………данной.</a:t>
            </a:r>
            <a:endParaRPr lang="ru-RU" sz="4000" b="1" dirty="0">
              <a:latin typeface="Calibri" panose="020F050202020403020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67174" y="1928802"/>
            <a:ext cx="2055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libri" panose="020F0502020204030204"/>
              </a:rPr>
              <a:t>умножить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81819" y="1857364"/>
            <a:ext cx="3113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libri" panose="020F0502020204030204"/>
              </a:rPr>
              <a:t>разделить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38481" y="2571744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alibri" panose="020F0502020204030204"/>
              </a:rPr>
              <a:t>одно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53191" y="2571744"/>
            <a:ext cx="31136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alibri" panose="020F0502020204030204"/>
              </a:rPr>
              <a:t>отличное от нуля</a:t>
            </a:r>
            <a:endParaRPr lang="ru-RU" sz="2800" b="1" dirty="0">
              <a:solidFill>
                <a:srgbClr val="FF0000"/>
              </a:solidFill>
              <a:latin typeface="Calibri" panose="020F0502020204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08295" y="3803648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alibri" panose="020F0502020204030204"/>
              </a:rPr>
              <a:t>равная</a:t>
            </a:r>
            <a:endParaRPr lang="ru-RU" sz="2800" b="1" dirty="0">
              <a:solidFill>
                <a:srgbClr val="FF0000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4820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733</TotalTime>
  <Words>682</Words>
  <Application>Microsoft Office PowerPoint</Application>
  <PresentationFormat>Широкоэкранный</PresentationFormat>
  <Paragraphs>74</Paragraphs>
  <Slides>31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0" baseType="lpstr">
      <vt:lpstr>Arial Unicode MS</vt:lpstr>
      <vt:lpstr>Arial</vt:lpstr>
      <vt:lpstr>Calibri</vt:lpstr>
      <vt:lpstr>Cambria Math</vt:lpstr>
      <vt:lpstr>Century Gothic</vt:lpstr>
      <vt:lpstr>Times New Roman</vt:lpstr>
      <vt:lpstr>Wingdings 3</vt:lpstr>
      <vt:lpstr>Ион</vt:lpstr>
      <vt:lpstr>Точечный рисунок</vt:lpstr>
      <vt:lpstr>«ЧЁРНЫЙ ЯЩИК» </vt:lpstr>
      <vt:lpstr>Презентация PowerPoint</vt:lpstr>
      <vt:lpstr>Презентация PowerPoint</vt:lpstr>
      <vt:lpstr>Презентация PowerPoint</vt:lpstr>
      <vt:lpstr>1 декабря  Классная работа </vt:lpstr>
      <vt:lpstr>Цель урока:</vt:lpstr>
      <vt:lpstr>Презентация PowerPoint</vt:lpstr>
      <vt:lpstr>Презентация PowerPoint</vt:lpstr>
      <vt:lpstr>Сформулируйте основное свойство дроби:</vt:lpstr>
      <vt:lpstr>Презентация PowerPoint</vt:lpstr>
      <vt:lpstr>Станция «Картофельная» Используя основное свойство дроби, вместо звёздочек вставить числа. </vt:lpstr>
      <vt:lpstr> </vt:lpstr>
      <vt:lpstr>Тюменская область Памятник картофелю.</vt:lpstr>
      <vt:lpstr>Станция «Луковая» Сократить дробь</vt:lpstr>
      <vt:lpstr>Самую большую луковицу в мире вырастил в Англии весом почти 9 кг садовод Тони Гловер.  .  </vt:lpstr>
      <vt:lpstr>Станция «Капустная»</vt:lpstr>
      <vt:lpstr>Презентация PowerPoint</vt:lpstr>
      <vt:lpstr>  Станция «Морковная»</vt:lpstr>
      <vt:lpstr>Презентация PowerPoint</vt:lpstr>
      <vt:lpstr>Станция «Свекольная»</vt:lpstr>
      <vt:lpstr>Презентация PowerPoint</vt:lpstr>
      <vt:lpstr>500 лет до н.э. в Европе в пищу употреблялись только вершки свеклы, а вот в Азии уже отдавали предпочтение ее корешкам, которые оказались и сытнее и вкуснее.  Вскоре и европейцы стали рассматривать свеклу главным образом как корнеплод. </vt:lpstr>
      <vt:lpstr>Станция «Масляная»</vt:lpstr>
      <vt:lpstr>Презентация PowerPoint</vt:lpstr>
      <vt:lpstr>Презентация PowerPoint</vt:lpstr>
      <vt:lpstr>Презентация PowerPoint</vt:lpstr>
      <vt:lpstr>«Кластер»</vt:lpstr>
      <vt:lpstr>Домашнее задание</vt:lpstr>
      <vt:lpstr>Продолжи фразу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базаре не купишь, на веса</dc:title>
  <dc:creator>Пользователь Windows</dc:creator>
  <cp:lastModifiedBy>Пользователь Windows</cp:lastModifiedBy>
  <cp:revision>30</cp:revision>
  <dcterms:created xsi:type="dcterms:W3CDTF">2023-11-25T13:40:18Z</dcterms:created>
  <dcterms:modified xsi:type="dcterms:W3CDTF">2023-11-30T08:03:33Z</dcterms:modified>
</cp:coreProperties>
</file>