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02" autoAdjust="0"/>
  </p:normalViewPr>
  <p:slideViewPr>
    <p:cSldViewPr>
      <p:cViewPr varScale="1">
        <p:scale>
          <a:sx n="66" d="100"/>
          <a:sy n="66" d="100"/>
        </p:scale>
        <p:origin x="-1500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yandex.ru/images/search?pos=9&amp;img_url=https://documents.infourok.ru/fbb15b65-2e76-4ace-8f63-7bbf08163db2/3/slide_08.jpg&amp;text=%D1%81%D0%B0%D0%B2%D0%B2%D0%B0+%D0%B1%D0%B5%D0%BB%D1%8B%D0%B9+%D0%BA%D0%B0%D0%B7%D0%B0%D1%87%D0%B8%D0%B9+%D0%B0%D1%82%D0%B0%D0%BC%D0%B0%D0%BD+%D0%BF%D1%80%D0%BE%D0%B8%D1%81%D1%85%D0%BE%D0%B6%D0%B4%D0%B5%D0%BD%D0%B8%D0%B5+%D1%84%D0%B0%D0%BC%D0%B8%D0%BB%D0%B8%D0%B8&amp;rpt=simage&amp;lr=39&amp;source=serp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7240" y="332656"/>
            <a:ext cx="7543800" cy="1944216"/>
          </a:xfrm>
        </p:spPr>
        <p:txBody>
          <a:bodyPr/>
          <a:lstStyle/>
          <a:p>
            <a:pPr algn="ctr"/>
            <a:r>
              <a:rPr lang="ru-RU" sz="2000" dirty="0" smtClean="0">
                <a:latin typeface="+mn-lt"/>
              </a:rPr>
              <a:t>Муниципальное бюджетное учреждение 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дополнительного образования дом детского творчества 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станицы Гривенской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Игра</a:t>
            </a:r>
            <a:r>
              <a:rPr lang="ru-RU" sz="3200" dirty="0" smtClean="0">
                <a:latin typeface="+mn-lt"/>
              </a:rPr>
              <a:t> 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«Казачья жизнь»</a:t>
            </a:r>
            <a:endParaRPr lang="ru-RU" sz="32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4869160"/>
            <a:ext cx="5256584" cy="1584176"/>
          </a:xfrm>
        </p:spPr>
        <p:txBody>
          <a:bodyPr>
            <a:normAutofit/>
          </a:bodyPr>
          <a:lstStyle/>
          <a:p>
            <a:pPr algn="r"/>
            <a:r>
              <a:rPr lang="ru-RU" dirty="0">
                <a:effectLst/>
              </a:rPr>
              <a:t>Автор-составитель:</a:t>
            </a:r>
          </a:p>
          <a:p>
            <a:pPr algn="r"/>
            <a:r>
              <a:rPr lang="ru-RU" dirty="0" err="1">
                <a:effectLst/>
              </a:rPr>
              <a:t>Величка</a:t>
            </a:r>
            <a:r>
              <a:rPr lang="ru-RU" dirty="0">
                <a:effectLst/>
              </a:rPr>
              <a:t> Оксана Сергеевна</a:t>
            </a:r>
          </a:p>
          <a:p>
            <a:pPr algn="r"/>
            <a:r>
              <a:rPr lang="ru-RU" dirty="0">
                <a:effectLst/>
              </a:rPr>
              <a:t>педагог дополнительного образования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48880"/>
            <a:ext cx="5400600" cy="3680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49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260648"/>
            <a:ext cx="7543800" cy="2304256"/>
          </a:xfrm>
        </p:spPr>
        <p:txBody>
          <a:bodyPr/>
          <a:lstStyle/>
          <a:p>
            <a:r>
              <a:rPr lang="ru-RU" sz="3600" b="1" dirty="0" smtClean="0">
                <a:effectLst/>
                <a:latin typeface="+mn-lt"/>
              </a:rPr>
              <a:t/>
            </a:r>
            <a:br>
              <a:rPr lang="ru-RU" sz="3600" b="1" dirty="0" smtClean="0">
                <a:effectLst/>
                <a:latin typeface="+mn-lt"/>
              </a:rPr>
            </a:br>
            <a:r>
              <a:rPr lang="ru-RU" sz="3600" b="1" dirty="0" smtClean="0">
                <a:effectLst/>
                <a:latin typeface="+mn-lt"/>
              </a:rPr>
              <a:t>2  </a:t>
            </a:r>
            <a:r>
              <a:rPr lang="ru-RU" sz="3600" b="1" dirty="0">
                <a:effectLst/>
                <a:latin typeface="+mn-lt"/>
              </a:rPr>
              <a:t>задание  «Конь до коня</a:t>
            </a:r>
            <a:r>
              <a:rPr lang="ru-RU" sz="3600" b="1" dirty="0" smtClean="0">
                <a:effectLst/>
                <a:latin typeface="+mn-lt"/>
              </a:rPr>
              <a:t>»:</a:t>
            </a:r>
            <a:br>
              <a:rPr lang="ru-RU" sz="3600" b="1" dirty="0" smtClean="0">
                <a:effectLst/>
                <a:latin typeface="+mn-lt"/>
              </a:rPr>
            </a:br>
            <a:r>
              <a:rPr lang="ru-RU" sz="2800" dirty="0">
                <a:effectLst/>
                <a:latin typeface="+mn-lt"/>
              </a:rPr>
              <a:t>Казак до казака,           </a:t>
            </a:r>
            <a:br>
              <a:rPr lang="ru-RU" sz="2800" dirty="0">
                <a:effectLst/>
                <a:latin typeface="+mn-lt"/>
              </a:rPr>
            </a:br>
            <a:r>
              <a:rPr lang="ru-RU" sz="2800" dirty="0">
                <a:effectLst/>
                <a:latin typeface="+mn-lt"/>
              </a:rPr>
              <a:t>Конь до коня.</a:t>
            </a:r>
            <a:br>
              <a:rPr lang="ru-RU" sz="2800" dirty="0">
                <a:effectLst/>
                <a:latin typeface="+mn-lt"/>
              </a:rPr>
            </a:br>
            <a:r>
              <a:rPr lang="ru-RU" sz="2800" dirty="0">
                <a:effectLst/>
                <a:latin typeface="+mn-lt"/>
              </a:rPr>
              <a:t>Кто папаху уронит,</a:t>
            </a:r>
            <a:br>
              <a:rPr lang="ru-RU" sz="2800" dirty="0">
                <a:effectLst/>
                <a:latin typeface="+mn-lt"/>
              </a:rPr>
            </a:br>
            <a:r>
              <a:rPr lang="ru-RU" sz="2800" dirty="0">
                <a:effectLst/>
                <a:latin typeface="+mn-lt"/>
              </a:rPr>
              <a:t>Тот и вон пойдет</a:t>
            </a:r>
            <a:r>
              <a:rPr lang="ru-RU" sz="2800" dirty="0" smtClean="0">
                <a:effectLst/>
                <a:latin typeface="+mn-lt"/>
              </a:rPr>
              <a:t>.</a:t>
            </a:r>
            <a:endParaRPr lang="ru-RU" sz="3600" dirty="0">
              <a:latin typeface="+mn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36912"/>
            <a:ext cx="7200800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815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04664"/>
            <a:ext cx="7543800" cy="6120680"/>
          </a:xfrm>
        </p:spPr>
        <p:txBody>
          <a:bodyPr/>
          <a:lstStyle/>
          <a:p>
            <a:r>
              <a:rPr lang="ru-RU" sz="2800" b="1" dirty="0">
                <a:effectLst/>
                <a:latin typeface="+mn-lt"/>
              </a:rPr>
              <a:t>3 задание «Отгадай значение слова</a:t>
            </a:r>
            <a:r>
              <a:rPr lang="ru-RU" sz="2800" b="1" dirty="0" smtClean="0">
                <a:effectLst/>
                <a:latin typeface="+mn-lt"/>
              </a:rPr>
              <a:t>»:</a:t>
            </a:r>
            <a:br>
              <a:rPr lang="ru-RU" sz="2800" b="1" dirty="0" smtClean="0">
                <a:effectLst/>
                <a:latin typeface="+mn-lt"/>
              </a:rPr>
            </a:br>
            <a:r>
              <a:rPr lang="ru-RU" sz="2800" dirty="0">
                <a:effectLst/>
                <a:latin typeface="+mn-lt"/>
              </a:rPr>
              <a:t/>
            </a:r>
            <a:br>
              <a:rPr lang="ru-RU" sz="2800" dirty="0">
                <a:effectLst/>
                <a:latin typeface="+mn-lt"/>
              </a:rPr>
            </a:br>
            <a:r>
              <a:rPr lang="ru-RU" sz="3200" dirty="0">
                <a:effectLst/>
                <a:latin typeface="+mn-lt"/>
              </a:rPr>
              <a:t>Хата – </a:t>
            </a:r>
            <a:r>
              <a:rPr lang="ru-RU" sz="3200" dirty="0" smtClean="0">
                <a:effectLst/>
                <a:latin typeface="+mn-lt"/>
              </a:rPr>
              <a:t>                               </a:t>
            </a:r>
            <a:r>
              <a:rPr lang="ru-RU" sz="3200" dirty="0">
                <a:effectLst/>
                <a:latin typeface="+mn-lt"/>
              </a:rPr>
              <a:t>Кавун – </a:t>
            </a:r>
            <a:r>
              <a:rPr lang="ru-RU" sz="3200" dirty="0" smtClean="0">
                <a:effectLst/>
                <a:latin typeface="+mn-lt"/>
              </a:rPr>
              <a:t/>
            </a:r>
            <a:br>
              <a:rPr lang="ru-RU" sz="3200" dirty="0" smtClean="0">
                <a:effectLst/>
                <a:latin typeface="+mn-lt"/>
              </a:rPr>
            </a:br>
            <a:r>
              <a:rPr lang="ru-RU" sz="3200" dirty="0">
                <a:effectLst/>
                <a:latin typeface="+mn-lt"/>
              </a:rPr>
              <a:t/>
            </a:r>
            <a:br>
              <a:rPr lang="ru-RU" sz="3200" dirty="0">
                <a:effectLst/>
                <a:latin typeface="+mn-lt"/>
              </a:rPr>
            </a:br>
            <a:r>
              <a:rPr lang="ru-RU" sz="3200" dirty="0">
                <a:effectLst/>
                <a:latin typeface="+mn-lt"/>
              </a:rPr>
              <a:t>Курень – </a:t>
            </a:r>
            <a:r>
              <a:rPr lang="ru-RU" sz="3200" i="1" dirty="0">
                <a:effectLst/>
                <a:latin typeface="+mn-lt"/>
              </a:rPr>
              <a:t> </a:t>
            </a:r>
            <a:r>
              <a:rPr lang="ru-RU" sz="3200" i="1" dirty="0" smtClean="0">
                <a:effectLst/>
                <a:latin typeface="+mn-lt"/>
              </a:rPr>
              <a:t>                        </a:t>
            </a:r>
            <a:r>
              <a:rPr lang="ru-RU" sz="3200" dirty="0" smtClean="0">
                <a:effectLst/>
                <a:latin typeface="+mn-lt"/>
              </a:rPr>
              <a:t>  </a:t>
            </a:r>
            <a:r>
              <a:rPr lang="ru-RU" sz="3200" dirty="0">
                <a:effectLst/>
                <a:latin typeface="+mn-lt"/>
              </a:rPr>
              <a:t>Горыще – </a:t>
            </a:r>
            <a:r>
              <a:rPr lang="ru-RU" sz="3200" dirty="0" smtClean="0">
                <a:effectLst/>
                <a:latin typeface="+mn-lt"/>
              </a:rPr>
              <a:t> </a:t>
            </a:r>
            <a:br>
              <a:rPr lang="ru-RU" sz="3200" dirty="0" smtClean="0">
                <a:effectLst/>
                <a:latin typeface="+mn-lt"/>
              </a:rPr>
            </a:br>
            <a:r>
              <a:rPr lang="ru-RU" sz="3200" dirty="0">
                <a:effectLst/>
                <a:latin typeface="+mn-lt"/>
              </a:rPr>
              <a:t/>
            </a:r>
            <a:br>
              <a:rPr lang="ru-RU" sz="3200" dirty="0">
                <a:effectLst/>
                <a:latin typeface="+mn-lt"/>
              </a:rPr>
            </a:br>
            <a:r>
              <a:rPr lang="ru-RU" sz="3200" dirty="0">
                <a:effectLst/>
                <a:latin typeface="+mn-lt"/>
              </a:rPr>
              <a:t>Бусурман – </a:t>
            </a:r>
            <a:r>
              <a:rPr lang="ru-RU" sz="3200" dirty="0" smtClean="0">
                <a:effectLst/>
                <a:latin typeface="+mn-lt"/>
              </a:rPr>
              <a:t>                       Жменя –</a:t>
            </a:r>
            <a:br>
              <a:rPr lang="ru-RU" sz="3200" dirty="0" smtClean="0">
                <a:effectLst/>
                <a:latin typeface="+mn-lt"/>
              </a:rPr>
            </a:br>
            <a:r>
              <a:rPr lang="ru-RU" sz="3200" dirty="0" smtClean="0">
                <a:effectLst/>
                <a:latin typeface="+mn-lt"/>
              </a:rPr>
              <a:t> </a:t>
            </a:r>
            <a:r>
              <a:rPr lang="ru-RU" sz="3200" dirty="0">
                <a:effectLst/>
                <a:latin typeface="+mn-lt"/>
              </a:rPr>
              <a:t/>
            </a:r>
            <a:br>
              <a:rPr lang="ru-RU" sz="3200" dirty="0">
                <a:effectLst/>
                <a:latin typeface="+mn-lt"/>
              </a:rPr>
            </a:br>
            <a:r>
              <a:rPr lang="ru-RU" sz="3200" dirty="0">
                <a:effectLst/>
                <a:latin typeface="+mn-lt"/>
              </a:rPr>
              <a:t>Кудлатый – </a:t>
            </a:r>
            <a:r>
              <a:rPr lang="ru-RU" sz="3200" dirty="0" smtClean="0">
                <a:effectLst/>
                <a:latin typeface="+mn-lt"/>
              </a:rPr>
              <a:t>                       Чувал </a:t>
            </a:r>
            <a:r>
              <a:rPr lang="ru-RU" sz="3200" dirty="0">
                <a:effectLst/>
                <a:latin typeface="+mn-lt"/>
              </a:rPr>
              <a:t>– </a:t>
            </a:r>
            <a:r>
              <a:rPr lang="ru-RU" sz="3200" dirty="0" smtClean="0">
                <a:effectLst/>
                <a:latin typeface="+mn-lt"/>
              </a:rPr>
              <a:t/>
            </a:r>
            <a:br>
              <a:rPr lang="ru-RU" sz="3200" dirty="0" smtClean="0">
                <a:effectLst/>
                <a:latin typeface="+mn-lt"/>
              </a:rPr>
            </a:br>
            <a:r>
              <a:rPr lang="ru-RU" sz="3200" dirty="0" smtClean="0">
                <a:effectLst/>
                <a:latin typeface="+mn-lt"/>
              </a:rPr>
              <a:t> </a:t>
            </a:r>
            <a:r>
              <a:rPr lang="ru-RU" sz="3200" dirty="0">
                <a:effectLst/>
                <a:latin typeface="+mn-lt"/>
              </a:rPr>
              <a:t/>
            </a:r>
            <a:br>
              <a:rPr lang="ru-RU" sz="3200" dirty="0">
                <a:effectLst/>
                <a:latin typeface="+mn-lt"/>
              </a:rPr>
            </a:br>
            <a:r>
              <a:rPr lang="ru-RU" sz="3200" dirty="0">
                <a:effectLst/>
                <a:latin typeface="+mn-lt"/>
              </a:rPr>
              <a:t>Смутно – </a:t>
            </a:r>
            <a:r>
              <a:rPr lang="ru-RU" sz="3200" dirty="0" smtClean="0">
                <a:effectLst/>
                <a:latin typeface="+mn-lt"/>
              </a:rPr>
              <a:t>                           Вечерять </a:t>
            </a:r>
            <a:r>
              <a:rPr lang="ru-RU" sz="3200" dirty="0">
                <a:effectLst/>
                <a:latin typeface="+mn-lt"/>
              </a:rPr>
              <a:t>– </a:t>
            </a:r>
            <a:r>
              <a:rPr lang="ru-RU" sz="3200" dirty="0" smtClean="0">
                <a:effectLst/>
                <a:latin typeface="+mn-lt"/>
              </a:rPr>
              <a:t/>
            </a:r>
            <a:br>
              <a:rPr lang="ru-RU" sz="3200" dirty="0" smtClean="0">
                <a:effectLst/>
                <a:latin typeface="+mn-lt"/>
              </a:rPr>
            </a:br>
            <a:r>
              <a:rPr lang="ru-RU" sz="3200" dirty="0">
                <a:effectLst/>
                <a:latin typeface="+mn-lt"/>
              </a:rPr>
              <a:t/>
            </a:r>
            <a:br>
              <a:rPr lang="ru-RU" sz="3200" dirty="0">
                <a:effectLst/>
                <a:latin typeface="+mn-lt"/>
              </a:rPr>
            </a:br>
            <a:r>
              <a:rPr lang="ru-RU" sz="3200" dirty="0">
                <a:effectLst/>
                <a:latin typeface="+mn-lt"/>
              </a:rPr>
              <a:t>Глечик – </a:t>
            </a:r>
            <a:r>
              <a:rPr lang="ru-RU" sz="3200" dirty="0" smtClean="0">
                <a:effectLst/>
                <a:latin typeface="+mn-lt"/>
              </a:rPr>
              <a:t>                            </a:t>
            </a:r>
            <a:r>
              <a:rPr lang="ru-RU" sz="3200" dirty="0">
                <a:effectLst/>
                <a:latin typeface="+mn-lt"/>
              </a:rPr>
              <a:t>Крыныца – </a:t>
            </a:r>
            <a:r>
              <a:rPr lang="ru-RU" sz="2800" i="1" dirty="0" smtClean="0">
                <a:effectLst/>
                <a:latin typeface="+mn-lt"/>
              </a:rPr>
              <a:t> </a:t>
            </a: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558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5976664"/>
          </a:xfrm>
        </p:spPr>
        <p:txBody>
          <a:bodyPr/>
          <a:lstStyle/>
          <a:p>
            <a:r>
              <a:rPr lang="ru-RU" sz="2800" dirty="0">
                <a:effectLst/>
                <a:latin typeface="+mn-lt"/>
              </a:rPr>
              <a:t>Хата – </a:t>
            </a:r>
            <a:r>
              <a:rPr lang="ru-RU" sz="2800" i="1" dirty="0">
                <a:effectLst/>
                <a:latin typeface="+mn-lt"/>
              </a:rPr>
              <a:t>дом</a:t>
            </a:r>
            <a:r>
              <a:rPr lang="ru-RU" sz="2800" dirty="0">
                <a:effectLst/>
                <a:latin typeface="+mn-lt"/>
              </a:rPr>
              <a:t>                                         </a:t>
            </a:r>
            <a:r>
              <a:rPr lang="ru-RU" sz="2800" dirty="0" smtClean="0">
                <a:effectLst/>
                <a:latin typeface="+mn-lt"/>
              </a:rPr>
              <a:t>Кавун </a:t>
            </a:r>
            <a:r>
              <a:rPr lang="ru-RU" sz="2800" dirty="0">
                <a:effectLst/>
                <a:latin typeface="+mn-lt"/>
              </a:rPr>
              <a:t>– </a:t>
            </a:r>
            <a:r>
              <a:rPr lang="ru-RU" sz="2800" i="1" dirty="0" smtClean="0">
                <a:effectLst/>
                <a:latin typeface="+mn-lt"/>
              </a:rPr>
              <a:t>арбуз</a:t>
            </a:r>
            <a:br>
              <a:rPr lang="ru-RU" sz="2800" i="1" dirty="0" smtClean="0">
                <a:effectLst/>
                <a:latin typeface="+mn-lt"/>
              </a:rPr>
            </a:br>
            <a:r>
              <a:rPr lang="ru-RU" sz="2800" dirty="0">
                <a:effectLst/>
                <a:latin typeface="+mn-lt"/>
              </a:rPr>
              <a:t/>
            </a:r>
            <a:br>
              <a:rPr lang="ru-RU" sz="2800" dirty="0">
                <a:effectLst/>
                <a:latin typeface="+mn-lt"/>
              </a:rPr>
            </a:br>
            <a:r>
              <a:rPr lang="ru-RU" sz="2800" dirty="0">
                <a:effectLst/>
                <a:latin typeface="+mn-lt"/>
              </a:rPr>
              <a:t>Курень – </a:t>
            </a:r>
            <a:r>
              <a:rPr lang="ru-RU" sz="2800" i="1" dirty="0">
                <a:effectLst/>
                <a:latin typeface="+mn-lt"/>
              </a:rPr>
              <a:t>шалаш в котором жили казаки</a:t>
            </a:r>
            <a:r>
              <a:rPr lang="ru-RU" sz="2800" dirty="0">
                <a:effectLst/>
                <a:latin typeface="+mn-lt"/>
              </a:rPr>
              <a:t>  </a:t>
            </a:r>
            <a:r>
              <a:rPr lang="ru-RU" sz="2800" dirty="0" smtClean="0">
                <a:effectLst/>
                <a:latin typeface="+mn-lt"/>
              </a:rPr>
              <a:t/>
            </a:r>
            <a:br>
              <a:rPr lang="ru-RU" sz="2800" dirty="0" smtClean="0">
                <a:effectLst/>
                <a:latin typeface="+mn-lt"/>
              </a:rPr>
            </a:br>
            <a:r>
              <a:rPr lang="ru-RU" sz="2800" dirty="0" smtClean="0">
                <a:effectLst/>
                <a:latin typeface="+mn-lt"/>
              </a:rPr>
              <a:t/>
            </a:r>
            <a:br>
              <a:rPr lang="ru-RU" sz="2800" dirty="0" smtClean="0">
                <a:effectLst/>
                <a:latin typeface="+mn-lt"/>
              </a:rPr>
            </a:br>
            <a:r>
              <a:rPr lang="ru-RU" sz="2800" dirty="0" err="1" smtClean="0">
                <a:effectLst/>
                <a:latin typeface="+mn-lt"/>
              </a:rPr>
              <a:t>Горыще</a:t>
            </a:r>
            <a:r>
              <a:rPr lang="ru-RU" sz="2800" dirty="0" smtClean="0">
                <a:effectLst/>
                <a:latin typeface="+mn-lt"/>
              </a:rPr>
              <a:t> </a:t>
            </a:r>
            <a:r>
              <a:rPr lang="ru-RU" sz="2800" dirty="0">
                <a:effectLst/>
                <a:latin typeface="+mn-lt"/>
              </a:rPr>
              <a:t>– </a:t>
            </a:r>
            <a:r>
              <a:rPr lang="ru-RU" sz="2800" i="1" dirty="0" smtClean="0">
                <a:effectLst/>
                <a:latin typeface="+mn-lt"/>
              </a:rPr>
              <a:t>чердак</a:t>
            </a:r>
            <a:br>
              <a:rPr lang="ru-RU" sz="2800" i="1" dirty="0" smtClean="0">
                <a:effectLst/>
                <a:latin typeface="+mn-lt"/>
              </a:rPr>
            </a:br>
            <a:r>
              <a:rPr lang="ru-RU" sz="2800" dirty="0" smtClean="0">
                <a:effectLst/>
                <a:latin typeface="+mn-lt"/>
              </a:rPr>
              <a:t> </a:t>
            </a:r>
            <a:r>
              <a:rPr lang="ru-RU" sz="2800" dirty="0">
                <a:effectLst/>
                <a:latin typeface="+mn-lt"/>
              </a:rPr>
              <a:t/>
            </a:r>
            <a:br>
              <a:rPr lang="ru-RU" sz="2800" dirty="0">
                <a:effectLst/>
                <a:latin typeface="+mn-lt"/>
              </a:rPr>
            </a:br>
            <a:r>
              <a:rPr lang="ru-RU" sz="2800" dirty="0" err="1">
                <a:effectLst/>
                <a:latin typeface="+mn-lt"/>
              </a:rPr>
              <a:t>Бусурман</a:t>
            </a:r>
            <a:r>
              <a:rPr lang="ru-RU" sz="2800" dirty="0">
                <a:effectLst/>
                <a:latin typeface="+mn-lt"/>
              </a:rPr>
              <a:t> – </a:t>
            </a:r>
            <a:r>
              <a:rPr lang="ru-RU" sz="2800" i="1" dirty="0">
                <a:effectLst/>
                <a:latin typeface="+mn-lt"/>
              </a:rPr>
              <a:t>иноземец</a:t>
            </a:r>
            <a:r>
              <a:rPr lang="ru-RU" sz="2800" dirty="0">
                <a:effectLst/>
                <a:latin typeface="+mn-lt"/>
              </a:rPr>
              <a:t>                     </a:t>
            </a:r>
            <a:r>
              <a:rPr lang="ru-RU" sz="2800" dirty="0" smtClean="0">
                <a:effectLst/>
                <a:latin typeface="+mn-lt"/>
              </a:rPr>
              <a:t>  Жменя </a:t>
            </a:r>
            <a:r>
              <a:rPr lang="ru-RU" sz="2800" dirty="0">
                <a:effectLst/>
                <a:latin typeface="+mn-lt"/>
              </a:rPr>
              <a:t>– </a:t>
            </a:r>
            <a:r>
              <a:rPr lang="ru-RU" sz="2800" i="1" dirty="0" smtClean="0">
                <a:effectLst/>
                <a:latin typeface="+mn-lt"/>
              </a:rPr>
              <a:t>горсть</a:t>
            </a:r>
            <a:br>
              <a:rPr lang="ru-RU" sz="2800" i="1" dirty="0" smtClean="0">
                <a:effectLst/>
                <a:latin typeface="+mn-lt"/>
              </a:rPr>
            </a:br>
            <a:r>
              <a:rPr lang="ru-RU" sz="2800" dirty="0">
                <a:effectLst/>
                <a:latin typeface="+mn-lt"/>
              </a:rPr>
              <a:t/>
            </a:r>
            <a:br>
              <a:rPr lang="ru-RU" sz="2800" dirty="0">
                <a:effectLst/>
                <a:latin typeface="+mn-lt"/>
              </a:rPr>
            </a:br>
            <a:r>
              <a:rPr lang="ru-RU" sz="2800" dirty="0">
                <a:effectLst/>
                <a:latin typeface="+mn-lt"/>
              </a:rPr>
              <a:t>Кудлатый – </a:t>
            </a:r>
            <a:r>
              <a:rPr lang="ru-RU" sz="2800" i="1" dirty="0">
                <a:effectLst/>
                <a:latin typeface="+mn-lt"/>
              </a:rPr>
              <a:t>лохматый</a:t>
            </a:r>
            <a:r>
              <a:rPr lang="ru-RU" sz="2800" dirty="0">
                <a:effectLst/>
                <a:latin typeface="+mn-lt"/>
              </a:rPr>
              <a:t>                     </a:t>
            </a:r>
            <a:r>
              <a:rPr lang="ru-RU" sz="2800" dirty="0" smtClean="0">
                <a:effectLst/>
                <a:latin typeface="+mn-lt"/>
              </a:rPr>
              <a:t>Чувал </a:t>
            </a:r>
            <a:r>
              <a:rPr lang="ru-RU" sz="2800" dirty="0">
                <a:effectLst/>
                <a:latin typeface="+mn-lt"/>
              </a:rPr>
              <a:t>– </a:t>
            </a:r>
            <a:r>
              <a:rPr lang="ru-RU" sz="2800" i="1" dirty="0">
                <a:effectLst/>
                <a:latin typeface="+mn-lt"/>
              </a:rPr>
              <a:t>мешок</a:t>
            </a:r>
            <a:r>
              <a:rPr lang="ru-RU" sz="2800" dirty="0">
                <a:effectLst/>
                <a:latin typeface="+mn-lt"/>
              </a:rPr>
              <a:t> </a:t>
            </a:r>
            <a:r>
              <a:rPr lang="ru-RU" sz="2800" dirty="0" smtClean="0">
                <a:effectLst/>
                <a:latin typeface="+mn-lt"/>
              </a:rPr>
              <a:t/>
            </a:r>
            <a:br>
              <a:rPr lang="ru-RU" sz="2800" dirty="0" smtClean="0">
                <a:effectLst/>
                <a:latin typeface="+mn-lt"/>
              </a:rPr>
            </a:br>
            <a:r>
              <a:rPr lang="ru-RU" sz="2800" dirty="0">
                <a:effectLst/>
                <a:latin typeface="+mn-lt"/>
              </a:rPr>
              <a:t/>
            </a:r>
            <a:br>
              <a:rPr lang="ru-RU" sz="2800" dirty="0">
                <a:effectLst/>
                <a:latin typeface="+mn-lt"/>
              </a:rPr>
            </a:br>
            <a:r>
              <a:rPr lang="ru-RU" sz="2800" dirty="0">
                <a:effectLst/>
                <a:latin typeface="+mn-lt"/>
              </a:rPr>
              <a:t>Смутно – </a:t>
            </a:r>
            <a:r>
              <a:rPr lang="ru-RU" sz="2800" i="1" dirty="0">
                <a:effectLst/>
                <a:latin typeface="+mn-lt"/>
              </a:rPr>
              <a:t>печально</a:t>
            </a:r>
            <a:r>
              <a:rPr lang="ru-RU" sz="2800" dirty="0">
                <a:effectLst/>
                <a:latin typeface="+mn-lt"/>
              </a:rPr>
              <a:t>                            </a:t>
            </a:r>
            <a:r>
              <a:rPr lang="ru-RU" sz="2800" dirty="0" smtClean="0">
                <a:effectLst/>
                <a:latin typeface="+mn-lt"/>
              </a:rPr>
              <a:t>Вечерять </a:t>
            </a:r>
            <a:r>
              <a:rPr lang="ru-RU" sz="2800" dirty="0">
                <a:effectLst/>
                <a:latin typeface="+mn-lt"/>
              </a:rPr>
              <a:t>– </a:t>
            </a:r>
            <a:r>
              <a:rPr lang="ru-RU" sz="2800" i="1" dirty="0" smtClean="0">
                <a:effectLst/>
                <a:latin typeface="+mn-lt"/>
              </a:rPr>
              <a:t>ужинать</a:t>
            </a:r>
            <a:br>
              <a:rPr lang="ru-RU" sz="2800" i="1" dirty="0" smtClean="0">
                <a:effectLst/>
                <a:latin typeface="+mn-lt"/>
              </a:rPr>
            </a:br>
            <a:r>
              <a:rPr lang="ru-RU" sz="2800" dirty="0" smtClean="0">
                <a:effectLst/>
                <a:latin typeface="+mn-lt"/>
              </a:rPr>
              <a:t> </a:t>
            </a:r>
            <a:r>
              <a:rPr lang="ru-RU" sz="2800" dirty="0">
                <a:effectLst/>
                <a:latin typeface="+mn-lt"/>
              </a:rPr>
              <a:t/>
            </a:r>
            <a:br>
              <a:rPr lang="ru-RU" sz="2800" dirty="0">
                <a:effectLst/>
                <a:latin typeface="+mn-lt"/>
              </a:rPr>
            </a:br>
            <a:r>
              <a:rPr lang="ru-RU" sz="2800" dirty="0" err="1">
                <a:effectLst/>
                <a:latin typeface="+mn-lt"/>
              </a:rPr>
              <a:t>Глечик</a:t>
            </a:r>
            <a:r>
              <a:rPr lang="ru-RU" sz="2800" dirty="0">
                <a:effectLst/>
                <a:latin typeface="+mn-lt"/>
              </a:rPr>
              <a:t> – </a:t>
            </a:r>
            <a:r>
              <a:rPr lang="ru-RU" sz="2800" i="1" dirty="0">
                <a:effectLst/>
                <a:latin typeface="+mn-lt"/>
              </a:rPr>
              <a:t>горшок</a:t>
            </a:r>
            <a:r>
              <a:rPr lang="ru-RU" sz="2800" dirty="0">
                <a:effectLst/>
                <a:latin typeface="+mn-lt"/>
              </a:rPr>
              <a:t>                                 </a:t>
            </a:r>
            <a:r>
              <a:rPr lang="ru-RU" sz="2800" dirty="0" err="1" smtClean="0">
                <a:effectLst/>
                <a:latin typeface="+mn-lt"/>
              </a:rPr>
              <a:t>Крыныца</a:t>
            </a:r>
            <a:r>
              <a:rPr lang="ru-RU" sz="2800" dirty="0" smtClean="0">
                <a:effectLst/>
                <a:latin typeface="+mn-lt"/>
              </a:rPr>
              <a:t> </a:t>
            </a:r>
            <a:r>
              <a:rPr lang="ru-RU" sz="2800" dirty="0">
                <a:effectLst/>
                <a:latin typeface="+mn-lt"/>
              </a:rPr>
              <a:t>– </a:t>
            </a:r>
            <a:r>
              <a:rPr lang="ru-RU" sz="2800" i="1" dirty="0">
                <a:effectLst/>
                <a:latin typeface="+mn-lt"/>
              </a:rPr>
              <a:t>колодец </a:t>
            </a: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0376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260648"/>
            <a:ext cx="7543800" cy="936104"/>
          </a:xfrm>
        </p:spPr>
        <p:txBody>
          <a:bodyPr/>
          <a:lstStyle/>
          <a:p>
            <a:r>
              <a:rPr lang="ru-RU" sz="4400" b="1" dirty="0">
                <a:effectLst/>
                <a:latin typeface="+mn-lt"/>
              </a:rPr>
              <a:t>4 задание «Веселые скачки»</a:t>
            </a:r>
            <a:endParaRPr lang="ru-RU" sz="4400" dirty="0">
              <a:latin typeface="+mn-lt"/>
            </a:endParaRPr>
          </a:p>
        </p:txBody>
      </p:sp>
      <p:pic>
        <p:nvPicPr>
          <p:cNvPr id="1026" name="Picture 2" descr="В открытии праздника, посвященного 244-летию высадки первых казаков-запорож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88840"/>
            <a:ext cx="6912768" cy="4248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15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6408712"/>
          </a:xfrm>
        </p:spPr>
        <p:txBody>
          <a:bodyPr/>
          <a:lstStyle/>
          <a:p>
            <a:r>
              <a:rPr lang="ru-RU" sz="4000" b="1" dirty="0">
                <a:effectLst/>
                <a:latin typeface="+mn-lt"/>
              </a:rPr>
              <a:t> </a:t>
            </a:r>
            <a:r>
              <a:rPr lang="ru-RU" sz="4000" b="1" dirty="0" smtClean="0">
                <a:effectLst/>
                <a:latin typeface="+mn-lt"/>
              </a:rPr>
              <a:t>           5 </a:t>
            </a:r>
            <a:r>
              <a:rPr lang="ru-RU" sz="4000" b="1" dirty="0">
                <a:effectLst/>
                <a:latin typeface="+mn-lt"/>
              </a:rPr>
              <a:t>задание «Загадки</a:t>
            </a:r>
            <a:r>
              <a:rPr lang="ru-RU" sz="4000" b="1" dirty="0" smtClean="0">
                <a:effectLst/>
                <a:latin typeface="+mn-lt"/>
              </a:rPr>
              <a:t>»</a:t>
            </a:r>
            <a:br>
              <a:rPr lang="ru-RU" sz="4000" b="1" dirty="0" smtClean="0">
                <a:effectLst/>
                <a:latin typeface="+mn-lt"/>
              </a:rPr>
            </a:br>
            <a:r>
              <a:rPr lang="ru-RU" sz="4000" dirty="0">
                <a:effectLst/>
                <a:latin typeface="+mn-lt"/>
              </a:rPr>
              <a:t/>
            </a:r>
            <a:br>
              <a:rPr lang="ru-RU" sz="4000" dirty="0">
                <a:effectLst/>
                <a:latin typeface="+mn-lt"/>
              </a:rPr>
            </a:br>
            <a:r>
              <a:rPr lang="ru-RU" sz="2000" dirty="0">
                <a:effectLst/>
                <a:latin typeface="+mn-lt"/>
              </a:rPr>
              <a:t>Голове не будет страха,</a:t>
            </a:r>
            <a:br>
              <a:rPr lang="ru-RU" sz="2000" dirty="0">
                <a:effectLst/>
                <a:latin typeface="+mn-lt"/>
              </a:rPr>
            </a:br>
            <a:r>
              <a:rPr lang="ru-RU" sz="2000" dirty="0" smtClean="0">
                <a:effectLst/>
                <a:latin typeface="+mn-lt"/>
              </a:rPr>
              <a:t>если </a:t>
            </a:r>
            <a:r>
              <a:rPr lang="ru-RU" sz="2000" dirty="0">
                <a:effectLst/>
                <a:latin typeface="+mn-lt"/>
              </a:rPr>
              <a:t>есть на ней … </a:t>
            </a:r>
            <a:br>
              <a:rPr lang="ru-RU" sz="2000" dirty="0">
                <a:effectLst/>
                <a:latin typeface="+mn-lt"/>
              </a:rPr>
            </a:br>
            <a:r>
              <a:rPr lang="ru-RU" sz="2000" dirty="0" smtClean="0">
                <a:effectLst/>
                <a:latin typeface="+mn-lt"/>
              </a:rPr>
              <a:t>                                                                   Что </a:t>
            </a:r>
            <a:r>
              <a:rPr lang="ru-RU" sz="2000" dirty="0">
                <a:effectLst/>
                <a:latin typeface="+mn-lt"/>
              </a:rPr>
              <a:t>удобней для ноги:</a:t>
            </a:r>
            <a:br>
              <a:rPr lang="ru-RU" sz="2000" dirty="0">
                <a:effectLst/>
                <a:latin typeface="+mn-lt"/>
              </a:rPr>
            </a:br>
            <a:r>
              <a:rPr lang="ru-RU" sz="2000" dirty="0">
                <a:effectLst/>
                <a:latin typeface="+mn-lt"/>
              </a:rPr>
              <a:t>               </a:t>
            </a:r>
            <a:r>
              <a:rPr lang="ru-RU" sz="2000" dirty="0" smtClean="0">
                <a:effectLst/>
                <a:latin typeface="+mn-lt"/>
              </a:rPr>
              <a:t>                                                     туфли </a:t>
            </a:r>
            <a:r>
              <a:rPr lang="ru-RU" sz="2000" dirty="0">
                <a:effectLst/>
                <a:latin typeface="+mn-lt"/>
              </a:rPr>
              <a:t>или… </a:t>
            </a:r>
            <a:br>
              <a:rPr lang="ru-RU" sz="2000" dirty="0">
                <a:effectLst/>
                <a:latin typeface="+mn-lt"/>
              </a:rPr>
            </a:br>
            <a:r>
              <a:rPr lang="ru-RU" sz="2000" dirty="0">
                <a:effectLst/>
                <a:latin typeface="+mn-lt"/>
              </a:rPr>
              <a:t>В модных джинсах не поскачешь,</a:t>
            </a:r>
            <a:br>
              <a:rPr lang="ru-RU" sz="2000" dirty="0">
                <a:effectLst/>
                <a:latin typeface="+mn-lt"/>
              </a:rPr>
            </a:br>
            <a:r>
              <a:rPr lang="ru-RU" sz="2000" dirty="0" smtClean="0">
                <a:effectLst/>
                <a:latin typeface="+mn-lt"/>
              </a:rPr>
              <a:t>а</a:t>
            </a:r>
            <a:r>
              <a:rPr lang="ru-RU" sz="2000" dirty="0">
                <a:effectLst/>
                <a:latin typeface="+mn-lt"/>
              </a:rPr>
              <a:t>, скорей всего, заплачешь.</a:t>
            </a:r>
            <a:br>
              <a:rPr lang="ru-RU" sz="2000" dirty="0">
                <a:effectLst/>
                <a:latin typeface="+mn-lt"/>
              </a:rPr>
            </a:br>
            <a:r>
              <a:rPr lang="ru-RU" sz="2000" dirty="0" smtClean="0">
                <a:effectLst/>
                <a:latin typeface="+mn-lt"/>
              </a:rPr>
              <a:t>Как </a:t>
            </a:r>
            <a:r>
              <a:rPr lang="ru-RU" sz="2000" dirty="0">
                <a:effectLst/>
                <a:latin typeface="+mn-lt"/>
              </a:rPr>
              <a:t>папаха голове,</a:t>
            </a:r>
            <a:br>
              <a:rPr lang="ru-RU" sz="2000" dirty="0">
                <a:effectLst/>
                <a:latin typeface="+mn-lt"/>
              </a:rPr>
            </a:br>
            <a:r>
              <a:rPr lang="ru-RU" sz="2000" dirty="0" smtClean="0">
                <a:effectLst/>
                <a:latin typeface="+mn-lt"/>
              </a:rPr>
              <a:t>надо </a:t>
            </a:r>
            <a:r>
              <a:rPr lang="ru-RU" sz="2000" dirty="0">
                <a:effectLst/>
                <a:latin typeface="+mn-lt"/>
              </a:rPr>
              <a:t>хлопцам</a:t>
            </a:r>
            <a:r>
              <a:rPr lang="ru-RU" sz="2000" dirty="0" smtClean="0">
                <a:effectLst/>
                <a:latin typeface="+mn-lt"/>
              </a:rPr>
              <a:t>…</a:t>
            </a:r>
            <a:r>
              <a:rPr lang="ru-RU" sz="2000" dirty="0">
                <a:effectLst/>
                <a:latin typeface="+mn-lt"/>
              </a:rPr>
              <a:t/>
            </a:r>
            <a:br>
              <a:rPr lang="ru-RU" sz="2000" dirty="0">
                <a:effectLst/>
                <a:latin typeface="+mn-lt"/>
              </a:rPr>
            </a:br>
            <a:r>
              <a:rPr lang="ru-RU" sz="2000" dirty="0" smtClean="0">
                <a:effectLst/>
                <a:latin typeface="+mn-lt"/>
              </a:rPr>
              <a:t>                                                                     Кому </a:t>
            </a:r>
            <a:r>
              <a:rPr lang="ru-RU" sz="2000" dirty="0">
                <a:effectLst/>
                <a:latin typeface="+mn-lt"/>
              </a:rPr>
              <a:t>- плащ, кому - тужурка,</a:t>
            </a:r>
            <a:br>
              <a:rPr lang="ru-RU" sz="2000" dirty="0">
                <a:effectLst/>
                <a:latin typeface="+mn-lt"/>
              </a:rPr>
            </a:br>
            <a:r>
              <a:rPr lang="ru-RU" sz="2000" dirty="0">
                <a:effectLst/>
                <a:latin typeface="+mn-lt"/>
              </a:rPr>
              <a:t>               </a:t>
            </a:r>
            <a:r>
              <a:rPr lang="ru-RU" sz="2000" dirty="0" smtClean="0">
                <a:effectLst/>
                <a:latin typeface="+mn-lt"/>
              </a:rPr>
              <a:t>                                                      казаку </a:t>
            </a:r>
            <a:r>
              <a:rPr lang="ru-RU" sz="2000" dirty="0">
                <a:effectLst/>
                <a:latin typeface="+mn-lt"/>
              </a:rPr>
              <a:t>– казачья…. </a:t>
            </a:r>
            <a:br>
              <a:rPr lang="ru-RU" sz="2000" dirty="0">
                <a:effectLst/>
                <a:latin typeface="+mn-lt"/>
              </a:rPr>
            </a:br>
            <a:r>
              <a:rPr lang="ru-RU" sz="2000" dirty="0" smtClean="0">
                <a:effectLst/>
                <a:latin typeface="+mn-lt"/>
              </a:rPr>
              <a:t>Ну</a:t>
            </a:r>
            <a:r>
              <a:rPr lang="ru-RU" sz="2000" dirty="0">
                <a:effectLst/>
                <a:latin typeface="+mn-lt"/>
              </a:rPr>
              <a:t>, а если командир,</a:t>
            </a:r>
            <a:br>
              <a:rPr lang="ru-RU" sz="2000" dirty="0">
                <a:effectLst/>
                <a:latin typeface="+mn-lt"/>
              </a:rPr>
            </a:br>
            <a:r>
              <a:rPr lang="ru-RU" sz="2000" dirty="0" smtClean="0">
                <a:effectLst/>
                <a:latin typeface="+mn-lt"/>
              </a:rPr>
              <a:t>полагается </a:t>
            </a:r>
            <a:r>
              <a:rPr lang="ru-RU" sz="2000" dirty="0">
                <a:effectLst/>
                <a:latin typeface="+mn-lt"/>
              </a:rPr>
              <a:t>… </a:t>
            </a:r>
            <a:br>
              <a:rPr lang="ru-RU" sz="2000" dirty="0">
                <a:effectLst/>
                <a:latin typeface="+mn-lt"/>
              </a:rPr>
            </a:br>
            <a:r>
              <a:rPr lang="ru-RU" sz="2000" dirty="0" smtClean="0">
                <a:effectLst/>
                <a:latin typeface="+mn-lt"/>
              </a:rPr>
              <a:t>                                                                     Между </a:t>
            </a:r>
            <a:r>
              <a:rPr lang="ru-RU" sz="2000" dirty="0">
                <a:effectLst/>
                <a:latin typeface="+mn-lt"/>
              </a:rPr>
              <a:t>делом, тары-бары,</a:t>
            </a:r>
            <a:br>
              <a:rPr lang="ru-RU" sz="2000" dirty="0">
                <a:effectLst/>
                <a:latin typeface="+mn-lt"/>
              </a:rPr>
            </a:br>
            <a:r>
              <a:rPr lang="ru-RU" sz="2000" dirty="0">
                <a:effectLst/>
                <a:latin typeface="+mn-lt"/>
              </a:rPr>
              <a:t>               </a:t>
            </a:r>
            <a:r>
              <a:rPr lang="ru-RU" sz="2000" dirty="0" smtClean="0">
                <a:effectLst/>
                <a:latin typeface="+mn-lt"/>
              </a:rPr>
              <a:t>                                                      Носит </a:t>
            </a:r>
            <a:r>
              <a:rPr lang="ru-RU" sz="2000" dirty="0" err="1">
                <a:effectLst/>
                <a:latin typeface="+mn-lt"/>
              </a:rPr>
              <a:t>батько</a:t>
            </a:r>
            <a:r>
              <a:rPr lang="ru-RU" sz="2000" dirty="0">
                <a:effectLst/>
                <a:latin typeface="+mn-lt"/>
              </a:rPr>
              <a:t> … </a:t>
            </a:r>
            <a:br>
              <a:rPr lang="ru-RU" sz="2000" dirty="0">
                <a:effectLst/>
                <a:latin typeface="+mn-lt"/>
              </a:rPr>
            </a:br>
            <a:r>
              <a:rPr lang="ru-RU" sz="2000" dirty="0" smtClean="0">
                <a:effectLst/>
                <a:latin typeface="+mn-lt"/>
              </a:rPr>
              <a:t>                                                                     А</a:t>
            </a:r>
            <a:r>
              <a:rPr lang="ru-RU" sz="2000" dirty="0">
                <a:effectLst/>
                <a:latin typeface="+mn-lt"/>
              </a:rPr>
              <a:t>, чтоб сделать ловкий шаг,</a:t>
            </a:r>
            <a:br>
              <a:rPr lang="ru-RU" sz="2000" dirty="0">
                <a:effectLst/>
                <a:latin typeface="+mn-lt"/>
              </a:rPr>
            </a:br>
            <a:r>
              <a:rPr lang="ru-RU" sz="2000" dirty="0" smtClean="0">
                <a:effectLst/>
                <a:latin typeface="+mn-lt"/>
              </a:rPr>
              <a:t>                                                                     полагается</a:t>
            </a:r>
            <a:r>
              <a:rPr lang="ru-RU" sz="2000" dirty="0">
                <a:effectLst/>
                <a:latin typeface="+mn-lt"/>
              </a:rPr>
              <a:t>… </a:t>
            </a:r>
            <a:br>
              <a:rPr lang="ru-RU" sz="2000" dirty="0">
                <a:effectLst/>
                <a:latin typeface="+mn-lt"/>
              </a:rPr>
            </a:br>
            <a:endParaRPr lang="ru-RU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42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24936" cy="6192688"/>
          </a:xfrm>
        </p:spPr>
        <p:txBody>
          <a:bodyPr/>
          <a:lstStyle/>
          <a:p>
            <a:r>
              <a:rPr lang="ru-RU" sz="2200" dirty="0">
                <a:effectLst/>
                <a:latin typeface="+mn-lt"/>
              </a:rPr>
              <a:t>Голове не будет страха,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если есть на ней … </a:t>
            </a:r>
            <a:r>
              <a:rPr lang="ru-RU" sz="2200" i="1" dirty="0">
                <a:effectLst/>
                <a:latin typeface="+mn-lt"/>
              </a:rPr>
              <a:t>(папаха)</a:t>
            </a:r>
            <a:r>
              <a:rPr lang="ru-RU" sz="2200" dirty="0">
                <a:effectLst/>
                <a:latin typeface="+mn-lt"/>
              </a:rPr>
              <a:t/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                                                    Что удобней для ноги: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                                                     туфли или… </a:t>
            </a:r>
            <a:r>
              <a:rPr lang="ru-RU" sz="2200" i="1" dirty="0">
                <a:effectLst/>
                <a:latin typeface="+mn-lt"/>
              </a:rPr>
              <a:t>(сапоги)</a:t>
            </a:r>
            <a:r>
              <a:rPr lang="ru-RU" sz="2200" dirty="0">
                <a:effectLst/>
                <a:latin typeface="+mn-lt"/>
              </a:rPr>
              <a:t/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В модных джинсах не поскачешь,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а, скорей всего, заплачешь.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Как папаха голове,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надо хлопцам…</a:t>
            </a:r>
            <a:r>
              <a:rPr lang="ru-RU" sz="2200" i="1" dirty="0">
                <a:effectLst/>
                <a:latin typeface="+mn-lt"/>
              </a:rPr>
              <a:t>(галифе)</a:t>
            </a:r>
            <a:r>
              <a:rPr lang="ru-RU" sz="2200" dirty="0">
                <a:effectLst/>
                <a:latin typeface="+mn-lt"/>
              </a:rPr>
              <a:t/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                                                  </a:t>
            </a:r>
            <a:r>
              <a:rPr lang="ru-RU" sz="2200" dirty="0" smtClean="0">
                <a:effectLst/>
                <a:latin typeface="+mn-lt"/>
              </a:rPr>
              <a:t>   </a:t>
            </a:r>
            <a:r>
              <a:rPr lang="ru-RU" sz="2200" dirty="0">
                <a:effectLst/>
                <a:latin typeface="+mn-lt"/>
              </a:rPr>
              <a:t>Кому - плащ, кому - тужурка,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                                                      казаку – казачья…. </a:t>
            </a:r>
            <a:r>
              <a:rPr lang="ru-RU" sz="2200" i="1" dirty="0">
                <a:effectLst/>
                <a:latin typeface="+mn-lt"/>
              </a:rPr>
              <a:t>(бурка)</a:t>
            </a:r>
            <a:r>
              <a:rPr lang="ru-RU" sz="2200" dirty="0">
                <a:effectLst/>
                <a:latin typeface="+mn-lt"/>
              </a:rPr>
              <a:t/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Ну, а если командир,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полагается … </a:t>
            </a:r>
            <a:r>
              <a:rPr lang="ru-RU" sz="2200" i="1" dirty="0">
                <a:effectLst/>
                <a:latin typeface="+mn-lt"/>
              </a:rPr>
              <a:t>(мундир)</a:t>
            </a:r>
            <a:r>
              <a:rPr lang="ru-RU" sz="2200" dirty="0">
                <a:effectLst/>
                <a:latin typeface="+mn-lt"/>
              </a:rPr>
              <a:t/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                                                      Между делом, тары-бары,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                                                      Носит </a:t>
            </a:r>
            <a:r>
              <a:rPr lang="ru-RU" sz="2200" dirty="0" err="1">
                <a:effectLst/>
                <a:latin typeface="+mn-lt"/>
              </a:rPr>
              <a:t>батько</a:t>
            </a:r>
            <a:r>
              <a:rPr lang="ru-RU" sz="2200" dirty="0">
                <a:effectLst/>
                <a:latin typeface="+mn-lt"/>
              </a:rPr>
              <a:t> … </a:t>
            </a:r>
            <a:r>
              <a:rPr lang="ru-RU" sz="2200" i="1" dirty="0">
                <a:effectLst/>
                <a:latin typeface="+mn-lt"/>
              </a:rPr>
              <a:t>(шаровары)</a:t>
            </a:r>
            <a:r>
              <a:rPr lang="ru-RU" sz="2200" dirty="0">
                <a:effectLst/>
                <a:latin typeface="+mn-lt"/>
              </a:rPr>
              <a:t/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                                                      А, чтоб сделать ловкий шаг,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                                                      полагается… </a:t>
            </a:r>
            <a:r>
              <a:rPr lang="ru-RU" sz="2200" i="1" dirty="0">
                <a:effectLst/>
                <a:latin typeface="+mn-lt"/>
              </a:rPr>
              <a:t>(кушак)</a:t>
            </a:r>
            <a:endParaRPr lang="ru-RU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267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40960" cy="6741368"/>
          </a:xfrm>
        </p:spPr>
        <p:txBody>
          <a:bodyPr/>
          <a:lstStyle/>
          <a:p>
            <a:pPr lvl="0"/>
            <a:r>
              <a:rPr lang="ru-RU" sz="2200" dirty="0">
                <a:effectLst/>
                <a:latin typeface="+mn-lt"/>
              </a:rPr>
              <a:t>В ножнах спит, а не в постели.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Как </a:t>
            </a:r>
            <a:r>
              <a:rPr lang="ru-RU" sz="2200" dirty="0">
                <a:effectLst/>
                <a:latin typeface="+mn-lt"/>
              </a:rPr>
              <a:t>огонь, горит на деле.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И </a:t>
            </a:r>
            <a:r>
              <a:rPr lang="ru-RU" sz="2200" dirty="0">
                <a:effectLst/>
                <a:latin typeface="+mn-lt"/>
              </a:rPr>
              <a:t>надёжна, и остра.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Казаку </a:t>
            </a:r>
            <a:r>
              <a:rPr lang="ru-RU" sz="2200" dirty="0">
                <a:effectLst/>
                <a:latin typeface="+mn-lt"/>
              </a:rPr>
              <a:t>в бою - сестра.  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                                                  Кто </a:t>
            </a:r>
            <a:r>
              <a:rPr lang="ru-RU" sz="2200" dirty="0">
                <a:effectLst/>
                <a:latin typeface="+mn-lt"/>
              </a:rPr>
              <a:t>в бою надёжный друг,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</a:t>
            </a:r>
            <a:r>
              <a:rPr lang="ru-RU" sz="2200" dirty="0" smtClean="0">
                <a:effectLst/>
                <a:latin typeface="+mn-lt"/>
              </a:rPr>
              <a:t>                                   знает </a:t>
            </a:r>
            <a:r>
              <a:rPr lang="ru-RU" sz="2200" dirty="0">
                <a:effectLst/>
                <a:latin typeface="+mn-lt"/>
              </a:rPr>
              <a:t>своё дело?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</a:t>
            </a:r>
            <a:r>
              <a:rPr lang="ru-RU" sz="2200" dirty="0" smtClean="0">
                <a:effectLst/>
                <a:latin typeface="+mn-lt"/>
              </a:rPr>
              <a:t>                                   С </a:t>
            </a:r>
            <a:r>
              <a:rPr lang="ru-RU" sz="2200" dirty="0">
                <a:effectLst/>
                <a:latin typeface="+mn-lt"/>
              </a:rPr>
              <a:t>казаками на врагов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</a:t>
            </a:r>
            <a:r>
              <a:rPr lang="ru-RU" sz="2200" dirty="0" smtClean="0">
                <a:effectLst/>
                <a:latin typeface="+mn-lt"/>
              </a:rPr>
              <a:t>                                   наступает </a:t>
            </a:r>
            <a:r>
              <a:rPr lang="ru-RU" sz="2200" dirty="0">
                <a:effectLst/>
                <a:latin typeface="+mn-lt"/>
              </a:rPr>
              <a:t>смело?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</a:t>
            </a:r>
            <a:r>
              <a:rPr lang="ru-RU" sz="2200" dirty="0" smtClean="0">
                <a:effectLst/>
                <a:latin typeface="+mn-lt"/>
              </a:rPr>
              <a:t>                                   Он</a:t>
            </a:r>
            <a:r>
              <a:rPr lang="ru-RU" sz="2200" dirty="0">
                <a:effectLst/>
                <a:latin typeface="+mn-lt"/>
              </a:rPr>
              <a:t>, как ветер, как огонь.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</a:t>
            </a:r>
            <a:r>
              <a:rPr lang="ru-RU" sz="2200" dirty="0" smtClean="0">
                <a:effectLst/>
                <a:latin typeface="+mn-lt"/>
              </a:rPr>
              <a:t>                                                 Лучший </a:t>
            </a:r>
            <a:r>
              <a:rPr lang="ru-RU" sz="2200" dirty="0">
                <a:effectLst/>
                <a:latin typeface="+mn-lt"/>
              </a:rPr>
              <a:t>друг – любимый</a:t>
            </a:r>
            <a:r>
              <a:rPr lang="ru-RU" sz="2200" dirty="0" smtClean="0">
                <a:effectLst/>
                <a:latin typeface="+mn-lt"/>
              </a:rPr>
              <a:t>…</a:t>
            </a:r>
            <a:r>
              <a:rPr lang="ru-RU" sz="2200" dirty="0">
                <a:effectLst/>
                <a:latin typeface="+mn-lt"/>
              </a:rPr>
              <a:t/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Чтобы очень не трясло,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надо </a:t>
            </a:r>
            <a:r>
              <a:rPr lang="ru-RU" sz="2200" dirty="0">
                <a:effectLst/>
                <a:latin typeface="+mn-lt"/>
              </a:rPr>
              <a:t>к лошади </a:t>
            </a:r>
            <a:r>
              <a:rPr lang="ru-RU" sz="2200" dirty="0" smtClean="0">
                <a:effectLst/>
                <a:latin typeface="+mn-lt"/>
              </a:rPr>
              <a:t>…</a:t>
            </a:r>
            <a:r>
              <a:rPr lang="ru-RU" sz="2200" dirty="0">
                <a:effectLst/>
                <a:latin typeface="+mn-lt"/>
              </a:rPr>
              <a:t/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                                                  Без </a:t>
            </a:r>
            <a:r>
              <a:rPr lang="ru-RU" sz="2200" dirty="0">
                <a:effectLst/>
                <a:latin typeface="+mn-lt"/>
              </a:rPr>
              <a:t>подковы конь хромает,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</a:t>
            </a:r>
            <a:r>
              <a:rPr lang="ru-RU" sz="2200" dirty="0" smtClean="0">
                <a:effectLst/>
                <a:latin typeface="+mn-lt"/>
              </a:rPr>
              <a:t>                                   это </a:t>
            </a:r>
            <a:r>
              <a:rPr lang="ru-RU" sz="2200" dirty="0">
                <a:effectLst/>
                <a:latin typeface="+mn-lt"/>
              </a:rPr>
              <a:t>каждый понимает.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</a:t>
            </a:r>
            <a:r>
              <a:rPr lang="ru-RU" sz="2200" dirty="0" smtClean="0">
                <a:effectLst/>
                <a:latin typeface="+mn-lt"/>
              </a:rPr>
              <a:t>                                   Но </a:t>
            </a:r>
            <a:r>
              <a:rPr lang="ru-RU" sz="2200" dirty="0">
                <a:effectLst/>
                <a:latin typeface="+mn-lt"/>
              </a:rPr>
              <a:t>не каждый молодец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</a:t>
            </a:r>
            <a:r>
              <a:rPr lang="ru-RU" sz="2200" dirty="0" smtClean="0">
                <a:effectLst/>
                <a:latin typeface="+mn-lt"/>
              </a:rPr>
              <a:t>                                   будет </a:t>
            </a:r>
            <a:r>
              <a:rPr lang="ru-RU" sz="2200" dirty="0">
                <a:effectLst/>
                <a:latin typeface="+mn-lt"/>
              </a:rPr>
              <a:t>в кузнице</a:t>
            </a:r>
            <a:r>
              <a:rPr lang="ru-RU" sz="2200" dirty="0" smtClean="0">
                <a:effectLst/>
                <a:latin typeface="+mn-lt"/>
              </a:rPr>
              <a:t>…</a:t>
            </a:r>
            <a:r>
              <a:rPr lang="ru-RU" sz="2200" dirty="0">
                <a:effectLst/>
                <a:latin typeface="+mn-lt"/>
              </a:rPr>
              <a:t/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Вымыл руки и лицо,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вылил </a:t>
            </a:r>
            <a:r>
              <a:rPr lang="ru-RU" sz="2200" dirty="0">
                <a:effectLst/>
                <a:latin typeface="+mn-lt"/>
              </a:rPr>
              <a:t>воду за крыльцо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И </a:t>
            </a:r>
            <a:r>
              <a:rPr lang="ru-RU" sz="2200" dirty="0">
                <a:effectLst/>
                <a:latin typeface="+mn-lt"/>
              </a:rPr>
              <a:t>повесил на крючок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err="1" smtClean="0">
                <a:effectLst/>
                <a:latin typeface="+mn-lt"/>
              </a:rPr>
              <a:t>вышиванный</a:t>
            </a:r>
            <a:r>
              <a:rPr lang="ru-RU" sz="2200" dirty="0" smtClean="0">
                <a:effectLst/>
                <a:latin typeface="+mn-lt"/>
              </a:rPr>
              <a:t>…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67289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40960" cy="6741368"/>
          </a:xfrm>
        </p:spPr>
        <p:txBody>
          <a:bodyPr/>
          <a:lstStyle/>
          <a:p>
            <a:pPr lvl="0"/>
            <a:r>
              <a:rPr lang="ru-RU" sz="2200" dirty="0">
                <a:effectLst/>
                <a:latin typeface="+mn-lt"/>
              </a:rPr>
              <a:t>В ножнах спит, а не в постели.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Как </a:t>
            </a:r>
            <a:r>
              <a:rPr lang="ru-RU" sz="2200" dirty="0">
                <a:effectLst/>
                <a:latin typeface="+mn-lt"/>
              </a:rPr>
              <a:t>огонь, горит на деле.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И </a:t>
            </a:r>
            <a:r>
              <a:rPr lang="ru-RU" sz="2200" dirty="0">
                <a:effectLst/>
                <a:latin typeface="+mn-lt"/>
              </a:rPr>
              <a:t>надёжна, и остра.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Казаку </a:t>
            </a:r>
            <a:r>
              <a:rPr lang="ru-RU" sz="2200" dirty="0">
                <a:effectLst/>
                <a:latin typeface="+mn-lt"/>
              </a:rPr>
              <a:t>в бою - сестра.  </a:t>
            </a:r>
            <a:r>
              <a:rPr lang="ru-RU" sz="2200" i="1" dirty="0" smtClean="0">
                <a:effectLst/>
                <a:latin typeface="+mn-lt"/>
              </a:rPr>
              <a:t>(шашка, сабля)</a:t>
            </a:r>
            <a:r>
              <a:rPr lang="ru-RU" sz="2200" dirty="0">
                <a:effectLst/>
                <a:latin typeface="+mn-lt"/>
              </a:rPr>
              <a:t/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                                                  Кто </a:t>
            </a:r>
            <a:r>
              <a:rPr lang="ru-RU" sz="2200" dirty="0">
                <a:effectLst/>
                <a:latin typeface="+mn-lt"/>
              </a:rPr>
              <a:t>в бою надёжный друг,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</a:t>
            </a:r>
            <a:r>
              <a:rPr lang="ru-RU" sz="2200" dirty="0" smtClean="0">
                <a:effectLst/>
                <a:latin typeface="+mn-lt"/>
              </a:rPr>
              <a:t>                                   знает </a:t>
            </a:r>
            <a:r>
              <a:rPr lang="ru-RU" sz="2200" dirty="0">
                <a:effectLst/>
                <a:latin typeface="+mn-lt"/>
              </a:rPr>
              <a:t>своё дело?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</a:t>
            </a:r>
            <a:r>
              <a:rPr lang="ru-RU" sz="2200" dirty="0" smtClean="0">
                <a:effectLst/>
                <a:latin typeface="+mn-lt"/>
              </a:rPr>
              <a:t>                                   С </a:t>
            </a:r>
            <a:r>
              <a:rPr lang="ru-RU" sz="2200" dirty="0">
                <a:effectLst/>
                <a:latin typeface="+mn-lt"/>
              </a:rPr>
              <a:t>казаками на врагов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</a:t>
            </a:r>
            <a:r>
              <a:rPr lang="ru-RU" sz="2200" dirty="0" smtClean="0">
                <a:effectLst/>
                <a:latin typeface="+mn-lt"/>
              </a:rPr>
              <a:t>                                   наступает </a:t>
            </a:r>
            <a:r>
              <a:rPr lang="ru-RU" sz="2200" dirty="0">
                <a:effectLst/>
                <a:latin typeface="+mn-lt"/>
              </a:rPr>
              <a:t>смело?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</a:t>
            </a:r>
            <a:r>
              <a:rPr lang="ru-RU" sz="2200" dirty="0" smtClean="0">
                <a:effectLst/>
                <a:latin typeface="+mn-lt"/>
              </a:rPr>
              <a:t>                                   Он</a:t>
            </a:r>
            <a:r>
              <a:rPr lang="ru-RU" sz="2200" dirty="0">
                <a:effectLst/>
                <a:latin typeface="+mn-lt"/>
              </a:rPr>
              <a:t>, как ветер, как огонь.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</a:t>
            </a:r>
            <a:r>
              <a:rPr lang="ru-RU" sz="2200" dirty="0" smtClean="0">
                <a:effectLst/>
                <a:latin typeface="+mn-lt"/>
              </a:rPr>
              <a:t>                                                 Лучший </a:t>
            </a:r>
            <a:r>
              <a:rPr lang="ru-RU" sz="2200" dirty="0">
                <a:effectLst/>
                <a:latin typeface="+mn-lt"/>
              </a:rPr>
              <a:t>друг – любимый… </a:t>
            </a:r>
            <a:r>
              <a:rPr lang="ru-RU" sz="2200" i="1" dirty="0" smtClean="0">
                <a:effectLst/>
                <a:latin typeface="+mn-lt"/>
              </a:rPr>
              <a:t>(конь)</a:t>
            </a:r>
            <a:r>
              <a:rPr lang="ru-RU" sz="2200" dirty="0">
                <a:effectLst/>
                <a:latin typeface="+mn-lt"/>
              </a:rPr>
              <a:t/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Чтобы очень не трясло,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надо </a:t>
            </a:r>
            <a:r>
              <a:rPr lang="ru-RU" sz="2200" dirty="0">
                <a:effectLst/>
                <a:latin typeface="+mn-lt"/>
              </a:rPr>
              <a:t>к лошади … </a:t>
            </a:r>
            <a:r>
              <a:rPr lang="ru-RU" sz="2200" i="1" dirty="0" smtClean="0">
                <a:effectLst/>
                <a:latin typeface="+mn-lt"/>
              </a:rPr>
              <a:t>(седло)</a:t>
            </a:r>
            <a:r>
              <a:rPr lang="ru-RU" sz="2200" dirty="0">
                <a:effectLst/>
                <a:latin typeface="+mn-lt"/>
              </a:rPr>
              <a:t/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                                                  Без </a:t>
            </a:r>
            <a:r>
              <a:rPr lang="ru-RU" sz="2200" dirty="0">
                <a:effectLst/>
                <a:latin typeface="+mn-lt"/>
              </a:rPr>
              <a:t>подковы конь хромает,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</a:t>
            </a:r>
            <a:r>
              <a:rPr lang="ru-RU" sz="2200" dirty="0" smtClean="0">
                <a:effectLst/>
                <a:latin typeface="+mn-lt"/>
              </a:rPr>
              <a:t>                                   это </a:t>
            </a:r>
            <a:r>
              <a:rPr lang="ru-RU" sz="2200" dirty="0">
                <a:effectLst/>
                <a:latin typeface="+mn-lt"/>
              </a:rPr>
              <a:t>каждый понимает.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</a:t>
            </a:r>
            <a:r>
              <a:rPr lang="ru-RU" sz="2200" dirty="0" smtClean="0">
                <a:effectLst/>
                <a:latin typeface="+mn-lt"/>
              </a:rPr>
              <a:t>                                   Но </a:t>
            </a:r>
            <a:r>
              <a:rPr lang="ru-RU" sz="2200" dirty="0">
                <a:effectLst/>
                <a:latin typeface="+mn-lt"/>
              </a:rPr>
              <a:t>не каждый молодец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</a:t>
            </a:r>
            <a:r>
              <a:rPr lang="ru-RU" sz="2200" dirty="0" smtClean="0">
                <a:effectLst/>
                <a:latin typeface="+mn-lt"/>
              </a:rPr>
              <a:t>                                   будет </a:t>
            </a:r>
            <a:r>
              <a:rPr lang="ru-RU" sz="2200" dirty="0">
                <a:effectLst/>
                <a:latin typeface="+mn-lt"/>
              </a:rPr>
              <a:t>в кузнице… </a:t>
            </a:r>
            <a:r>
              <a:rPr lang="ru-RU" sz="2200" i="1" dirty="0" smtClean="0">
                <a:effectLst/>
                <a:latin typeface="+mn-lt"/>
              </a:rPr>
              <a:t>(кузнец)</a:t>
            </a:r>
            <a:r>
              <a:rPr lang="ru-RU" sz="2200" dirty="0">
                <a:effectLst/>
                <a:latin typeface="+mn-lt"/>
              </a:rPr>
              <a:t/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Вымыл руки и лицо,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вылил </a:t>
            </a:r>
            <a:r>
              <a:rPr lang="ru-RU" sz="2200" dirty="0">
                <a:effectLst/>
                <a:latin typeface="+mn-lt"/>
              </a:rPr>
              <a:t>воду за крыльцо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И </a:t>
            </a:r>
            <a:r>
              <a:rPr lang="ru-RU" sz="2200" dirty="0">
                <a:effectLst/>
                <a:latin typeface="+mn-lt"/>
              </a:rPr>
              <a:t>повесил на крючок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err="1" smtClean="0">
                <a:effectLst/>
                <a:latin typeface="+mn-lt"/>
              </a:rPr>
              <a:t>вышиванный</a:t>
            </a:r>
            <a:r>
              <a:rPr lang="ru-RU" sz="2200" dirty="0">
                <a:effectLst/>
                <a:latin typeface="+mn-lt"/>
              </a:rPr>
              <a:t>… </a:t>
            </a:r>
            <a:r>
              <a:rPr lang="ru-RU" sz="2200" i="1" dirty="0" smtClean="0">
                <a:effectLst/>
                <a:latin typeface="+mn-lt"/>
              </a:rPr>
              <a:t>(</a:t>
            </a:r>
            <a:r>
              <a:rPr lang="ru-RU" sz="2200" i="1" dirty="0" err="1" smtClean="0">
                <a:effectLst/>
                <a:latin typeface="+mn-lt"/>
              </a:rPr>
              <a:t>рушничок</a:t>
            </a:r>
            <a:r>
              <a:rPr lang="ru-RU" sz="2200" i="1" dirty="0" smtClean="0">
                <a:effectLst/>
                <a:latin typeface="+mn-lt"/>
              </a:rPr>
              <a:t>- полотенце)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76023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24936" cy="3240360"/>
          </a:xfrm>
        </p:spPr>
        <p:txBody>
          <a:bodyPr/>
          <a:lstStyle/>
          <a:p>
            <a:r>
              <a:rPr lang="ru-RU" sz="2200" dirty="0">
                <a:effectLst/>
                <a:latin typeface="+mn-lt"/>
              </a:rPr>
              <a:t>У кубанских казаков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много </a:t>
            </a:r>
            <a:r>
              <a:rPr lang="ru-RU" sz="2200" dirty="0">
                <a:effectLst/>
                <a:latin typeface="+mn-lt"/>
              </a:rPr>
              <a:t>братьев кунаков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И </a:t>
            </a:r>
            <a:r>
              <a:rPr lang="ru-RU" sz="2200" dirty="0">
                <a:effectLst/>
                <a:latin typeface="+mn-lt"/>
              </a:rPr>
              <a:t>родни из разных стран,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но </a:t>
            </a:r>
            <a:r>
              <a:rPr lang="ru-RU" sz="2200" dirty="0">
                <a:effectLst/>
                <a:latin typeface="+mn-lt"/>
              </a:rPr>
              <a:t>всех ближе</a:t>
            </a:r>
            <a:r>
              <a:rPr lang="ru-RU" sz="2200" dirty="0" smtClean="0">
                <a:effectLst/>
                <a:latin typeface="+mn-lt"/>
              </a:rPr>
              <a:t>…</a:t>
            </a:r>
            <a:br>
              <a:rPr lang="ru-RU" sz="2200" dirty="0" smtClean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                                                В </a:t>
            </a:r>
            <a:r>
              <a:rPr lang="ru-RU" sz="2200" dirty="0">
                <a:effectLst/>
                <a:latin typeface="+mn-lt"/>
              </a:rPr>
              <a:t>ножнах спит, а не в постели.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 </a:t>
            </a:r>
            <a:r>
              <a:rPr lang="ru-RU" sz="2200" dirty="0" smtClean="0">
                <a:effectLst/>
                <a:latin typeface="+mn-lt"/>
              </a:rPr>
              <a:t>                                Как </a:t>
            </a:r>
            <a:r>
              <a:rPr lang="ru-RU" sz="2200" dirty="0">
                <a:effectLst/>
                <a:latin typeface="+mn-lt"/>
              </a:rPr>
              <a:t>огонь, горит на деле.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 </a:t>
            </a:r>
            <a:r>
              <a:rPr lang="ru-RU" sz="2200" dirty="0" smtClean="0">
                <a:effectLst/>
                <a:latin typeface="+mn-lt"/>
              </a:rPr>
              <a:t>                                И </a:t>
            </a:r>
            <a:r>
              <a:rPr lang="ru-RU" sz="2200" dirty="0">
                <a:effectLst/>
                <a:latin typeface="+mn-lt"/>
              </a:rPr>
              <a:t>надёжна, и остра.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 </a:t>
            </a:r>
            <a:r>
              <a:rPr lang="ru-RU" sz="2200" dirty="0" smtClean="0">
                <a:effectLst/>
                <a:latin typeface="+mn-lt"/>
              </a:rPr>
              <a:t>                                Казаку </a:t>
            </a:r>
            <a:r>
              <a:rPr lang="ru-RU" sz="2200" dirty="0">
                <a:effectLst/>
                <a:latin typeface="+mn-lt"/>
              </a:rPr>
              <a:t>в бою – сестра </a:t>
            </a:r>
            <a:r>
              <a:rPr lang="ru-RU" sz="2200" dirty="0" smtClean="0">
                <a:effectLst/>
                <a:latin typeface="+mn-lt"/>
              </a:rPr>
              <a:t>… </a:t>
            </a:r>
            <a:endParaRPr lang="ru-RU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723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24936" cy="3240360"/>
          </a:xfrm>
        </p:spPr>
        <p:txBody>
          <a:bodyPr/>
          <a:lstStyle/>
          <a:p>
            <a:r>
              <a:rPr lang="ru-RU" sz="2200" dirty="0">
                <a:effectLst/>
                <a:latin typeface="+mn-lt"/>
              </a:rPr>
              <a:t>У кубанских казаков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много </a:t>
            </a:r>
            <a:r>
              <a:rPr lang="ru-RU" sz="2200" dirty="0">
                <a:effectLst/>
                <a:latin typeface="+mn-lt"/>
              </a:rPr>
              <a:t>братьев кунаков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И </a:t>
            </a:r>
            <a:r>
              <a:rPr lang="ru-RU" sz="2200" dirty="0">
                <a:effectLst/>
                <a:latin typeface="+mn-lt"/>
              </a:rPr>
              <a:t>родни из разных стран,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но </a:t>
            </a:r>
            <a:r>
              <a:rPr lang="ru-RU" sz="2200" dirty="0">
                <a:effectLst/>
                <a:latin typeface="+mn-lt"/>
              </a:rPr>
              <a:t>всех ближе… </a:t>
            </a:r>
            <a:r>
              <a:rPr lang="ru-RU" sz="2200" i="1" dirty="0">
                <a:effectLst/>
                <a:latin typeface="+mn-lt"/>
              </a:rPr>
              <a:t>(атаман)</a:t>
            </a:r>
            <a:r>
              <a:rPr lang="ru-RU" sz="2200" dirty="0">
                <a:effectLst/>
                <a:latin typeface="+mn-lt"/>
              </a:rPr>
              <a:t> </a:t>
            </a:r>
            <a:r>
              <a:rPr lang="ru-RU" sz="2200" i="1" dirty="0">
                <a:effectLst/>
                <a:latin typeface="+mn-lt"/>
              </a:rPr>
              <a:t>         </a:t>
            </a:r>
            <a:r>
              <a:rPr lang="ru-RU" sz="2200" dirty="0">
                <a:effectLst/>
                <a:latin typeface="+mn-lt"/>
              </a:rPr>
              <a:t> </a:t>
            </a:r>
            <a:r>
              <a:rPr lang="ru-RU" sz="2200" dirty="0" smtClean="0">
                <a:effectLst/>
                <a:latin typeface="+mn-lt"/>
              </a:rPr>
              <a:t/>
            </a:r>
            <a:br>
              <a:rPr lang="ru-RU" sz="2200" dirty="0" smtClean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>                                                В </a:t>
            </a:r>
            <a:r>
              <a:rPr lang="ru-RU" sz="2200" dirty="0">
                <a:effectLst/>
                <a:latin typeface="+mn-lt"/>
              </a:rPr>
              <a:t>ножнах спит, а не в постели.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 </a:t>
            </a:r>
            <a:r>
              <a:rPr lang="ru-RU" sz="2200" dirty="0" smtClean="0">
                <a:effectLst/>
                <a:latin typeface="+mn-lt"/>
              </a:rPr>
              <a:t>                                Как </a:t>
            </a:r>
            <a:r>
              <a:rPr lang="ru-RU" sz="2200" dirty="0">
                <a:effectLst/>
                <a:latin typeface="+mn-lt"/>
              </a:rPr>
              <a:t>огонь, горит на деле.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 </a:t>
            </a:r>
            <a:r>
              <a:rPr lang="ru-RU" sz="2200" dirty="0" smtClean="0">
                <a:effectLst/>
                <a:latin typeface="+mn-lt"/>
              </a:rPr>
              <a:t>                                И </a:t>
            </a:r>
            <a:r>
              <a:rPr lang="ru-RU" sz="2200" dirty="0">
                <a:effectLst/>
                <a:latin typeface="+mn-lt"/>
              </a:rPr>
              <a:t>надёжна, и остра.</a:t>
            </a:r>
            <a:br>
              <a:rPr lang="ru-RU" sz="2200" dirty="0">
                <a:effectLst/>
                <a:latin typeface="+mn-lt"/>
              </a:rPr>
            </a:br>
            <a:r>
              <a:rPr lang="ru-RU" sz="2200" dirty="0">
                <a:effectLst/>
                <a:latin typeface="+mn-lt"/>
              </a:rPr>
              <a:t>                </a:t>
            </a:r>
            <a:r>
              <a:rPr lang="ru-RU" sz="2200" dirty="0" smtClean="0">
                <a:effectLst/>
                <a:latin typeface="+mn-lt"/>
              </a:rPr>
              <a:t>                                Казаку </a:t>
            </a:r>
            <a:r>
              <a:rPr lang="ru-RU" sz="2200" dirty="0">
                <a:effectLst/>
                <a:latin typeface="+mn-lt"/>
              </a:rPr>
              <a:t>в бою – сестра … </a:t>
            </a:r>
            <a:r>
              <a:rPr lang="ru-RU" sz="2200" i="1" dirty="0">
                <a:effectLst/>
                <a:latin typeface="+mn-lt"/>
              </a:rPr>
              <a:t>(шашка, сабля)</a:t>
            </a:r>
            <a:r>
              <a:rPr lang="ru-RU" sz="2200" dirty="0">
                <a:effectLst/>
                <a:latin typeface="+mn-lt"/>
              </a:rPr>
              <a:t> </a:t>
            </a:r>
            <a:endParaRPr lang="ru-RU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050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543800" cy="5904656"/>
          </a:xfrm>
        </p:spPr>
        <p:txBody>
          <a:bodyPr/>
          <a:lstStyle/>
          <a:p>
            <a:r>
              <a:rPr lang="ru-RU" sz="2400" dirty="0" smtClean="0">
                <a:effectLst/>
                <a:latin typeface="+mn-lt"/>
              </a:rPr>
              <a:t>         Цель</a:t>
            </a:r>
            <a:r>
              <a:rPr lang="ru-RU" sz="2400" dirty="0">
                <a:effectLst/>
                <a:latin typeface="+mn-lt"/>
              </a:rPr>
              <a:t>: формирование патриотических чувств и возрождения культурно-исторических ценностей, путем вовлечения в интеллектуальную деятельность через участие в интеллектуально-исторической игре «Казачья жизнь». Повышение интереса учащихся к истории и культуре казаков.</a:t>
            </a:r>
            <a:br>
              <a:rPr lang="ru-RU" sz="2400" dirty="0">
                <a:effectLst/>
                <a:latin typeface="+mn-lt"/>
              </a:rPr>
            </a:br>
            <a:r>
              <a:rPr lang="ru-RU" sz="2400" dirty="0" smtClean="0">
                <a:effectLst/>
                <a:latin typeface="+mn-lt"/>
              </a:rPr>
              <a:t>         Задачи</a:t>
            </a:r>
            <a:r>
              <a:rPr lang="ru-RU" sz="2400" dirty="0">
                <a:effectLst/>
                <a:latin typeface="+mn-lt"/>
              </a:rPr>
              <a:t>:</a:t>
            </a:r>
            <a:br>
              <a:rPr lang="ru-RU" sz="2400" dirty="0">
                <a:effectLst/>
                <a:latin typeface="+mn-lt"/>
              </a:rPr>
            </a:br>
            <a:r>
              <a:rPr lang="ru-RU" sz="2400" dirty="0">
                <a:effectLst/>
                <a:latin typeface="+mn-lt"/>
              </a:rPr>
              <a:t>- изучение многовековой истории и культурно-исторического наследия Кубанского казачества;</a:t>
            </a:r>
            <a:br>
              <a:rPr lang="ru-RU" sz="2400" dirty="0">
                <a:effectLst/>
                <a:latin typeface="+mn-lt"/>
              </a:rPr>
            </a:br>
            <a:r>
              <a:rPr lang="ru-RU" sz="2400" dirty="0">
                <a:effectLst/>
                <a:latin typeface="+mn-lt"/>
              </a:rPr>
              <a:t>- расширение исторических знаний, стимулирование способности к самостоятельной исследовательской работе по истории казачества;</a:t>
            </a:r>
            <a:br>
              <a:rPr lang="ru-RU" sz="2400" dirty="0">
                <a:effectLst/>
                <a:latin typeface="+mn-lt"/>
              </a:rPr>
            </a:br>
            <a:r>
              <a:rPr lang="ru-RU" sz="2400" dirty="0">
                <a:effectLst/>
                <a:latin typeface="+mn-lt"/>
              </a:rPr>
              <a:t>- воспитание у учащихся чувства патриотизма и любви к своей малой Родине;</a:t>
            </a:r>
            <a:br>
              <a:rPr lang="ru-RU" sz="2400" dirty="0">
                <a:effectLst/>
                <a:latin typeface="+mn-lt"/>
              </a:rPr>
            </a:br>
            <a:r>
              <a:rPr lang="ru-RU" sz="2400" dirty="0">
                <a:effectLst/>
                <a:latin typeface="+mn-lt"/>
              </a:rPr>
              <a:t>- развитие внимания, ловкости.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549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6741368"/>
          </a:xfrm>
        </p:spPr>
        <p:txBody>
          <a:bodyPr/>
          <a:lstStyle/>
          <a:p>
            <a:r>
              <a:rPr lang="ru-RU" sz="3200" b="1" dirty="0" smtClean="0">
                <a:effectLst/>
                <a:latin typeface="+mn-lt"/>
              </a:rPr>
              <a:t>                  6 задание «Разгадай-ка»</a:t>
            </a:r>
            <a:br>
              <a:rPr lang="ru-RU" sz="3200" b="1" dirty="0" smtClean="0">
                <a:effectLst/>
                <a:latin typeface="+mn-lt"/>
              </a:rPr>
            </a:br>
            <a:r>
              <a:rPr lang="ru-RU" sz="2200" dirty="0" smtClean="0">
                <a:effectLst/>
                <a:latin typeface="+mn-lt"/>
              </a:rPr>
              <a:t/>
            </a:r>
            <a:br>
              <a:rPr lang="ru-RU" sz="2200" dirty="0" smtClean="0">
                <a:effectLst/>
                <a:latin typeface="+mn-lt"/>
              </a:rPr>
            </a:br>
            <a:r>
              <a:rPr lang="ru-RU" sz="2200" b="1" dirty="0" smtClean="0">
                <a:effectLst/>
                <a:latin typeface="+mn-lt"/>
              </a:rPr>
              <a:t>         </a:t>
            </a:r>
            <a:r>
              <a:rPr lang="ru-RU" sz="2400" dirty="0" smtClean="0">
                <a:effectLst/>
                <a:latin typeface="+mn-lt"/>
              </a:rPr>
              <a:t>О каком материале идет речь?</a:t>
            </a:r>
            <a:br>
              <a:rPr lang="ru-RU" sz="2400" dirty="0" smtClean="0">
                <a:effectLst/>
                <a:latin typeface="+mn-lt"/>
              </a:rPr>
            </a:br>
            <a:r>
              <a:rPr lang="ru-RU" sz="2400" dirty="0" smtClean="0">
                <a:effectLst/>
                <a:latin typeface="+mn-lt"/>
              </a:rPr>
              <a:t>                                      Руководство к действию:</a:t>
            </a:r>
            <a:br>
              <a:rPr lang="ru-RU" sz="2400" dirty="0" smtClean="0">
                <a:effectLst/>
                <a:latin typeface="+mn-lt"/>
              </a:rPr>
            </a:br>
            <a:r>
              <a:rPr lang="ru-RU" sz="2400" dirty="0" smtClean="0">
                <a:effectLst/>
                <a:latin typeface="+mn-lt"/>
              </a:rPr>
              <a:t>1. Возьмите веточки и переплетите их между собой, как это делают на корзине.</a:t>
            </a:r>
            <a:br>
              <a:rPr lang="ru-RU" sz="2400" dirty="0" smtClean="0">
                <a:effectLst/>
                <a:latin typeface="+mn-lt"/>
              </a:rPr>
            </a:br>
            <a:r>
              <a:rPr lang="ru-RU" sz="2400" dirty="0" smtClean="0">
                <a:effectLst/>
                <a:latin typeface="+mn-lt"/>
              </a:rPr>
              <a:t>2. Разведите глину, пока не получится густой раствор.</a:t>
            </a:r>
            <a:br>
              <a:rPr lang="ru-RU" sz="2400" dirty="0" smtClean="0">
                <a:effectLst/>
                <a:latin typeface="+mn-lt"/>
              </a:rPr>
            </a:br>
            <a:r>
              <a:rPr lang="ru-RU" sz="2400" dirty="0" smtClean="0">
                <a:effectLst/>
                <a:latin typeface="+mn-lt"/>
              </a:rPr>
              <a:t>3.Обмакните как можно гуще получившийся из веточек плетень.</a:t>
            </a:r>
            <a:br>
              <a:rPr lang="ru-RU" sz="2400" dirty="0" smtClean="0">
                <a:effectLst/>
                <a:latin typeface="+mn-lt"/>
              </a:rPr>
            </a:br>
            <a:r>
              <a:rPr lang="ru-RU" sz="2400" dirty="0" smtClean="0">
                <a:effectLst/>
                <a:latin typeface="+mn-lt"/>
              </a:rPr>
              <a:t>4.Дайте просохнуть.</a:t>
            </a:r>
            <a:br>
              <a:rPr lang="ru-RU" sz="2400" dirty="0" smtClean="0">
                <a:effectLst/>
                <a:latin typeface="+mn-lt"/>
              </a:rPr>
            </a:br>
            <a:r>
              <a:rPr lang="ru-RU" sz="2400" dirty="0" smtClean="0">
                <a:effectLst/>
                <a:latin typeface="+mn-lt"/>
              </a:rPr>
              <a:t>        О </a:t>
            </a:r>
            <a:r>
              <a:rPr lang="ru-RU" sz="2400" dirty="0">
                <a:effectLst/>
                <a:latin typeface="+mn-lt"/>
              </a:rPr>
              <a:t>каком традиционном строительном материале идет речь?</a:t>
            </a:r>
            <a:br>
              <a:rPr lang="ru-RU" sz="2400" dirty="0">
                <a:effectLst/>
                <a:latin typeface="+mn-lt"/>
              </a:rPr>
            </a:br>
            <a:r>
              <a:rPr lang="ru-RU" sz="2400" dirty="0" smtClean="0">
                <a:effectLst/>
                <a:latin typeface="+mn-lt"/>
              </a:rPr>
              <a:t>                                   Руководство </a:t>
            </a:r>
            <a:r>
              <a:rPr lang="ru-RU" sz="2400" dirty="0">
                <a:effectLst/>
                <a:latin typeface="+mn-lt"/>
              </a:rPr>
              <a:t>к действию:</a:t>
            </a:r>
            <a:br>
              <a:rPr lang="ru-RU" sz="2400" dirty="0">
                <a:effectLst/>
                <a:latin typeface="+mn-lt"/>
              </a:rPr>
            </a:br>
            <a:r>
              <a:rPr lang="ru-RU" sz="2400" dirty="0" smtClean="0">
                <a:effectLst/>
                <a:latin typeface="+mn-lt"/>
              </a:rPr>
              <a:t>1.Тщательно </a:t>
            </a:r>
            <a:r>
              <a:rPr lang="ru-RU" sz="2400" dirty="0">
                <a:effectLst/>
                <a:latin typeface="+mn-lt"/>
              </a:rPr>
              <a:t>перемешайте глину с водой, дайте отстояться несколько минут.</a:t>
            </a:r>
            <a:br>
              <a:rPr lang="ru-RU" sz="2400" dirty="0">
                <a:effectLst/>
                <a:latin typeface="+mn-lt"/>
              </a:rPr>
            </a:br>
            <a:r>
              <a:rPr lang="ru-RU" sz="2400" dirty="0" smtClean="0">
                <a:effectLst/>
                <a:latin typeface="+mn-lt"/>
              </a:rPr>
              <a:t>2.Приготовьте </a:t>
            </a:r>
            <a:r>
              <a:rPr lang="ru-RU" sz="2400" dirty="0">
                <a:effectLst/>
                <a:latin typeface="+mn-lt"/>
              </a:rPr>
              <a:t>солому, порубите на мелкие кусочки.</a:t>
            </a:r>
            <a:br>
              <a:rPr lang="ru-RU" sz="2400" dirty="0">
                <a:effectLst/>
                <a:latin typeface="+mn-lt"/>
              </a:rPr>
            </a:br>
            <a:r>
              <a:rPr lang="ru-RU" sz="2400" dirty="0" smtClean="0">
                <a:effectLst/>
                <a:latin typeface="+mn-lt"/>
              </a:rPr>
              <a:t>3.Перемешайте </a:t>
            </a:r>
            <a:r>
              <a:rPr lang="ru-RU" sz="2400" dirty="0">
                <a:effectLst/>
                <a:latin typeface="+mn-lt"/>
              </a:rPr>
              <a:t>глину второй раз.</a:t>
            </a:r>
            <a:br>
              <a:rPr lang="ru-RU" sz="2400" dirty="0">
                <a:effectLst/>
                <a:latin typeface="+mn-lt"/>
              </a:rPr>
            </a:br>
            <a:r>
              <a:rPr lang="ru-RU" sz="2400" dirty="0" smtClean="0">
                <a:effectLst/>
                <a:latin typeface="+mn-lt"/>
              </a:rPr>
              <a:t>4.Добавьте </a:t>
            </a:r>
            <a:r>
              <a:rPr lang="ru-RU" sz="2400" dirty="0">
                <a:effectLst/>
                <a:latin typeface="+mn-lt"/>
              </a:rPr>
              <a:t>в глину солому и перемешайте еще раз.</a:t>
            </a:r>
            <a:br>
              <a:rPr lang="ru-RU" sz="2400" dirty="0">
                <a:effectLst/>
                <a:latin typeface="+mn-lt"/>
              </a:rPr>
            </a:br>
            <a:r>
              <a:rPr lang="ru-RU" sz="2400" dirty="0" smtClean="0">
                <a:effectLst/>
                <a:latin typeface="+mn-lt"/>
              </a:rPr>
              <a:t>5.Положите </a:t>
            </a:r>
            <a:r>
              <a:rPr lang="ru-RU" sz="2400" dirty="0">
                <a:effectLst/>
                <a:latin typeface="+mn-lt"/>
              </a:rPr>
              <a:t>глину в заготовленную форму.</a:t>
            </a:r>
            <a:br>
              <a:rPr lang="ru-RU" sz="2400" dirty="0">
                <a:effectLst/>
                <a:latin typeface="+mn-lt"/>
              </a:rPr>
            </a:br>
            <a:r>
              <a:rPr lang="ru-RU" sz="2400" dirty="0" smtClean="0">
                <a:effectLst/>
                <a:latin typeface="+mn-lt"/>
              </a:rPr>
              <a:t>6.Когда </a:t>
            </a:r>
            <a:r>
              <a:rPr lang="ru-RU" sz="2400" dirty="0">
                <a:effectLst/>
                <a:latin typeface="+mn-lt"/>
              </a:rPr>
              <a:t>глина застынет, у вас получится кирпичик</a:t>
            </a:r>
            <a:r>
              <a:rPr lang="ru-RU" sz="2400" dirty="0" smtClean="0">
                <a:effectLst/>
                <a:latin typeface="+mn-lt"/>
              </a:rPr>
              <a:t>.</a:t>
            </a:r>
            <a:endParaRPr lang="ru-RU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0350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5112568"/>
          </a:xfrm>
        </p:spPr>
        <p:txBody>
          <a:bodyPr/>
          <a:lstStyle/>
          <a:p>
            <a:r>
              <a:rPr lang="ru-RU" sz="2400" dirty="0" smtClean="0">
                <a:effectLst/>
                <a:latin typeface="+mn-lt"/>
              </a:rPr>
              <a:t>           Что </a:t>
            </a:r>
            <a:r>
              <a:rPr lang="ru-RU" sz="2400" dirty="0">
                <a:effectLst/>
                <a:latin typeface="+mn-lt"/>
              </a:rPr>
              <a:t>закладывали в фундамент дома?</a:t>
            </a:r>
            <a:br>
              <a:rPr lang="ru-RU" sz="2400" dirty="0">
                <a:effectLst/>
                <a:latin typeface="+mn-lt"/>
              </a:rPr>
            </a:br>
            <a:r>
              <a:rPr lang="ru-RU" sz="2400" b="1" i="1" dirty="0">
                <a:effectLst/>
                <a:latin typeface="+mn-lt"/>
              </a:rPr>
              <a:t>            Зерно</a:t>
            </a:r>
            <a:r>
              <a:rPr lang="ru-RU" sz="2400" b="1" dirty="0">
                <a:effectLst/>
                <a:latin typeface="+mn-lt"/>
              </a:rPr>
              <a:t> </a:t>
            </a:r>
            <a:r>
              <a:rPr lang="ru-RU" sz="2400" dirty="0">
                <a:effectLst/>
                <a:latin typeface="+mn-lt"/>
              </a:rPr>
              <a:t>– для сытой жизни;</a:t>
            </a:r>
            <a:br>
              <a:rPr lang="ru-RU" sz="2400" dirty="0">
                <a:effectLst/>
                <a:latin typeface="+mn-lt"/>
              </a:rPr>
            </a:br>
            <a:r>
              <a:rPr lang="ru-RU" sz="2400" b="1" i="1" dirty="0">
                <a:effectLst/>
                <a:latin typeface="+mn-lt"/>
              </a:rPr>
              <a:t>            Деньги</a:t>
            </a:r>
            <a:r>
              <a:rPr lang="ru-RU" sz="2400" dirty="0">
                <a:effectLst/>
                <a:latin typeface="+mn-lt"/>
              </a:rPr>
              <a:t> – для благополучия;</a:t>
            </a:r>
            <a:br>
              <a:rPr lang="ru-RU" sz="2400" dirty="0">
                <a:effectLst/>
                <a:latin typeface="+mn-lt"/>
              </a:rPr>
            </a:br>
            <a:r>
              <a:rPr lang="ru-RU" sz="2400" b="1" i="1" dirty="0">
                <a:effectLst/>
                <a:latin typeface="+mn-lt"/>
              </a:rPr>
              <a:t>            Ладан</a:t>
            </a:r>
            <a:r>
              <a:rPr lang="ru-RU" sz="2400" b="1" dirty="0">
                <a:effectLst/>
                <a:latin typeface="+mn-lt"/>
              </a:rPr>
              <a:t> </a:t>
            </a:r>
            <a:r>
              <a:rPr lang="ru-RU" sz="2400" dirty="0">
                <a:effectLst/>
                <a:latin typeface="+mn-lt"/>
              </a:rPr>
              <a:t>– для благословения,</a:t>
            </a:r>
            <a:br>
              <a:rPr lang="ru-RU" sz="2400" dirty="0">
                <a:effectLst/>
                <a:latin typeface="+mn-lt"/>
              </a:rPr>
            </a:br>
            <a:r>
              <a:rPr lang="ru-RU" sz="2400" b="1" i="1" dirty="0">
                <a:effectLst/>
                <a:latin typeface="+mn-lt"/>
              </a:rPr>
              <a:t>            Куски шерсти домашних животных и перья домашней птицы</a:t>
            </a:r>
            <a:r>
              <a:rPr lang="ru-RU" sz="2400" dirty="0">
                <a:effectLst/>
                <a:latin typeface="+mn-lt"/>
              </a:rPr>
              <a:t> – чтобы хозяйство водилось</a:t>
            </a:r>
            <a:r>
              <a:rPr lang="ru-RU" sz="2400" dirty="0" smtClean="0">
                <a:effectLst/>
                <a:latin typeface="+mn-lt"/>
              </a:rPr>
              <a:t>.</a:t>
            </a:r>
            <a:br>
              <a:rPr lang="ru-RU" sz="2400" dirty="0" smtClean="0">
                <a:effectLst/>
                <a:latin typeface="+mn-lt"/>
              </a:rPr>
            </a:br>
            <a:r>
              <a:rPr lang="ru-RU" sz="2400" dirty="0">
                <a:effectLst/>
                <a:latin typeface="+mn-lt"/>
              </a:rPr>
              <a:t/>
            </a:r>
            <a:br>
              <a:rPr lang="ru-RU" sz="2400" dirty="0">
                <a:effectLst/>
                <a:latin typeface="+mn-lt"/>
              </a:rPr>
            </a:br>
            <a:r>
              <a:rPr lang="ru-RU" sz="2400" dirty="0" smtClean="0">
                <a:effectLst/>
                <a:latin typeface="+mn-lt"/>
              </a:rPr>
              <a:t>           </a:t>
            </a:r>
            <a:r>
              <a:rPr lang="ru-RU" sz="2400" dirty="0">
                <a:effectLst/>
                <a:latin typeface="+mn-lt"/>
              </a:rPr>
              <a:t>З</a:t>
            </a:r>
            <a:r>
              <a:rPr lang="ru-RU" sz="2400" dirty="0" smtClean="0">
                <a:effectLst/>
                <a:latin typeface="+mn-lt"/>
              </a:rPr>
              <a:t>ачем </a:t>
            </a:r>
            <a:r>
              <a:rPr lang="ru-RU" sz="2400" dirty="0">
                <a:effectLst/>
                <a:latin typeface="+mn-lt"/>
              </a:rPr>
              <a:t>несущее бревно для крыши поднимали на полотенце, а не на «пустых руках» при строительстве дома? </a:t>
            </a:r>
            <a:r>
              <a:rPr lang="ru-RU" sz="2400" dirty="0">
                <a:effectLst/>
                <a:latin typeface="+mn-lt"/>
              </a:rPr>
              <a:t/>
            </a:r>
            <a:br>
              <a:rPr lang="ru-RU" sz="2400" dirty="0">
                <a:effectLst/>
                <a:latin typeface="+mn-lt"/>
              </a:rPr>
            </a:br>
            <a:r>
              <a:rPr lang="ru-RU" sz="2400" dirty="0" smtClean="0">
                <a:effectLst/>
                <a:latin typeface="+mn-lt"/>
              </a:rPr>
              <a:t>-  чтобы </a:t>
            </a:r>
            <a:r>
              <a:rPr lang="ru-RU" sz="2400" dirty="0">
                <a:effectLst/>
                <a:latin typeface="+mn-lt"/>
              </a:rPr>
              <a:t>в доме не было </a:t>
            </a:r>
            <a:r>
              <a:rPr lang="ru-RU" sz="2400" dirty="0" smtClean="0">
                <a:effectLst/>
                <a:latin typeface="+mn-lt"/>
              </a:rPr>
              <a:t>пусто.</a:t>
            </a:r>
            <a:r>
              <a:rPr lang="ru-RU" sz="2400" i="1" dirty="0" smtClean="0">
                <a:effectLst/>
                <a:latin typeface="+mn-lt"/>
              </a:rPr>
              <a:t/>
            </a:r>
            <a:br>
              <a:rPr lang="ru-RU" sz="2400" i="1" dirty="0" smtClean="0">
                <a:effectLst/>
                <a:latin typeface="+mn-lt"/>
              </a:rPr>
            </a:br>
            <a:r>
              <a:rPr lang="ru-RU" sz="2400" dirty="0">
                <a:effectLst/>
                <a:latin typeface="+mn-lt"/>
              </a:rPr>
              <a:t/>
            </a:r>
            <a:br>
              <a:rPr lang="ru-RU" sz="2400" dirty="0">
                <a:effectLst/>
                <a:latin typeface="+mn-lt"/>
              </a:rPr>
            </a:br>
            <a:r>
              <a:rPr lang="ru-RU" sz="2400" b="1" dirty="0">
                <a:effectLst/>
                <a:latin typeface="+mn-lt"/>
              </a:rPr>
              <a:t> </a:t>
            </a:r>
            <a:r>
              <a:rPr lang="ru-RU" sz="2400" b="1" dirty="0" smtClean="0">
                <a:effectLst/>
                <a:latin typeface="+mn-lt"/>
              </a:rPr>
              <a:t>         </a:t>
            </a:r>
            <a:r>
              <a:rPr lang="ru-RU" sz="2400" dirty="0">
                <a:effectLst/>
                <a:latin typeface="+mn-lt"/>
              </a:rPr>
              <a:t>З</a:t>
            </a:r>
            <a:r>
              <a:rPr lang="ru-RU" sz="2400" dirty="0" smtClean="0">
                <a:effectLst/>
                <a:latin typeface="+mn-lt"/>
              </a:rPr>
              <a:t>ачем </a:t>
            </a:r>
            <a:r>
              <a:rPr lang="ru-RU" sz="2400" dirty="0">
                <a:effectLst/>
                <a:latin typeface="+mn-lt"/>
              </a:rPr>
              <a:t>в передней угол, в стену вмуровывали деревянный </a:t>
            </a:r>
            <a:r>
              <a:rPr lang="ru-RU" sz="2400" dirty="0" smtClean="0">
                <a:effectLst/>
                <a:latin typeface="+mn-lt"/>
              </a:rPr>
              <a:t>крест? </a:t>
            </a:r>
            <a:br>
              <a:rPr lang="ru-RU" sz="2400" dirty="0" smtClean="0">
                <a:effectLst/>
                <a:latin typeface="+mn-lt"/>
              </a:rPr>
            </a:br>
            <a:r>
              <a:rPr lang="ru-RU" sz="2400" dirty="0" smtClean="0">
                <a:effectLst/>
                <a:latin typeface="+mn-lt"/>
              </a:rPr>
              <a:t>- этим </a:t>
            </a:r>
            <a:r>
              <a:rPr lang="ru-RU" sz="2400" dirty="0">
                <a:effectLst/>
                <a:latin typeface="+mn-lt"/>
              </a:rPr>
              <a:t>призывали Божье благословение на обитателей </a:t>
            </a:r>
            <a:r>
              <a:rPr lang="ru-RU" sz="2400" dirty="0" smtClean="0">
                <a:effectLst/>
                <a:latin typeface="+mn-lt"/>
              </a:rPr>
              <a:t>дома.</a:t>
            </a:r>
            <a:endParaRPr lang="ru-RU" sz="2400" dirty="0"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224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332656"/>
            <a:ext cx="7543800" cy="576064"/>
          </a:xfrm>
        </p:spPr>
        <p:txBody>
          <a:bodyPr/>
          <a:lstStyle/>
          <a:p>
            <a:r>
              <a:rPr lang="ru-RU" sz="2800" b="1" dirty="0" smtClean="0">
                <a:effectLst/>
                <a:latin typeface="+mn-lt"/>
              </a:rPr>
              <a:t>              7 </a:t>
            </a:r>
            <a:r>
              <a:rPr lang="ru-RU" sz="2800" b="1" dirty="0">
                <a:effectLst/>
                <a:latin typeface="+mn-lt"/>
              </a:rPr>
              <a:t>задание «Оружие казаков»</a:t>
            </a:r>
            <a:endParaRPr lang="ru-RU" sz="2800" dirty="0">
              <a:latin typeface="+mn-lt"/>
            </a:endParaRPr>
          </a:p>
        </p:txBody>
      </p:sp>
      <p:pic>
        <p:nvPicPr>
          <p:cNvPr id="3" name="Рисунок 2" descr="https://ds02.infourok.ru/uploads/ex/07c0/0004266f-4e328acd/img1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8" t="33653" r="55781" b="46086"/>
          <a:stretch/>
        </p:blipFill>
        <p:spPr bwMode="auto">
          <a:xfrm>
            <a:off x="755576" y="1484784"/>
            <a:ext cx="3456384" cy="22322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https://pandia.ru/text/80/171/images/image009_4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060" y="1484784"/>
            <a:ext cx="3122364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ds02.infourok.ru/uploads/ex/07c0/0004266f-4e328acd/img1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0" t="60178" r="54925" b="11703"/>
          <a:stretch/>
        </p:blipFill>
        <p:spPr bwMode="auto">
          <a:xfrm>
            <a:off x="755576" y="4157902"/>
            <a:ext cx="3456384" cy="20794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ds02.infourok.ru/uploads/ex/07c0/0004266f-4e328acd/img1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32" t="29234" r="11135" b="10986"/>
          <a:stretch/>
        </p:blipFill>
        <p:spPr bwMode="auto">
          <a:xfrm>
            <a:off x="5266060" y="4157902"/>
            <a:ext cx="3122364" cy="2406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4206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armantik.ru/wp-content/uploads/2019/01/14-yanv-1024x576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8" t="7416"/>
          <a:stretch/>
        </p:blipFill>
        <p:spPr bwMode="auto">
          <a:xfrm>
            <a:off x="1187624" y="2165250"/>
            <a:ext cx="3240360" cy="299194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http://akk34.ru/wp-content/uploads/2017/05/%D0%9A%D0%B0%D0%B7%D0%B0%D1%87%D1%8C%D1%8F-%D1%84%D0%BE%D1%80%D0%BC%D0%B0_2-768x1024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44" t="54065" r="23743" b="19384"/>
          <a:stretch/>
        </p:blipFill>
        <p:spPr bwMode="auto">
          <a:xfrm>
            <a:off x="5006730" y="2147471"/>
            <a:ext cx="3453702" cy="30097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3464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04664"/>
            <a:ext cx="7543800" cy="792088"/>
          </a:xfrm>
        </p:spPr>
        <p:txBody>
          <a:bodyPr/>
          <a:lstStyle/>
          <a:p>
            <a:r>
              <a:rPr lang="ru-RU" sz="3200" b="1" dirty="0" smtClean="0">
                <a:effectLst/>
                <a:latin typeface="+mn-lt"/>
              </a:rPr>
              <a:t>                 8 </a:t>
            </a:r>
            <a:r>
              <a:rPr lang="ru-RU" sz="3200" b="1" dirty="0">
                <a:effectLst/>
                <a:latin typeface="+mn-lt"/>
              </a:rPr>
              <a:t>задание «Перетяжки»</a:t>
            </a:r>
            <a:endParaRPr lang="ru-RU" sz="3200" dirty="0">
              <a:latin typeface="+mn-lt"/>
            </a:endParaRPr>
          </a:p>
        </p:txBody>
      </p:sp>
      <p:pic>
        <p:nvPicPr>
          <p:cNvPr id="2050" name="Picture 2" descr="Кубанская казачья ярмарк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7344816" cy="4392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95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76672"/>
            <a:ext cx="7971224" cy="720080"/>
          </a:xfrm>
        </p:spPr>
        <p:txBody>
          <a:bodyPr/>
          <a:lstStyle/>
          <a:p>
            <a:r>
              <a:rPr lang="ru-RU" sz="3200" b="1" dirty="0" smtClean="0">
                <a:effectLst/>
                <a:latin typeface="+mn-lt"/>
              </a:rPr>
              <a:t> 9 </a:t>
            </a:r>
            <a:r>
              <a:rPr lang="ru-RU" sz="3200" b="1" dirty="0">
                <a:effectLst/>
                <a:latin typeface="+mn-lt"/>
              </a:rPr>
              <a:t>задание «</a:t>
            </a:r>
            <a:r>
              <a:rPr lang="ru-RU" sz="3200" b="1" dirty="0" err="1">
                <a:effectLst/>
                <a:latin typeface="+mn-lt"/>
              </a:rPr>
              <a:t>Пивнячие</a:t>
            </a:r>
            <a:r>
              <a:rPr lang="ru-RU" sz="3200" b="1" dirty="0">
                <a:effectLst/>
                <a:latin typeface="+mn-lt"/>
              </a:rPr>
              <a:t> (петушиные) бои»</a:t>
            </a:r>
            <a:endParaRPr lang="ru-RU" sz="3200" dirty="0">
              <a:latin typeface="+mn-lt"/>
            </a:endParaRPr>
          </a:p>
        </p:txBody>
      </p:sp>
      <p:pic>
        <p:nvPicPr>
          <p:cNvPr id="3074" name="Picture 2" descr="https://aif-s3.aif.ru/images/014/206/69bb121caaa33c9d4b3dc9d454818b6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7" t="34335" r="22677" b="1262"/>
          <a:stretch/>
        </p:blipFill>
        <p:spPr bwMode="auto">
          <a:xfrm>
            <a:off x="1907704" y="1901370"/>
            <a:ext cx="5467711" cy="3802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67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332656"/>
            <a:ext cx="7543800" cy="864096"/>
          </a:xfrm>
        </p:spPr>
        <p:txBody>
          <a:bodyPr/>
          <a:lstStyle/>
          <a:p>
            <a:r>
              <a:rPr lang="ru-RU" sz="3600" b="1" dirty="0" smtClean="0">
                <a:effectLst/>
                <a:latin typeface="+mn-lt"/>
              </a:rPr>
              <a:t>        10 </a:t>
            </a:r>
            <a:r>
              <a:rPr lang="ru-RU" sz="3600" b="1" dirty="0">
                <a:effectLst/>
                <a:latin typeface="+mn-lt"/>
              </a:rPr>
              <a:t>задание «Попади в цель»</a:t>
            </a:r>
            <a:endParaRPr lang="ru-RU" sz="3600" dirty="0">
              <a:latin typeface="+mn-lt"/>
            </a:endParaRPr>
          </a:p>
        </p:txBody>
      </p:sp>
      <p:pic>
        <p:nvPicPr>
          <p:cNvPr id="4098" name="Picture 2" descr="Мишень. обои на телефон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196" y="2132856"/>
            <a:ext cx="4562475" cy="3048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89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1916832"/>
            <a:ext cx="7543800" cy="2160240"/>
          </a:xfrm>
        </p:spPr>
        <p:txBody>
          <a:bodyPr/>
          <a:lstStyle/>
          <a:p>
            <a:r>
              <a:rPr lang="ru-RU" sz="6000" dirty="0" smtClean="0">
                <a:latin typeface="+mn-lt"/>
              </a:rPr>
              <a:t>Спасибо за внимание</a:t>
            </a:r>
            <a:endParaRPr lang="ru-RU" sz="6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010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476672"/>
            <a:ext cx="4032448" cy="5976664"/>
          </a:xfrm>
        </p:spPr>
        <p:txBody>
          <a:bodyPr/>
          <a:lstStyle/>
          <a:p>
            <a:r>
              <a:rPr lang="ru-RU" sz="1600" dirty="0" smtClean="0">
                <a:effectLst/>
              </a:rPr>
              <a:t>      Средь </a:t>
            </a:r>
            <a:r>
              <a:rPr lang="ru-RU" sz="1600" dirty="0">
                <a:effectLst/>
              </a:rPr>
              <a:t>донских степных полей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      </a:t>
            </a:r>
            <a:r>
              <a:rPr lang="ru-RU" sz="1600" dirty="0" smtClean="0">
                <a:effectLst/>
              </a:rPr>
              <a:t>И </a:t>
            </a:r>
            <a:r>
              <a:rPr lang="ru-RU" sz="1600" dirty="0">
                <a:effectLst/>
              </a:rPr>
              <a:t>кубанских ковылей,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      </a:t>
            </a:r>
            <a:r>
              <a:rPr lang="ru-RU" sz="1600" dirty="0" smtClean="0">
                <a:effectLst/>
              </a:rPr>
              <a:t>Где </a:t>
            </a:r>
            <a:r>
              <a:rPr lang="ru-RU" sz="1600" dirty="0">
                <a:effectLst/>
              </a:rPr>
              <a:t>Кубань и Дон текут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      </a:t>
            </a:r>
            <a:r>
              <a:rPr lang="ru-RU" sz="1600" dirty="0" smtClean="0">
                <a:effectLst/>
              </a:rPr>
              <a:t>Казаки </a:t>
            </a:r>
            <a:r>
              <a:rPr lang="ru-RU" sz="1600" dirty="0">
                <a:effectLst/>
              </a:rPr>
              <a:t>давно живут</a:t>
            </a:r>
            <a:r>
              <a:rPr lang="ru-RU" sz="1600" dirty="0" smtClean="0">
                <a:effectLst/>
              </a:rPr>
              <a:t>.</a:t>
            </a:r>
            <a:br>
              <a:rPr lang="ru-RU" sz="1600" dirty="0" smtClean="0">
                <a:effectLst/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      </a:t>
            </a:r>
            <a:r>
              <a:rPr lang="ru-RU" sz="1600" dirty="0" smtClean="0">
                <a:effectLst/>
              </a:rPr>
              <a:t>Гордый </a:t>
            </a:r>
            <a:r>
              <a:rPr lang="ru-RU" sz="1600" dirty="0">
                <a:effectLst/>
              </a:rPr>
              <a:t>и лихой народ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      </a:t>
            </a:r>
            <a:r>
              <a:rPr lang="ru-RU" sz="1600" dirty="0" smtClean="0">
                <a:effectLst/>
              </a:rPr>
              <a:t>Заслужил </a:t>
            </a:r>
            <a:r>
              <a:rPr lang="ru-RU" sz="1600" dirty="0">
                <a:effectLst/>
              </a:rPr>
              <a:t>себе почет: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      </a:t>
            </a:r>
            <a:r>
              <a:rPr lang="ru-RU" sz="1600" dirty="0" smtClean="0">
                <a:effectLst/>
              </a:rPr>
              <a:t>Храбрость</a:t>
            </a:r>
            <a:r>
              <a:rPr lang="ru-RU" sz="1600" dirty="0">
                <a:effectLst/>
              </a:rPr>
              <a:t>, мужество, отвагу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      </a:t>
            </a:r>
            <a:r>
              <a:rPr lang="ru-RU" sz="1600" dirty="0" smtClean="0">
                <a:effectLst/>
              </a:rPr>
              <a:t>На </a:t>
            </a:r>
            <a:r>
              <a:rPr lang="ru-RU" sz="1600" dirty="0">
                <a:effectLst/>
              </a:rPr>
              <a:t>своих плечах несет</a:t>
            </a:r>
            <a:r>
              <a:rPr lang="ru-RU" sz="1600" dirty="0" smtClean="0">
                <a:effectLst/>
              </a:rPr>
              <a:t>.</a:t>
            </a:r>
            <a:br>
              <a:rPr lang="ru-RU" sz="1600" dirty="0" smtClean="0">
                <a:effectLst/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      </a:t>
            </a:r>
            <a:r>
              <a:rPr lang="ru-RU" sz="1600" dirty="0" smtClean="0">
                <a:effectLst/>
              </a:rPr>
              <a:t>Честью </a:t>
            </a:r>
            <a:r>
              <a:rPr lang="ru-RU" sz="1600" dirty="0">
                <a:effectLst/>
              </a:rPr>
              <a:t>с детства дорожат,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      </a:t>
            </a:r>
            <a:r>
              <a:rPr lang="ru-RU" sz="1600" dirty="0" smtClean="0">
                <a:effectLst/>
              </a:rPr>
              <a:t>Любят </a:t>
            </a:r>
            <a:r>
              <a:rPr lang="ru-RU" sz="1600" dirty="0">
                <a:effectLst/>
              </a:rPr>
              <a:t>холить жеребят,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      </a:t>
            </a:r>
            <a:r>
              <a:rPr lang="ru-RU" sz="1600" dirty="0" smtClean="0">
                <a:effectLst/>
              </a:rPr>
              <a:t>Из </a:t>
            </a:r>
            <a:r>
              <a:rPr lang="ru-RU" sz="1600" dirty="0">
                <a:effectLst/>
              </a:rPr>
              <a:t>лоза корзины вьют,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      </a:t>
            </a:r>
            <a:r>
              <a:rPr lang="ru-RU" sz="1600" dirty="0" smtClean="0">
                <a:effectLst/>
              </a:rPr>
              <a:t>Песни </a:t>
            </a:r>
            <a:r>
              <a:rPr lang="ru-RU" sz="1600" dirty="0">
                <a:effectLst/>
              </a:rPr>
              <a:t>звонкие поют</a:t>
            </a:r>
            <a:r>
              <a:rPr lang="ru-RU" sz="1600" dirty="0" smtClean="0">
                <a:effectLst/>
              </a:rPr>
              <a:t>.</a:t>
            </a:r>
            <a:br>
              <a:rPr lang="ru-RU" sz="1600" dirty="0" smtClean="0">
                <a:effectLst/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      </a:t>
            </a:r>
            <a:r>
              <a:rPr lang="ru-RU" sz="1600" dirty="0" smtClean="0">
                <a:effectLst/>
              </a:rPr>
              <a:t>Память </a:t>
            </a:r>
            <a:r>
              <a:rPr lang="ru-RU" sz="1600" dirty="0">
                <a:effectLst/>
              </a:rPr>
              <a:t>предков охраняют,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      </a:t>
            </a:r>
            <a:r>
              <a:rPr lang="ru-RU" sz="1600" dirty="0" smtClean="0">
                <a:effectLst/>
              </a:rPr>
              <a:t>Веру </a:t>
            </a:r>
            <a:r>
              <a:rPr lang="ru-RU" sz="1600" dirty="0">
                <a:effectLst/>
              </a:rPr>
              <a:t>в Бога почитают,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      </a:t>
            </a:r>
            <a:r>
              <a:rPr lang="ru-RU" sz="1600" dirty="0" smtClean="0">
                <a:effectLst/>
              </a:rPr>
              <a:t>И </a:t>
            </a:r>
            <a:r>
              <a:rPr lang="ru-RU" sz="1600" dirty="0">
                <a:effectLst/>
              </a:rPr>
              <a:t>обычаи свои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      </a:t>
            </a:r>
            <a:r>
              <a:rPr lang="ru-RU" sz="1600" dirty="0" smtClean="0">
                <a:effectLst/>
              </a:rPr>
              <a:t>Сохраняют </a:t>
            </a:r>
            <a:r>
              <a:rPr lang="ru-RU" sz="1600" dirty="0">
                <a:effectLst/>
              </a:rPr>
              <a:t>на Руси.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                                                   </a:t>
            </a:r>
            <a:r>
              <a:rPr lang="ru-RU" sz="1600" i="1" dirty="0" smtClean="0">
                <a:effectLst/>
              </a:rPr>
              <a:t>(</a:t>
            </a:r>
            <a:r>
              <a:rPr lang="ru-RU" sz="1600" i="1" dirty="0">
                <a:effectLst/>
              </a:rPr>
              <a:t>Н. Дик)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  <p:pic>
        <p:nvPicPr>
          <p:cNvPr id="2050" name="Picture 2" descr="https://phonoteka.org/uploads/posts/2021-06/1622771671_7-phonoteka_org-p-kubanskii-kazak-art-krasivo-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6" r="27449"/>
          <a:stretch/>
        </p:blipFill>
        <p:spPr bwMode="auto">
          <a:xfrm>
            <a:off x="323529" y="188640"/>
            <a:ext cx="4824535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14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84976" cy="6480720"/>
          </a:xfrm>
        </p:spPr>
        <p:txBody>
          <a:bodyPr/>
          <a:lstStyle/>
          <a:p>
            <a:r>
              <a:rPr lang="ru-RU" sz="2800" b="1" dirty="0">
                <a:effectLst/>
                <a:latin typeface="+mn-lt"/>
              </a:rPr>
              <a:t>1  задание «Вопрос – ответ»:</a:t>
            </a:r>
            <a:r>
              <a:rPr lang="ru-RU" sz="2800" dirty="0">
                <a:effectLst/>
                <a:latin typeface="+mn-lt"/>
              </a:rPr>
              <a:t/>
            </a:r>
            <a:br>
              <a:rPr lang="ru-RU" sz="2800" dirty="0">
                <a:effectLst/>
                <a:latin typeface="+mn-lt"/>
              </a:rPr>
            </a:br>
            <a:r>
              <a:rPr lang="ru-RU" sz="2800" dirty="0" smtClean="0">
                <a:effectLst/>
                <a:latin typeface="+mn-lt"/>
              </a:rPr>
              <a:t>       </a:t>
            </a:r>
            <a:r>
              <a:rPr lang="ru-RU" sz="2800" b="1" dirty="0" smtClean="0">
                <a:effectLst/>
                <a:latin typeface="+mn-lt"/>
              </a:rPr>
              <a:t>Вопрос </a:t>
            </a:r>
            <a:r>
              <a:rPr lang="ru-RU" sz="2800" b="1" dirty="0">
                <a:effectLst/>
                <a:latin typeface="+mn-lt"/>
              </a:rPr>
              <a:t>1.</a:t>
            </a:r>
            <a:r>
              <a:rPr lang="ru-RU" sz="2800" dirty="0">
                <a:effectLst/>
                <a:latin typeface="+mn-lt"/>
              </a:rPr>
              <a:t> Слово «казак» пришло к нам из языка кочевых тюркских народов. Что оно означает? </a:t>
            </a:r>
            <a:r>
              <a:rPr lang="ru-RU" sz="2800" dirty="0" smtClean="0">
                <a:effectLst/>
                <a:latin typeface="+mn-lt"/>
              </a:rPr>
              <a:t/>
            </a:r>
            <a:br>
              <a:rPr lang="ru-RU" sz="2800" dirty="0" smtClean="0">
                <a:effectLst/>
                <a:latin typeface="+mn-lt"/>
              </a:rPr>
            </a:br>
            <a:r>
              <a:rPr lang="ru-RU" sz="2800" dirty="0" smtClean="0">
                <a:effectLst/>
                <a:latin typeface="+mn-lt"/>
              </a:rPr>
              <a:t>       </a:t>
            </a:r>
            <a:r>
              <a:rPr lang="ru-RU" sz="2800" b="1" dirty="0" smtClean="0">
                <a:effectLst/>
                <a:latin typeface="+mn-lt"/>
              </a:rPr>
              <a:t>Вопрос </a:t>
            </a:r>
            <a:r>
              <a:rPr lang="ru-RU" sz="2800" b="1" dirty="0">
                <a:effectLst/>
                <a:latin typeface="+mn-lt"/>
              </a:rPr>
              <a:t>2.</a:t>
            </a:r>
            <a:r>
              <a:rPr lang="ru-RU" sz="2800" dirty="0">
                <a:effectLst/>
                <a:latin typeface="+mn-lt"/>
              </a:rPr>
              <a:t> На службу каждый казак являлся со своим обмундированием, снаряжением, холодным оружием и …….? </a:t>
            </a:r>
            <a:r>
              <a:rPr lang="ru-RU" sz="2800" dirty="0" smtClean="0">
                <a:effectLst/>
                <a:latin typeface="+mn-lt"/>
              </a:rPr>
              <a:t/>
            </a:r>
            <a:br>
              <a:rPr lang="ru-RU" sz="2800" dirty="0" smtClean="0">
                <a:effectLst/>
                <a:latin typeface="+mn-lt"/>
              </a:rPr>
            </a:br>
            <a:r>
              <a:rPr lang="ru-RU" sz="2800" dirty="0" smtClean="0">
                <a:effectLst/>
                <a:latin typeface="+mn-lt"/>
              </a:rPr>
              <a:t>       </a:t>
            </a:r>
            <a:r>
              <a:rPr lang="ru-RU" sz="2800" b="1" dirty="0" smtClean="0">
                <a:effectLst/>
                <a:latin typeface="+mn-lt"/>
              </a:rPr>
              <a:t>Вопрос </a:t>
            </a:r>
            <a:r>
              <a:rPr lang="ru-RU" sz="2800" b="1" dirty="0">
                <a:effectLst/>
                <a:latin typeface="+mn-lt"/>
              </a:rPr>
              <a:t>3. </a:t>
            </a:r>
            <a:r>
              <a:rPr lang="ru-RU" sz="2800" dirty="0">
                <a:effectLst/>
                <a:latin typeface="+mn-lt"/>
              </a:rPr>
              <a:t>Сколько основных казачьих заповедей существует? </a:t>
            </a:r>
            <a:br>
              <a:rPr lang="ru-RU" sz="2800" dirty="0">
                <a:effectLst/>
                <a:latin typeface="+mn-lt"/>
              </a:rPr>
            </a:br>
            <a:r>
              <a:rPr lang="ru-RU" sz="2800" dirty="0" smtClean="0">
                <a:effectLst/>
                <a:latin typeface="+mn-lt"/>
              </a:rPr>
              <a:t>       </a:t>
            </a:r>
            <a:r>
              <a:rPr lang="ru-RU" sz="2800" b="1" dirty="0" smtClean="0">
                <a:effectLst/>
                <a:latin typeface="+mn-lt"/>
              </a:rPr>
              <a:t>Вопрос </a:t>
            </a:r>
            <a:r>
              <a:rPr lang="ru-RU" sz="2800" b="1" dirty="0">
                <a:effectLst/>
                <a:latin typeface="+mn-lt"/>
              </a:rPr>
              <a:t>4.</a:t>
            </a:r>
            <a:r>
              <a:rPr lang="ru-RU" sz="2800" dirty="0">
                <a:effectLst/>
                <a:latin typeface="+mn-lt"/>
              </a:rPr>
              <a:t> Назовите главное оружие казака? </a:t>
            </a:r>
            <a:br>
              <a:rPr lang="ru-RU" sz="2800" dirty="0">
                <a:effectLst/>
                <a:latin typeface="+mn-lt"/>
              </a:rPr>
            </a:br>
            <a:r>
              <a:rPr lang="ru-RU" sz="2800" dirty="0" smtClean="0">
                <a:effectLst/>
                <a:latin typeface="+mn-lt"/>
              </a:rPr>
              <a:t>       </a:t>
            </a:r>
            <a:r>
              <a:rPr lang="ru-RU" sz="2800" b="1" dirty="0" smtClean="0">
                <a:effectLst/>
                <a:latin typeface="+mn-lt"/>
              </a:rPr>
              <a:t>Вопрос </a:t>
            </a:r>
            <a:r>
              <a:rPr lang="ru-RU" sz="2800" b="1" dirty="0">
                <a:effectLst/>
                <a:latin typeface="+mn-lt"/>
              </a:rPr>
              <a:t>5. </a:t>
            </a:r>
            <a:r>
              <a:rPr lang="ru-RU" sz="2800" dirty="0">
                <a:effectLst/>
                <a:latin typeface="+mn-lt"/>
              </a:rPr>
              <a:t>Какое основное хозяйственное занятие было у казаков? </a:t>
            </a:r>
            <a:br>
              <a:rPr lang="ru-RU" sz="2800" dirty="0">
                <a:effectLst/>
                <a:latin typeface="+mn-lt"/>
              </a:rPr>
            </a:br>
            <a:r>
              <a:rPr lang="ru-RU" sz="2800" dirty="0" smtClean="0">
                <a:effectLst/>
                <a:latin typeface="+mn-lt"/>
              </a:rPr>
              <a:t>       </a:t>
            </a:r>
            <a:r>
              <a:rPr lang="ru-RU" sz="2800" b="1" dirty="0" smtClean="0">
                <a:effectLst/>
                <a:latin typeface="+mn-lt"/>
              </a:rPr>
              <a:t>Вопрос </a:t>
            </a:r>
            <a:r>
              <a:rPr lang="ru-RU" sz="2800" b="1" dirty="0">
                <a:effectLst/>
                <a:latin typeface="+mn-lt"/>
              </a:rPr>
              <a:t>6. </a:t>
            </a:r>
            <a:r>
              <a:rPr lang="ru-RU" sz="2800" dirty="0">
                <a:effectLst/>
                <a:latin typeface="+mn-lt"/>
              </a:rPr>
              <a:t>Что брал казак из съестных припасов на службу? </a:t>
            </a:r>
            <a:br>
              <a:rPr lang="ru-RU" sz="2800" dirty="0">
                <a:effectLst/>
                <a:latin typeface="+mn-lt"/>
              </a:rPr>
            </a:br>
            <a:r>
              <a:rPr lang="ru-RU" sz="2800" dirty="0" smtClean="0">
                <a:effectLst/>
                <a:latin typeface="+mn-lt"/>
              </a:rPr>
              <a:t>       </a:t>
            </a:r>
            <a:r>
              <a:rPr lang="ru-RU" sz="2800" b="1" dirty="0" smtClean="0">
                <a:effectLst/>
                <a:latin typeface="+mn-lt"/>
              </a:rPr>
              <a:t>Вопрос </a:t>
            </a:r>
            <a:r>
              <a:rPr lang="ru-RU" sz="2800" b="1" dirty="0">
                <a:effectLst/>
                <a:latin typeface="+mn-lt"/>
              </a:rPr>
              <a:t>7.</a:t>
            </a:r>
            <a:r>
              <a:rPr lang="ru-RU" sz="2800" dirty="0">
                <a:effectLst/>
                <a:latin typeface="+mn-lt"/>
              </a:rPr>
              <a:t> Назовите предметы личной гигиены казака. </a:t>
            </a: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156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9001000" cy="720080"/>
          </a:xfrm>
        </p:spPr>
        <p:txBody>
          <a:bodyPr/>
          <a:lstStyle/>
          <a:p>
            <a:r>
              <a:rPr lang="ru-RU" sz="2800" b="1" dirty="0">
                <a:effectLst/>
                <a:latin typeface="+mn-lt"/>
              </a:rPr>
              <a:t>Вопрос 8.</a:t>
            </a:r>
            <a:r>
              <a:rPr lang="ru-RU" sz="2800" dirty="0">
                <a:effectLst/>
                <a:latin typeface="+mn-lt"/>
              </a:rPr>
              <a:t> Назовите, кто изображен на данных портретах. </a:t>
            </a:r>
            <a:endParaRPr lang="ru-RU" sz="2800" dirty="0">
              <a:latin typeface="+mn-lt"/>
            </a:endParaRPr>
          </a:p>
        </p:txBody>
      </p:sp>
      <p:pic>
        <p:nvPicPr>
          <p:cNvPr id="3" name="Рисунок 2" descr="https://stav-history.ru/wp-content/uploads/2019/02/jThg4PXf6Y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340768"/>
            <a:ext cx="5760640" cy="52565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051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top5-top10.ru/wp-content/uploads/2020/03/%D0%90%D0%BD%D1%82%D0%BE%D0%BD-%D0%93%D0%BE%D0%BB%D0%BE%D0%B2%D0%B0%D1%82%D1%8B%D0%B9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3" r="22521" b="9448"/>
          <a:stretch/>
        </p:blipFill>
        <p:spPr bwMode="auto">
          <a:xfrm>
            <a:off x="1763688" y="548680"/>
            <a:ext cx="6120680" cy="59046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7659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Атаман Сидор (Савва) Белый. ">
            <a:hlinkClick r:id="rId2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0" t="6173" r="57640" b="7654"/>
          <a:stretch/>
        </p:blipFill>
        <p:spPr bwMode="auto">
          <a:xfrm>
            <a:off x="1809344" y="548680"/>
            <a:ext cx="5858999" cy="58326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3993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4.infourok.ru/uploads/ex/0bf1/0010fbe0-abc5182f/img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" t="16542" r="58289" b="17861"/>
          <a:stretch/>
        </p:blipFill>
        <p:spPr bwMode="auto">
          <a:xfrm>
            <a:off x="1547664" y="548680"/>
            <a:ext cx="6264696" cy="58326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7869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1512168"/>
          </a:xfrm>
        </p:spPr>
        <p:txBody>
          <a:bodyPr/>
          <a:lstStyle/>
          <a:p>
            <a:r>
              <a:rPr lang="ru-RU" sz="2800" b="1" dirty="0">
                <a:effectLst/>
                <a:latin typeface="+mn-lt"/>
              </a:rPr>
              <a:t>Вопрос 9. </a:t>
            </a:r>
            <a:r>
              <a:rPr lang="ru-RU" sz="2800" dirty="0">
                <a:effectLst/>
                <a:latin typeface="+mn-lt"/>
              </a:rPr>
              <a:t>Что покупали мальчику при его рождении? </a:t>
            </a:r>
            <a:br>
              <a:rPr lang="ru-RU" sz="2800" dirty="0">
                <a:effectLst/>
                <a:latin typeface="+mn-lt"/>
              </a:rPr>
            </a:br>
            <a:r>
              <a:rPr lang="ru-RU" sz="2800" b="1" dirty="0">
                <a:effectLst/>
                <a:latin typeface="+mn-lt"/>
              </a:rPr>
              <a:t>Вопрос 10. </a:t>
            </a:r>
            <a:r>
              <a:rPr lang="ru-RU" sz="2800" dirty="0">
                <a:effectLst/>
                <a:latin typeface="+mn-lt"/>
              </a:rPr>
              <a:t>Какая из трех полос флага Краснодарского края символизирует казачество? </a:t>
            </a:r>
            <a:endParaRPr lang="ru-RU" sz="2800" dirty="0">
              <a:latin typeface="+mn-lt"/>
            </a:endParaRPr>
          </a:p>
        </p:txBody>
      </p:sp>
      <p:pic>
        <p:nvPicPr>
          <p:cNvPr id="3074" name="Picture 2" descr="Флаг краснодарского края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0" t="28447" r="16700" b="16341"/>
          <a:stretch/>
        </p:blipFill>
        <p:spPr bwMode="auto">
          <a:xfrm>
            <a:off x="1259632" y="2177884"/>
            <a:ext cx="6120680" cy="378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83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Другая 1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596984"/>
      </a:accent6>
      <a:hlink>
        <a:srgbClr val="9454C3"/>
      </a:hlink>
      <a:folHlink>
        <a:srgbClr val="3EBBF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175</TotalTime>
  <Words>179</Words>
  <Application>Microsoft Office PowerPoint</Application>
  <PresentationFormat>Экран (4:3)</PresentationFormat>
  <Paragraphs>26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Базовая</vt:lpstr>
      <vt:lpstr>Муниципальное бюджетное учреждение  дополнительного образования дом детского творчества  станицы Гривенской  Игра  «Казачья жизнь»</vt:lpstr>
      <vt:lpstr>         Цель: формирование патриотических чувств и возрождения культурно-исторических ценностей, путем вовлечения в интеллектуальную деятельность через участие в интеллектуально-исторической игре «Казачья жизнь». Повышение интереса учащихся к истории и культуре казаков.          Задачи: - изучение многовековой истории и культурно-исторического наследия Кубанского казачества; - расширение исторических знаний, стимулирование способности к самостоятельной исследовательской работе по истории казачества; - воспитание у учащихся чувства патриотизма и любви к своей малой Родине; - развитие внимания, ловкости. </vt:lpstr>
      <vt:lpstr>      Средь донских степных полей       И кубанских ковылей,       Где Кубань и Дон текут       Казаки давно живут.        Гордый и лихой народ       Заслужил себе почет:       Храбрость, мужество, отвагу       На своих плечах несет.        Честью с детства дорожат,       Любят холить жеребят,       Из лоза корзины вьют,       Песни звонкие поют.        Память предков охраняют,       Веру в Бога почитают,       И обычаи свои       Сохраняют на Руси.                                                    (Н. Дик) </vt:lpstr>
      <vt:lpstr>1  задание «Вопрос – ответ»:        Вопрос 1. Слово «казак» пришло к нам из языка кочевых тюркских народов. Что оно означает?         Вопрос 2. На службу каждый казак являлся со своим обмундированием, снаряжением, холодным оружием и …….?         Вопрос 3. Сколько основных казачьих заповедей существует?         Вопрос 4. Назовите главное оружие казака?         Вопрос 5. Какое основное хозяйственное занятие было у казаков?         Вопрос 6. Что брал казак из съестных припасов на службу?         Вопрос 7. Назовите предметы личной гигиены казака. </vt:lpstr>
      <vt:lpstr>Вопрос 8. Назовите, кто изображен на данных портретах. </vt:lpstr>
      <vt:lpstr>Презентация PowerPoint</vt:lpstr>
      <vt:lpstr>Презентация PowerPoint</vt:lpstr>
      <vt:lpstr>Презентация PowerPoint</vt:lpstr>
      <vt:lpstr>Вопрос 9. Что покупали мальчику при его рождении?  Вопрос 10. Какая из трех полос флага Краснодарского края символизирует казачество? </vt:lpstr>
      <vt:lpstr> 2  задание  «Конь до коня»: Казак до казака,            Конь до коня. Кто папаху уронит, Тот и вон пойдет.</vt:lpstr>
      <vt:lpstr>3 задание «Отгадай значение слова»:  Хата –                                Кавун –   Курень –                            Горыще –    Бусурман –                        Жменя –   Кудлатый –                        Чувал –    Смутно –                            Вечерять –   Глечик –                             Крыныца –  </vt:lpstr>
      <vt:lpstr>Хата – дом                                         Кавун – арбуз  Курень – шалаш в котором жили казаки    Горыще – чердак   Бусурман – иноземец                       Жменя – горсть  Кудлатый – лохматый                     Чувал – мешок   Смутно – печально                            Вечерять – ужинать   Глечик – горшок                                 Крыныца – колодец </vt:lpstr>
      <vt:lpstr>4 задание «Веселые скачки»</vt:lpstr>
      <vt:lpstr>            5 задание «Загадки»  Голове не будет страха, если есть на ней …                                                                     Что удобней для ноги:                                                                     туфли или…  В модных джинсах не поскачешь, а, скорей всего, заплачешь. Как папаха голове, надо хлопцам…                                                                      Кому - плащ, кому - тужурка,                                                                      казаку – казачья….  Ну, а если командир, полагается …                                                                       Между делом, тары-бары,                                                                      Носит батько …                                                                       А, чтоб сделать ловкий шаг,                                                                      полагается…  </vt:lpstr>
      <vt:lpstr>Голове не будет страха, если есть на ней … (папаха)                                                                    Что удобней для ноги:                                                                     туфли или… (сапоги) В модных джинсах не поскачешь, а, скорей всего, заплачешь. Как папаха голове, надо хлопцам…(галифе)                                                                     Кому - плащ, кому - тужурка,                                                                      казаку – казачья…. (бурка) Ну, а если командир, полагается … (мундир)                                                                      Между делом, тары-бары,                                                                      Носит батько … (шаровары)                                                                      А, чтоб сделать ловкий шаг,                                                                      полагается… (кушак)</vt:lpstr>
      <vt:lpstr>В ножнах спит, а не в постели. Как огонь, горит на деле. И надёжна, и остра. Казаку в бою - сестра.                                                     Кто в бою надёжный друг,                                                   знает своё дело?                                                   С казаками на врагов                                                   наступает смело?                                                   Он, как ветер, как огонь.                                                   Лучший друг – любимый… Чтобы очень не трясло, надо к лошади …                                                   Без подковы конь хромает,                                                   это каждый понимает.                                                   Но не каждый молодец                                                   будет в кузнице… Вымыл руки и лицо, вылил воду за крыльцо И повесил на крючок вышиванный…</vt:lpstr>
      <vt:lpstr>В ножнах спит, а не в постели. Как огонь, горит на деле. И надёжна, и остра. Казаку в бою - сестра.  (шашка, сабля)                                                   Кто в бою надёжный друг,                                                   знает своё дело?                                                   С казаками на врагов                                                   наступает смело?                                                   Он, как ветер, как огонь.                                                   Лучший друг – любимый… (конь) Чтобы очень не трясло, надо к лошади … (седло)                                                   Без подковы конь хромает,                                                   это каждый понимает.                                                   Но не каждый молодец                                                   будет в кузнице… (кузнец) Вымыл руки и лицо, вылил воду за крыльцо И повесил на крючок вышиванный… (рушничок- полотенце)</vt:lpstr>
      <vt:lpstr>У кубанских казаков много братьев кунаков И родни из разных стран, но всех ближе…                                                 В ножнах спит, а не в постели.                                                 Как огонь, горит на деле.                                                 И надёжна, и остра.                                                 Казаку в бою – сестра … </vt:lpstr>
      <vt:lpstr>У кубанских казаков много братьев кунаков И родни из разных стран, но всех ближе… (атаман)                                                            В ножнах спит, а не в постели.                                                 Как огонь, горит на деле.                                                 И надёжна, и остра.                                                 Казаку в бою – сестра … (шашка, сабля) </vt:lpstr>
      <vt:lpstr>                  6 задание «Разгадай-ка»           О каком материале идет речь?                                       Руководство к действию: 1. Возьмите веточки и переплетите их между собой, как это делают на корзине. 2. Разведите глину, пока не получится густой раствор. 3.Обмакните как можно гуще получившийся из веточек плетень. 4.Дайте просохнуть.         О каком традиционном строительном материале идет речь?                                    Руководство к действию: 1.Тщательно перемешайте глину с водой, дайте отстояться несколько минут. 2.Приготовьте солому, порубите на мелкие кусочки. 3.Перемешайте глину второй раз. 4.Добавьте в глину солому и перемешайте еще раз. 5.Положите глину в заготовленную форму. 6.Когда глина застынет, у вас получится кирпичик.</vt:lpstr>
      <vt:lpstr>           Что закладывали в фундамент дома?             Зерно – для сытой жизни;             Деньги – для благополучия;             Ладан – для благословения,             Куски шерсти домашних животных и перья домашней птицы – чтобы хозяйство водилось.             Зачем несущее бревно для крыши поднимали на полотенце, а не на «пустых руках» при строительстве дома?  -  чтобы в доме не было пусто.            Зачем в передней угол, в стену вмуровывали деревянный крест?  - этим призывали Божье благословение на обитателей дома.</vt:lpstr>
      <vt:lpstr>              7 задание «Оружие казаков»</vt:lpstr>
      <vt:lpstr>Презентация PowerPoint</vt:lpstr>
      <vt:lpstr>                 8 задание «Перетяжки»</vt:lpstr>
      <vt:lpstr> 9 задание «Пивнячие (петушиные) бои»</vt:lpstr>
      <vt:lpstr>        10 задание «Попади в цель»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учреждение  дополнительного образования дом детского творчества  станицы Гривенской   Игра  «Казачья жизнь»</dc:title>
  <dc:creator>1</dc:creator>
  <cp:lastModifiedBy>ДДТ №3</cp:lastModifiedBy>
  <cp:revision>18</cp:revision>
  <dcterms:created xsi:type="dcterms:W3CDTF">2022-03-13T16:58:40Z</dcterms:created>
  <dcterms:modified xsi:type="dcterms:W3CDTF">2022-03-16T10:39:40Z</dcterms:modified>
</cp:coreProperties>
</file>