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9" r:id="rId12"/>
    <p:sldId id="267" r:id="rId13"/>
    <p:sldId id="273" r:id="rId14"/>
    <p:sldId id="271" r:id="rId15"/>
    <p:sldId id="266" r:id="rId16"/>
    <p:sldId id="270" r:id="rId17"/>
    <p:sldId id="272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4000"/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Нужна ли сменная (вторая) обувь в школе?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</c:v>
                </c:pt>
                <c:pt idx="1">
                  <c:v>2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4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4400"/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Носишь ли ты вторую обувь?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Всегда</c:v>
                </c:pt>
                <c:pt idx="1">
                  <c:v>Иногда</c:v>
                </c:pt>
                <c:pt idx="2">
                  <c:v>Никогда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6</c:v>
                </c:pt>
                <c:pt idx="2">
                  <c:v>0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4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4000"/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Почему? Обоснуй ответ на 3-ий вопрос.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Привычка</c:v>
                </c:pt>
                <c:pt idx="1">
                  <c:v>Обязанность</c:v>
                </c:pt>
                <c:pt idx="2">
                  <c:v>Чистолюбие</c:v>
                </c:pt>
                <c:pt idx="3">
                  <c:v>Ценю трую других</c:v>
                </c:pt>
                <c:pt idx="4">
                  <c:v>Заставят переодевать</c:v>
                </c:pt>
                <c:pt idx="5">
                  <c:v>Забываю</c:v>
                </c:pt>
                <c:pt idx="6">
                  <c:v>Лень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4</c:v>
                </c:pt>
                <c:pt idx="6">
                  <c:v>2</c:v>
                </c:pt>
              </c:numCache>
            </c:numRef>
          </c:val>
        </c:ser>
        <c:axId val="85731200"/>
        <c:axId val="85732736"/>
      </c:barChart>
      <c:catAx>
        <c:axId val="85731200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85732736"/>
        <c:crosses val="autoZero"/>
        <c:auto val="1"/>
        <c:lblAlgn val="ctr"/>
        <c:lblOffset val="100"/>
      </c:catAx>
      <c:valAx>
        <c:axId val="85732736"/>
        <c:scaling>
          <c:orientation val="minMax"/>
        </c:scaling>
        <c:axPos val="l"/>
        <c:majorGridlines/>
        <c:numFmt formatCode="General" sourceLinked="1"/>
        <c:tickLblPos val="nextTo"/>
        <c:crossAx val="857312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сменная обув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71546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dirty="0" err="1" smtClean="0"/>
              <a:t>Сменка</a:t>
            </a:r>
            <a:r>
              <a:rPr lang="ru-RU" sz="9600" b="1" dirty="0" smtClean="0"/>
              <a:t> есть?!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5572140"/>
            <a:ext cx="6643702" cy="128586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Выполнила: </a:t>
            </a:r>
            <a:r>
              <a:rPr lang="ru-RU" dirty="0" err="1" smtClean="0">
                <a:solidFill>
                  <a:schemeClr val="tx1"/>
                </a:solidFill>
              </a:rPr>
              <a:t>Вилисова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М.А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3000375"/>
            <a:ext cx="8229600" cy="1143000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6000" b="1" u="sng" spc="300" dirty="0" smtClean="0">
                <a:solidFill>
                  <a:srgbClr val="0A4880"/>
                </a:solidFill>
                <a:latin typeface="Comic Sans MS" pitchFamily="66" charset="0"/>
              </a:rPr>
              <a:t/>
            </a:r>
            <a:br>
              <a:rPr lang="ru-RU" sz="6000" b="1" u="sng" spc="300" dirty="0" smtClean="0">
                <a:solidFill>
                  <a:srgbClr val="0A4880"/>
                </a:solidFill>
                <a:latin typeface="Comic Sans MS" pitchFamily="66" charset="0"/>
              </a:rPr>
            </a:br>
            <a:r>
              <a:rPr lang="ru-RU" sz="6000" b="1" u="sng" spc="300" dirty="0" smtClean="0">
                <a:solidFill>
                  <a:srgbClr val="0A4880"/>
                </a:solidFill>
                <a:latin typeface="Comic Sans MS" pitchFamily="66" charset="0"/>
              </a:rPr>
              <a:t>ПЫЛЬ</a:t>
            </a:r>
            <a:r>
              <a:rPr lang="ru-RU" sz="6000" b="1" dirty="0" smtClean="0">
                <a:solidFill>
                  <a:srgbClr val="0C5496"/>
                </a:solidFill>
                <a:latin typeface="Comic Sans MS" pitchFamily="66" charset="0"/>
              </a:rPr>
              <a:t> </a:t>
            </a:r>
            <a:r>
              <a:rPr lang="ru-RU" b="1" dirty="0" smtClean="0">
                <a:solidFill>
                  <a:srgbClr val="0C5496"/>
                </a:solidFill>
                <a:latin typeface="Comic Sans MS" pitchFamily="66" charset="0"/>
              </a:rPr>
              <a:t>–</a:t>
            </a:r>
            <a:br>
              <a:rPr lang="ru-RU" b="1" dirty="0" smtClean="0">
                <a:solidFill>
                  <a:srgbClr val="0C5496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C5496"/>
                </a:solidFill>
                <a:latin typeface="Comic Sans MS" pitchFamily="66" charset="0"/>
              </a:rPr>
              <a:t> </a:t>
            </a:r>
            <a:br>
              <a:rPr lang="ru-RU" b="1" dirty="0" smtClean="0">
                <a:solidFill>
                  <a:srgbClr val="0C5496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C5496"/>
                </a:solidFill>
                <a:latin typeface="Comic Sans MS" pitchFamily="66" charset="0"/>
              </a:rPr>
              <a:t>это мельчайшие частицы твёрдых веществ, находящиеся во взвешенном или осевшем состоянии.</a:t>
            </a:r>
            <a:endParaRPr lang="ru-RU" b="1" dirty="0">
              <a:solidFill>
                <a:srgbClr val="0C5496"/>
              </a:solidFill>
              <a:latin typeface="Comic Sans MS" pitchFamily="66" charset="0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9100" y="53975"/>
            <a:ext cx="437515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354013"/>
            <a:ext cx="20859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485775"/>
            <a:ext cx="8229600" cy="5640388"/>
          </a:xfrm>
        </p:spPr>
        <p:txBody>
          <a:bodyPr/>
          <a:lstStyle/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 человека                     1кг пыли в месяц</a:t>
            </a:r>
          </a:p>
          <a:p>
            <a:pPr>
              <a:buFontTx/>
              <a:buNone/>
              <a:defRPr/>
            </a:pP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27 учащихся                 9 кг пыли в месяц</a:t>
            </a:r>
          </a:p>
          <a:p>
            <a:pPr>
              <a:buFontTx/>
              <a:buNone/>
              <a:defRPr/>
            </a:pP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 человек                     450 г в год </a:t>
            </a:r>
          </a:p>
          <a:p>
            <a:pPr>
              <a:buFontTx/>
              <a:buNone/>
              <a:defRPr/>
            </a:pP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Tx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27 учащихся                  12 кг 150 г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2932113" y="1211263"/>
            <a:ext cx="977900" cy="571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2911475" y="2349500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2700338" y="3500438"/>
            <a:ext cx="9779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932113" y="4724400"/>
            <a:ext cx="9779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689350" y="2755900"/>
            <a:ext cx="1951038" cy="15176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dirty="0"/>
              <a:t>Состав пыли</a:t>
            </a:r>
          </a:p>
        </p:txBody>
      </p:sp>
      <p:sp>
        <p:nvSpPr>
          <p:cNvPr id="13" name="Шестиугольник 12"/>
          <p:cNvSpPr/>
          <p:nvPr/>
        </p:nvSpPr>
        <p:spPr>
          <a:xfrm>
            <a:off x="1619250" y="966788"/>
            <a:ext cx="2233613" cy="1439862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Грибы</a:t>
            </a:r>
          </a:p>
          <a:p>
            <a:pPr algn="ctr" eaLnBrk="1" hangingPunct="1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(плесневые,</a:t>
            </a:r>
          </a:p>
          <a:p>
            <a:pPr algn="ctr" eaLnBrk="1" hangingPunct="1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дрожжи)</a:t>
            </a:r>
          </a:p>
        </p:txBody>
      </p:sp>
      <p:sp>
        <p:nvSpPr>
          <p:cNvPr id="23" name="Стрелка вверх 22"/>
          <p:cNvSpPr/>
          <p:nvPr/>
        </p:nvSpPr>
        <p:spPr>
          <a:xfrm rot="1723697">
            <a:off x="5143500" y="2305050"/>
            <a:ext cx="439738" cy="579438"/>
          </a:xfrm>
          <a:prstGeom prst="upArrow">
            <a:avLst>
              <a:gd name="adj1" fmla="val 55621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9" name="Стрелка вверх 18"/>
          <p:cNvSpPr/>
          <p:nvPr/>
        </p:nvSpPr>
        <p:spPr>
          <a:xfrm rot="8263244">
            <a:off x="5233988" y="4230688"/>
            <a:ext cx="439737" cy="542925"/>
          </a:xfrm>
          <a:prstGeom prst="upArrow">
            <a:avLst>
              <a:gd name="adj1" fmla="val 55621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6" name="Стрелка вверх 25"/>
          <p:cNvSpPr/>
          <p:nvPr/>
        </p:nvSpPr>
        <p:spPr>
          <a:xfrm rot="5640313">
            <a:off x="5814219" y="3188494"/>
            <a:ext cx="438150" cy="541338"/>
          </a:xfrm>
          <a:prstGeom prst="upArrow">
            <a:avLst>
              <a:gd name="adj1" fmla="val 55621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7" name="Стрелка вверх 26"/>
          <p:cNvSpPr/>
          <p:nvPr/>
        </p:nvSpPr>
        <p:spPr>
          <a:xfrm rot="18666634">
            <a:off x="3632994" y="2309019"/>
            <a:ext cx="439737" cy="600075"/>
          </a:xfrm>
          <a:prstGeom prst="upArrow">
            <a:avLst>
              <a:gd name="adj1" fmla="val 55621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8" name="Стрелка вверх 27"/>
          <p:cNvSpPr/>
          <p:nvPr/>
        </p:nvSpPr>
        <p:spPr>
          <a:xfrm rot="15983332">
            <a:off x="2950369" y="3231357"/>
            <a:ext cx="439737" cy="533400"/>
          </a:xfrm>
          <a:prstGeom prst="upArrow">
            <a:avLst>
              <a:gd name="adj1" fmla="val 55621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9" name="Стрелка вверх 28"/>
          <p:cNvSpPr/>
          <p:nvPr/>
        </p:nvSpPr>
        <p:spPr>
          <a:xfrm rot="13407823">
            <a:off x="3611563" y="4033838"/>
            <a:ext cx="439737" cy="606425"/>
          </a:xfrm>
          <a:prstGeom prst="upArrow">
            <a:avLst>
              <a:gd name="adj1" fmla="val 55621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0" name="Шестиугольник 29"/>
          <p:cNvSpPr/>
          <p:nvPr/>
        </p:nvSpPr>
        <p:spPr>
          <a:xfrm>
            <a:off x="4805363" y="795338"/>
            <a:ext cx="1854200" cy="1439862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1"/>
                </a:solidFill>
              </a:rPr>
              <a:t>Шерсть домашних животных</a:t>
            </a:r>
          </a:p>
        </p:txBody>
      </p:sp>
      <p:sp>
        <p:nvSpPr>
          <p:cNvPr id="31" name="Шестиугольник 30"/>
          <p:cNvSpPr/>
          <p:nvPr/>
        </p:nvSpPr>
        <p:spPr>
          <a:xfrm>
            <a:off x="1231900" y="2541588"/>
            <a:ext cx="1657350" cy="1439862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1"/>
                </a:solidFill>
              </a:rPr>
              <a:t>Пыльца растений</a:t>
            </a:r>
          </a:p>
        </p:txBody>
      </p:sp>
      <p:sp>
        <p:nvSpPr>
          <p:cNvPr id="32" name="Шестиугольник 31"/>
          <p:cNvSpPr/>
          <p:nvPr/>
        </p:nvSpPr>
        <p:spPr>
          <a:xfrm>
            <a:off x="2133600" y="4184650"/>
            <a:ext cx="1697038" cy="1439863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1"/>
                </a:solidFill>
              </a:rPr>
              <a:t>Клещи</a:t>
            </a:r>
          </a:p>
        </p:txBody>
      </p:sp>
      <p:sp>
        <p:nvSpPr>
          <p:cNvPr id="33" name="Шестиугольник 32"/>
          <p:cNvSpPr/>
          <p:nvPr/>
        </p:nvSpPr>
        <p:spPr>
          <a:xfrm>
            <a:off x="5453063" y="4616450"/>
            <a:ext cx="1820862" cy="1439863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1"/>
                </a:solidFill>
              </a:rPr>
              <a:t>Чешуйки  кожи</a:t>
            </a:r>
          </a:p>
        </p:txBody>
      </p:sp>
      <p:sp>
        <p:nvSpPr>
          <p:cNvPr id="34" name="Шестиугольник 33"/>
          <p:cNvSpPr/>
          <p:nvPr/>
        </p:nvSpPr>
        <p:spPr>
          <a:xfrm>
            <a:off x="6318250" y="2733675"/>
            <a:ext cx="2009775" cy="1439863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tx1"/>
                </a:solidFill>
              </a:rPr>
              <a:t>Песок</a:t>
            </a:r>
            <a:r>
              <a:rPr lang="ru-RU" b="1" dirty="0" smtClean="0">
                <a:solidFill>
                  <a:schemeClr val="tx1"/>
                </a:solidFill>
              </a:rPr>
              <a:t>, жир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88900"/>
            <a:ext cx="1096963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0"/>
            <a:ext cx="10334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7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047875"/>
            <a:ext cx="1200150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8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9400" y="4849813"/>
            <a:ext cx="1903413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9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25863" y="5229225"/>
            <a:ext cx="1914525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0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750" y="4017963"/>
            <a:ext cx="160655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1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025" y="158750"/>
            <a:ext cx="17653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артинки по запросу легкие человека с альвеол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0"/>
            <a:ext cx="4572000" cy="68708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71546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/>
              <a:t>Как правильно подобрать сменную обувь?</a:t>
            </a:r>
            <a:endParaRPr lang="ru-RU" sz="9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74638"/>
            <a:ext cx="62579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Какую пару женской обуви, ты выберешь для каждодневной носки?</a:t>
            </a:r>
            <a:endParaRPr lang="ru-RU" dirty="0"/>
          </a:p>
        </p:txBody>
      </p:sp>
      <p:pic>
        <p:nvPicPr>
          <p:cNvPr id="2050" name="Picture 2" descr="Картинки по запросу туфли"/>
          <p:cNvPicPr>
            <a:picLocks noChangeAspect="1" noChangeArrowheads="1"/>
          </p:cNvPicPr>
          <p:nvPr/>
        </p:nvPicPr>
        <p:blipFill>
          <a:blip r:embed="rId2" cstate="print"/>
          <a:srcRect t="24456"/>
          <a:stretch>
            <a:fillRect/>
          </a:stretch>
        </p:blipFill>
        <p:spPr bwMode="auto">
          <a:xfrm>
            <a:off x="0" y="0"/>
            <a:ext cx="2247900" cy="2446529"/>
          </a:xfrm>
          <a:prstGeom prst="rect">
            <a:avLst/>
          </a:prstGeom>
          <a:noFill/>
        </p:spPr>
      </p:pic>
      <p:pic>
        <p:nvPicPr>
          <p:cNvPr id="2052" name="Picture 4" descr="Картинки по запросу балет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714488"/>
            <a:ext cx="2786082" cy="2639180"/>
          </a:xfrm>
          <a:prstGeom prst="rect">
            <a:avLst/>
          </a:prstGeom>
          <a:noFill/>
        </p:spPr>
      </p:pic>
      <p:pic>
        <p:nvPicPr>
          <p:cNvPr id="2054" name="Picture 6" descr="Картинки по запросу туфли подростковые женск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429000"/>
            <a:ext cx="2857500" cy="1704976"/>
          </a:xfrm>
          <a:prstGeom prst="rect">
            <a:avLst/>
          </a:prstGeom>
          <a:noFill/>
        </p:spPr>
      </p:pic>
      <p:pic>
        <p:nvPicPr>
          <p:cNvPr id="2056" name="Picture 8" descr="Картинки по запросу туфли подростковые мужск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5072074"/>
            <a:ext cx="2683955" cy="157163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7158" y="2285992"/>
            <a:ext cx="135732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/>
              <a:t>1</a:t>
            </a:r>
            <a:endParaRPr lang="ru-RU" sz="9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3857628"/>
            <a:ext cx="135732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/>
              <a:t>2</a:t>
            </a:r>
            <a:endParaRPr lang="ru-RU" sz="9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4786322"/>
            <a:ext cx="135732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/>
              <a:t>3</a:t>
            </a:r>
            <a:endParaRPr lang="ru-RU" sz="9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72066" y="6000744"/>
            <a:ext cx="135732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/>
              <a:t>4</a:t>
            </a:r>
            <a:endParaRPr lang="ru-RU" sz="9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Картинки по запросу туфли подростковые мужские"/>
          <p:cNvPicPr>
            <a:picLocks noChangeAspect="1" noChangeArrowheads="1"/>
          </p:cNvPicPr>
          <p:nvPr/>
        </p:nvPicPr>
        <p:blipFill>
          <a:blip r:embed="rId2" cstate="print"/>
          <a:srcRect l="12850" t="17386" r="14362" b="18142"/>
          <a:stretch>
            <a:fillRect/>
          </a:stretch>
        </p:blipFill>
        <p:spPr bwMode="auto">
          <a:xfrm>
            <a:off x="6072198" y="928671"/>
            <a:ext cx="3071802" cy="27208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Какую пару мужской обуви, ты выберешь для каждодневной носки?</a:t>
            </a:r>
            <a:endParaRPr lang="ru-RU" dirty="0"/>
          </a:p>
        </p:txBody>
      </p:sp>
      <p:sp>
        <p:nvSpPr>
          <p:cNvPr id="27650" name="AutoShape 2" descr="Картинки по запросу туфли подростковые мужск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Картинки по запросу туфли подростковые мужск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8" name="Picture 10" descr="Картинки по запросу кроссовки мужские"/>
          <p:cNvPicPr>
            <a:picLocks noChangeAspect="1" noChangeArrowheads="1"/>
          </p:cNvPicPr>
          <p:nvPr/>
        </p:nvPicPr>
        <p:blipFill>
          <a:blip r:embed="rId3" cstate="print"/>
          <a:srcRect t="11759" b="13438"/>
          <a:stretch>
            <a:fillRect/>
          </a:stretch>
        </p:blipFill>
        <p:spPr bwMode="auto">
          <a:xfrm>
            <a:off x="0" y="4000504"/>
            <a:ext cx="3820013" cy="2857496"/>
          </a:xfrm>
          <a:prstGeom prst="rect">
            <a:avLst/>
          </a:prstGeom>
          <a:noFill/>
        </p:spPr>
      </p:pic>
      <p:pic>
        <p:nvPicPr>
          <p:cNvPr id="27654" name="Picture 6" descr="Картинки по запросу туфли подростковые мужск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000372"/>
            <a:ext cx="3575770" cy="186269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786182" y="6000744"/>
            <a:ext cx="135732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/>
              <a:t>1</a:t>
            </a:r>
            <a:endParaRPr lang="ru-RU" sz="9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4643446"/>
            <a:ext cx="135732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/>
              <a:t>2</a:t>
            </a:r>
            <a:endParaRPr lang="ru-RU" sz="9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358082" y="3357562"/>
            <a:ext cx="135732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/>
              <a:t>3</a:t>
            </a:r>
            <a:endParaRPr lang="ru-RU" sz="9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Картинки по запросу карандаши с бумаг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Картинки по запросу карандаши с бумаг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10737"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357430"/>
            <a:ext cx="4286280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>Создайте знак, запрещающий вход в школу без сменной обуви</a:t>
            </a:r>
            <a:endParaRPr lang="ru-RU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Картинки по запросу спасибо за внимание"/>
          <p:cNvPicPr>
            <a:picLocks noChangeAspect="1" noChangeArrowheads="1"/>
          </p:cNvPicPr>
          <p:nvPr/>
        </p:nvPicPr>
        <p:blipFill>
          <a:blip r:embed="rId2" cstate="print"/>
          <a:srcRect l="12697" r="12697"/>
          <a:stretch>
            <a:fillRect/>
          </a:stretch>
        </p:blipFill>
        <p:spPr bwMode="auto">
          <a:xfrm>
            <a:off x="-166457" y="-1"/>
            <a:ext cx="9310457" cy="6858001"/>
          </a:xfrm>
          <a:prstGeom prst="rect">
            <a:avLst/>
          </a:prstGeom>
          <a:noFill/>
        </p:spPr>
      </p:pic>
      <p:pic>
        <p:nvPicPr>
          <p:cNvPr id="22532" name="Picture 4" descr="Картинки по запросу сменная обувь знак"/>
          <p:cNvPicPr>
            <a:picLocks noChangeAspect="1" noChangeArrowheads="1"/>
          </p:cNvPicPr>
          <p:nvPr/>
        </p:nvPicPr>
        <p:blipFill>
          <a:blip r:embed="rId3" cstate="print"/>
          <a:srcRect l="2700" t="27537" r="2700" b="27537"/>
          <a:stretch>
            <a:fillRect/>
          </a:stretch>
        </p:blipFill>
        <p:spPr bwMode="auto">
          <a:xfrm>
            <a:off x="4286248" y="1643050"/>
            <a:ext cx="4663160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Цель: доказать что сменная обувь обязательна для школьников.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Задачи: </a:t>
            </a:r>
          </a:p>
          <a:p>
            <a:pPr lvl="0"/>
            <a:r>
              <a:rPr lang="ru-RU" dirty="0" smtClean="0"/>
              <a:t>провести анкетирование и сделать его анализ.</a:t>
            </a:r>
          </a:p>
          <a:p>
            <a:pPr lvl="0"/>
            <a:r>
              <a:rPr lang="ru-RU" dirty="0" smtClean="0"/>
              <a:t>исследовать уровень загрязнения воздуха помещений школы.</a:t>
            </a:r>
          </a:p>
          <a:p>
            <a:pPr lvl="0"/>
            <a:r>
              <a:rPr lang="ru-RU" dirty="0" smtClean="0"/>
              <a:t>узнать что такое пыль.</a:t>
            </a:r>
          </a:p>
          <a:p>
            <a:pPr lvl="0"/>
            <a:r>
              <a:rPr lang="ru-RU" dirty="0" smtClean="0"/>
              <a:t>выявить в чем преимущества сменной обуви.</a:t>
            </a:r>
          </a:p>
          <a:p>
            <a:pPr lvl="0"/>
            <a:r>
              <a:rPr lang="ru-RU" dirty="0" smtClean="0"/>
              <a:t>изучить, как правильно подобрать сменную обувь.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Анкета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Нужна ли сменная (вторая) обувь в школе?</a:t>
            </a:r>
          </a:p>
          <a:p>
            <a:pPr marL="514350" indent="-514350">
              <a:buNone/>
            </a:pPr>
            <a:r>
              <a:rPr lang="ru-RU" dirty="0" smtClean="0"/>
              <a:t>	да				нет</a:t>
            </a:r>
          </a:p>
          <a:p>
            <a:pPr marL="514350" lvl="0" indent="-514350">
              <a:buNone/>
            </a:pPr>
            <a:r>
              <a:rPr lang="ru-RU" dirty="0" smtClean="0"/>
              <a:t>2. Почему? (Обоснуйте ответ на 1-ый вопрос)</a:t>
            </a:r>
          </a:p>
          <a:p>
            <a:pPr marL="514350" lvl="0" indent="-514350">
              <a:buNone/>
            </a:pPr>
            <a:r>
              <a:rPr lang="ru-RU" dirty="0" smtClean="0"/>
              <a:t>3. Носишь ли ты вторую обувь?</a:t>
            </a:r>
          </a:p>
          <a:p>
            <a:pPr marL="514350" indent="-514350">
              <a:buNone/>
            </a:pPr>
            <a:r>
              <a:rPr lang="ru-RU" dirty="0" smtClean="0"/>
              <a:t>	всегда		иногда		никогда</a:t>
            </a:r>
          </a:p>
          <a:p>
            <a:pPr marL="514350" lvl="0" indent="-514350">
              <a:buNone/>
            </a:pPr>
            <a:r>
              <a:rPr lang="ru-RU" dirty="0" smtClean="0"/>
              <a:t>4. Почему? (Обоснуй ответ на 3-ий вопрос. Например, тяжелая обувь, забываю, ленюсь  и прочее).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Почему? (Обоснуйте ответ на 1-ый вопрос)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858280" cy="550070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Нужна сменная обувь:</a:t>
            </a:r>
          </a:p>
          <a:p>
            <a:r>
              <a:rPr lang="ru-RU" dirty="0" smtClean="0"/>
              <a:t>«потому что обувь грязная и марает полы»</a:t>
            </a:r>
          </a:p>
          <a:p>
            <a:r>
              <a:rPr lang="ru-RU" dirty="0" smtClean="0"/>
              <a:t>«чтобы соблюдать чистоту в школе»</a:t>
            </a:r>
          </a:p>
          <a:p>
            <a:r>
              <a:rPr lang="ru-RU" dirty="0" smtClean="0"/>
              <a:t>«потому что так надо»</a:t>
            </a:r>
          </a:p>
          <a:p>
            <a:r>
              <a:rPr lang="ru-RU" dirty="0" smtClean="0"/>
              <a:t>«чтобы технички не мучились»</a:t>
            </a:r>
          </a:p>
          <a:p>
            <a:r>
              <a:rPr lang="ru-RU" dirty="0" smtClean="0"/>
              <a:t>«потому что отправят домой»</a:t>
            </a:r>
          </a:p>
          <a:p>
            <a:pPr>
              <a:buNone/>
            </a:pPr>
            <a:r>
              <a:rPr lang="ru-RU" dirty="0" smtClean="0"/>
              <a:t>Не нужна вторая обувь:</a:t>
            </a:r>
          </a:p>
          <a:p>
            <a:r>
              <a:rPr lang="ru-RU" dirty="0" smtClean="0"/>
              <a:t>«потому что она грязная как и первая»</a:t>
            </a:r>
          </a:p>
          <a:p>
            <a:r>
              <a:rPr lang="ru-RU" dirty="0" smtClean="0"/>
              <a:t>«если не будет грязно, то у уборщиц не будет работы»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91440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5300" b="1" dirty="0" smtClean="0"/>
              <a:t>Исследование уровня загрязнения воздуха помещений школы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28802"/>
            <a:ext cx="8229600" cy="4525963"/>
          </a:xfrm>
        </p:spPr>
        <p:txBody>
          <a:bodyPr/>
          <a:lstStyle/>
          <a:p>
            <a:r>
              <a:rPr lang="ru-RU" sz="4800" dirty="0" smtClean="0"/>
              <a:t>Кабинет № 36;</a:t>
            </a:r>
          </a:p>
          <a:p>
            <a:r>
              <a:rPr lang="ru-RU" sz="4800" dirty="0" smtClean="0"/>
              <a:t>Коридор;</a:t>
            </a:r>
          </a:p>
          <a:p>
            <a:r>
              <a:rPr lang="ru-RU" sz="4800" dirty="0" smtClean="0"/>
              <a:t>Кабинет директора;</a:t>
            </a:r>
          </a:p>
          <a:p>
            <a:r>
              <a:rPr lang="ru-RU" sz="4800" dirty="0" smtClean="0"/>
              <a:t>Кабинет завуча;</a:t>
            </a:r>
          </a:p>
          <a:p>
            <a:r>
              <a:rPr lang="ru-RU" sz="4800" dirty="0" smtClean="0"/>
              <a:t>Столовая.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Картинки по запросу пы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272</Words>
  <Application>Microsoft Office PowerPoint</Application>
  <PresentationFormat>Экран (4:3)</PresentationFormat>
  <Paragraphs>64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Сменка есть?!</vt:lpstr>
      <vt:lpstr>Цель: доказать что сменная обувь обязательна для школьников.</vt:lpstr>
      <vt:lpstr>Анкета</vt:lpstr>
      <vt:lpstr>Слайд 4</vt:lpstr>
      <vt:lpstr>Почему? (Обоснуйте ответ на 1-ый вопрос)</vt:lpstr>
      <vt:lpstr>Слайд 6</vt:lpstr>
      <vt:lpstr>Слайд 7</vt:lpstr>
      <vt:lpstr>Исследование уровня загрязнения воздуха помещений школы </vt:lpstr>
      <vt:lpstr>Слайд 9</vt:lpstr>
      <vt:lpstr> ПЫЛЬ –   это мельчайшие частицы твёрдых веществ, находящиеся во взвешенном или осевшем состоянии.</vt:lpstr>
      <vt:lpstr>Слайд 11</vt:lpstr>
      <vt:lpstr>Слайд 12</vt:lpstr>
      <vt:lpstr>Слайд 13</vt:lpstr>
      <vt:lpstr>Слайд 14</vt:lpstr>
      <vt:lpstr>Какую пару женской обуви, ты выберешь для каждодневной носки?</vt:lpstr>
      <vt:lpstr>Какую пару мужской обуви, ты выберешь для каждодневной носки?</vt:lpstr>
      <vt:lpstr>Создайте знак, запрещающий вход в школу без сменной обуви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Сменка есть?!</dc:title>
  <cp:lastModifiedBy>Admin</cp:lastModifiedBy>
  <cp:revision>21</cp:revision>
  <dcterms:modified xsi:type="dcterms:W3CDTF">2022-03-22T08:53:09Z</dcterms:modified>
</cp:coreProperties>
</file>