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86" r:id="rId2"/>
    <p:sldId id="297" r:id="rId3"/>
    <p:sldId id="256" r:id="rId4"/>
    <p:sldId id="287" r:id="rId5"/>
    <p:sldId id="290" r:id="rId6"/>
    <p:sldId id="288" r:id="rId7"/>
    <p:sldId id="289" r:id="rId8"/>
    <p:sldId id="300" r:id="rId9"/>
    <p:sldId id="257" r:id="rId10"/>
    <p:sldId id="266" r:id="rId11"/>
    <p:sldId id="262" r:id="rId12"/>
    <p:sldId id="299" r:id="rId13"/>
    <p:sldId id="263" r:id="rId14"/>
    <p:sldId id="261" r:id="rId15"/>
    <p:sldId id="264" r:id="rId16"/>
    <p:sldId id="294" r:id="rId17"/>
    <p:sldId id="265" r:id="rId18"/>
    <p:sldId id="293" r:id="rId19"/>
    <p:sldId id="301" r:id="rId20"/>
    <p:sldId id="291" r:id="rId21"/>
    <p:sldId id="292" r:id="rId22"/>
    <p:sldId id="295" r:id="rId23"/>
    <p:sldId id="271" r:id="rId24"/>
    <p:sldId id="29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801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31.03.2015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hyperlink" Target="&#1055;&#1056;&#1048;&#1051;&#1054;&#1046;&#1045;&#1053;&#1048;&#1045;%201.%20&#1053;&#1054;&#1044;%20&#1047;&#1072;&#1095;&#1077;&#1084;%20&#1087;&#1086;&#1074;&#1072;&#1088;&#1091;%20&#1084;&#1072;&#1090;&#1077;&#1084;&#1072;&#1090;&#1080;&#1082;&#1072;.docx" TargetMode="Externa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56;&#1048;&#1051;&#1054;&#1046;&#1045;&#1053;&#1048;&#1045;%202%20&#1052;&#1072;&#1090;&#1077;&#1084;&#1072;&#1090;&#1080;&#1082;&#1072;%20&#1074;%20&#1080;&#1075;&#1088;&#1072;&#1093;%20&#1076;&#1077;&#1090;&#1077;&#1081;.pptx" TargetMode="External"/><Relationship Id="rId5" Type="http://schemas.openxmlformats.org/officeDocument/2006/relationships/slide" Target="slide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56;&#1048;&#1051;&#1054;&#1046;&#1045;&#1053;&#1048;&#1045;%203.%20&#1040;&#1083;&#1100;&#1073;&#1086;&#1084;%20&#1076;&#1077;&#1090;&#1089;&#1082;&#1080;&#1093;%20&#1088;&#1080;&#1089;&#1091;&#1085;&#1082;&#1086;&#1074;%20&#1052;&#1072;&#1090;&#1077;&#1084;&#1072;&#1090;&#1080;&#1082;&#1072;%20&#1074;%20&#1089;&#1082;&#1072;&#1079;&#1082;&#1072;&#1093;.pptx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&#1055;&#1056;&#1048;&#1051;&#1054;&#1046;&#1045;&#1053;&#1048;&#1045;%204%20&#1052;&#1072;&#1090;&#1077;&#1084;&#1072;&#1090;&#1080;&#1095;&#1077;&#1089;&#1082;&#1080;&#1077;%20&#1080;&#1075;&#1088;&#1099;%20&#1080;%20&#1089;&#1095;&#1105;&#1090;&#1085;&#1099;&#1081;%20&#1084;&#1072;&#1090;&#1077;&#1088;&#1080;&#1072;&#1083;%20&#1089;&#1074;&#1086;&#1080;&#1084;&#1080;%20&#1088;&#1091;&#1082;&#1072;&#1084;&#1080;.pptx" TargetMode="External"/><Relationship Id="rId3" Type="http://schemas.openxmlformats.org/officeDocument/2006/relationships/image" Target="../media/image17.jpeg"/><Relationship Id="rId7" Type="http://schemas.openxmlformats.org/officeDocument/2006/relationships/hyperlink" Target="&#1055;&#1056;&#1048;&#1051;&#1054;&#1046;&#1045;&#1053;&#1048;&#1045;%204%20&#1052;&#1072;&#1090;&#1077;&#1084;&#1072;&#1090;&#1080;&#1095;&#1077;&#1089;&#1082;&#1080;&#1077;%20&#1080;&#1075;&#1088;&#1099;%20&#1089;&#1074;&#1086;&#1080;&#1084;&#1080;%20&#1088;&#1091;&#1082;&#1072;&#1084;&#1080;.pptx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56;&#1048;&#1051;&#1054;&#1046;&#1045;&#1053;&#1048;&#1045;%205%20&#1060;&#1086;&#1090;&#1086;&#1074;&#1099;&#1089;&#1090;&#1072;&#1074;&#1082;&#1072;%20&#1052;&#1072;&#1090;&#1077;&#1084;&#1072;&#1090;&#1080;&#1082;&#1072;%20&#1074;%20&#1085;&#1072;&#1096;&#1077;&#1081;%20&#1089;&#1077;&#1084;&#1100;&#1077;.docx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56;&#1048;&#1051;&#1054;&#1046;&#1045;&#1053;&#1048;&#1045;%206%20&#1050;&#1086;&#1085;&#1089;&#1091;&#1083;&#1100;&#1090;&#1072;&#1094;&#1080;&#1103;%20&#1060;&#1069;&#1052;&#1055;%20&#1089;%20&#1080;&#1089;&#1087;&#1086;&#1083;&#1100;&#1079;&#1086;&#1074;&#1072;&#1085;&#1080;&#1077;&#1084;%20&#1076;&#1080;&#1076;&#1072;&#1082;&#1090;&#1080;&#1095;&#1077;&#1089;&#1082;&#1080;&#1093;%20&#1080;&#1075;&#1088;.doc" TargetMode="Externa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48;&#1051;&#1054;&#1046;&#1045;&#1053;&#1048;&#1045;%207.%20&#1056;&#1077;&#1079;&#1091;&#1083;&#1100;&#1090;&#1072;&#1090;&#1099;%20&#1072;&#1085;&#1082;&#1077;&#1090;&#1080;&#1088;&#1086;&#1074;&#1072;&#1085;&#1080;&#1103;%20&#1089;&#1088;&#1077;&#1076;&#1080;%20%20&#1088;&#1086;&#1076;&#1080;&#1090;&#1077;&#1083;&#1077;&#1081;%20&#1087;&#1086;%20&#1060;&#1069;&#1052;&#1055;.docx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slide" Target="slide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56;&#1048;&#1051;&#1054;&#1046;&#1045;&#1053;&#1048;&#1045;%208%20&#1056;&#1072;&#1079;&#1074;&#1083;&#1077;&#1095;&#1077;&#1085;&#1080;&#1077;%20&#1076;&#1083;&#1103;%20&#1076;&#1077;&#1090;&#1077;&#1081;%20&#1052;&#1072;&#1090;&#1077;&#1084;&#1072;&#1090;&#1080;&#1082;&#1072;%20&#1094;&#1072;&#1088;&#1080;&#1094;&#1072;%20&#1085;&#1072;&#1091;&#1082;.docx" TargetMode="Externa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iteach.ru/met/metodika/a_2wn3.ph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" Type="http://schemas.openxmlformats.org/officeDocument/2006/relationships/slide" Target="slide4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5.xml"/><Relationship Id="rId5" Type="http://schemas.openxmlformats.org/officeDocument/2006/relationships/slide" Target="slide7.xml"/><Relationship Id="rId15" Type="http://schemas.openxmlformats.org/officeDocument/2006/relationships/slide" Target="slide19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6.xml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rcy;&amp;acy;&amp;zcy;&amp;vcy;&amp;icy;&amp;tcy;&amp;icy;&amp;iecy; &amp;rcy;&amp;iecy;&amp;bcy;&amp;iecy;&amp;ncy;&amp;kcy;&amp;acy; - &amp;Scy;&amp;acy;&amp;mcy;&amp;ocy;&amp;iecy; &amp;icy;&amp;ncy;&amp;tcy;&amp;iecy;&amp;rcy;&amp;iecy;&amp;scy;&amp;ncy;&amp;ocy;&amp;iecy; &amp;vcy; &amp;bcy;&amp;lcy;&amp;ocy;&amp;gcy;&amp;acy;&amp;khcy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394"/>
            <a:ext cx="85011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-19519" y="-99392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Муниципальное бюджетное дошкольное образовательное учреждение «Детский сад «Алёнушка</a:t>
            </a:r>
            <a:r>
              <a:rPr lang="ru-RU" sz="2400" dirty="0" smtClean="0">
                <a:solidFill>
                  <a:srgbClr val="FFFF00"/>
                </a:solidFill>
              </a:rPr>
              <a:t>»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>
                <a:solidFill>
                  <a:srgbClr val="FFFF00"/>
                </a:solidFill>
              </a:rPr>
              <a:t>посёлка Эгвекинота»</a:t>
            </a:r>
          </a:p>
        </p:txBody>
      </p:sp>
      <p:sp>
        <p:nvSpPr>
          <p:cNvPr id="10" name="8-конечная звезда 9"/>
          <p:cNvSpPr/>
          <p:nvPr/>
        </p:nvSpPr>
        <p:spPr>
          <a:xfrm rot="1152441">
            <a:off x="364730" y="1135196"/>
            <a:ext cx="2336615" cy="2082272"/>
          </a:xfrm>
          <a:prstGeom prst="star8">
            <a:avLst/>
          </a:prstGeom>
          <a:solidFill>
            <a:schemeClr val="bg2">
              <a:lumMod val="90000"/>
              <a:alpha val="70000"/>
            </a:schemeClr>
          </a:solidFill>
          <a:ln>
            <a:solidFill>
              <a:schemeClr val="bg2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120650" contourW="82550" prstMaterial="dkEdge">
            <a:bevelT prst="convex"/>
            <a:extrusionClr>
              <a:schemeClr val="bg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9" name="Подзаголовок 12"/>
          <p:cNvSpPr txBox="1">
            <a:spLocks/>
          </p:cNvSpPr>
          <p:nvPr/>
        </p:nvSpPr>
        <p:spPr>
          <a:xfrm>
            <a:off x="668940" y="1372788"/>
            <a:ext cx="1728194" cy="12390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Номинация :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«Волшебная 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страна 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математика»</a:t>
            </a:r>
            <a:endParaRPr lang="ru-RU" sz="2400" b="1" i="1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3100496" cy="216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52536" y="3426459"/>
            <a:ext cx="4968552" cy="1584176"/>
          </a:xfrm>
          <a:prstGeom prst="rect">
            <a:avLst/>
          </a:prstGeom>
          <a:solidFill>
            <a:schemeClr val="accent2">
              <a:lumMod val="75000"/>
            </a:schemeClr>
          </a:solidFill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u="sng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Авторы: </a:t>
            </a:r>
            <a:endParaRPr lang="ru-RU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lvl="0"/>
            <a:r>
              <a:rPr lang="ru-RU" sz="24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Миненко Тамара  Ивановна</a:t>
            </a:r>
            <a:r>
              <a:rPr lang="ru-RU" sz="24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, </a:t>
            </a:r>
            <a:r>
              <a:rPr lang="ru-RU" sz="24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воспитатель дошкольной </a:t>
            </a:r>
            <a:r>
              <a:rPr lang="ru-RU" i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группы МБДОУ</a:t>
            </a:r>
            <a:r>
              <a:rPr lang="ru-RU" i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Березина Светлана Михайловна, </a:t>
            </a:r>
            <a:br>
              <a:rPr lang="ru-RU" sz="2400" b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воспитатель дошкольной </a:t>
            </a:r>
            <a:r>
              <a:rPr lang="ru-RU" i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группы МБДОУ  </a:t>
            </a:r>
            <a:endParaRPr lang="ru-RU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16685" y="5010635"/>
            <a:ext cx="4392488" cy="1508178"/>
          </a:xfrm>
          <a:prstGeom prst="rect">
            <a:avLst/>
          </a:prstGeom>
          <a:scene3d>
            <a:camera prst="perspectiveHeroicExtremeLeftFacing"/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accent6">
                <a:shade val="40000"/>
                <a:satMod val="15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b="1" u="sng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/>
            <a:r>
              <a:rPr lang="ru-RU" sz="1600" b="1" u="sng" dirty="0">
                <a:latin typeface="Times New Roman" pitchFamily="18" charset="0"/>
                <a:ea typeface="Calibri"/>
                <a:cs typeface="Times New Roman" pitchFamily="18" charset="0"/>
              </a:rPr>
              <a:t>Научный руководитель:</a:t>
            </a:r>
          </a:p>
          <a:p>
            <a:pPr lvl="0"/>
            <a: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  <a:t>Стрельцова  Галина Николаевна, </a:t>
            </a:r>
            <a:br>
              <a:rPr lang="ru-RU" sz="2000" b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заместитель заведующего по 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  <a:t>воспитательной и методической  работе</a:t>
            </a:r>
            <a:br>
              <a:rPr lang="ru-RU" i="1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50518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9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План  работы: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7620000" cy="525658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Подбор методической, художественной литературы, иллюстративного материала по данной теме.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Создание развивающей среды в подготовительных группах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Донесение до участников проекта важности данной проблемы.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Подбор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материала для продуктивной деятельности.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Составление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перспективного планирования различных видов деятельности по ФЭМП.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конспектов НОД, викторин.</a:t>
            </a:r>
          </a:p>
          <a:p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922413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352928" cy="1224136"/>
          </a:xfrm>
        </p:spPr>
        <p:txBody>
          <a:bodyPr/>
          <a:lstStyle/>
          <a:p>
            <a:pPr algn="ctr"/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Открытое занятие </a:t>
            </a:r>
            <a:b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«Зачем повару математика?»</a:t>
            </a:r>
            <a:endParaRPr lang="ru-RU" sz="3200" dirty="0"/>
          </a:p>
        </p:txBody>
      </p:sp>
      <p:pic>
        <p:nvPicPr>
          <p:cNvPr id="2050" name="Picture 2" descr="I:\Экскурсия на кухню\DSC_00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256" y="1530896"/>
            <a:ext cx="3682133" cy="2445413"/>
          </a:xfrm>
          <a:prstGeom prst="rect">
            <a:avLst/>
          </a:prstGeom>
          <a:solidFill>
            <a:schemeClr val="accent3">
              <a:hueOff val="0"/>
              <a:satOff val="0"/>
              <a:lumOff val="0"/>
            </a:schemeClr>
          </a:solidFill>
          <a:ln w="50800" cap="rnd" cmpd="sng">
            <a:solidFill>
              <a:srgbClr val="FFC000"/>
            </a:solidFill>
            <a:prstDash val="solid"/>
            <a:rou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  <a:bevelB w="101600" prst="riblet"/>
          </a:sp3d>
        </p:spPr>
      </p:pic>
      <p:pic>
        <p:nvPicPr>
          <p:cNvPr id="2051" name="Picture 3" descr="I:\Экскурсия на кухню\DSC_00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26" y="4221088"/>
            <a:ext cx="3528392" cy="2343309"/>
          </a:xfrm>
          <a:prstGeom prst="rect">
            <a:avLst/>
          </a:prstGeom>
          <a:solidFill>
            <a:schemeClr val="accent3">
              <a:hueOff val="0"/>
              <a:satOff val="0"/>
              <a:lumOff val="0"/>
            </a:schemeClr>
          </a:solidFill>
          <a:ln w="50800" cap="rnd" cmpd="tri">
            <a:solidFill>
              <a:srgbClr val="FFC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B w="114300" prst="artDeco"/>
          </a:sp3d>
        </p:spPr>
      </p:pic>
      <p:pic>
        <p:nvPicPr>
          <p:cNvPr id="2052" name="Picture 4" descr="I:\Экскурсия на кухню\DSC_00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1611" y="2816932"/>
            <a:ext cx="4228561" cy="2808312"/>
          </a:xfrm>
          <a:prstGeom prst="rect">
            <a:avLst/>
          </a:prstGeom>
          <a:solidFill>
            <a:schemeClr val="accent3">
              <a:hueOff val="0"/>
              <a:satOff val="0"/>
              <a:lumOff val="0"/>
            </a:schemeClr>
          </a:solidFill>
          <a:ln w="63500" cmpd="tri">
            <a:solidFill>
              <a:srgbClr val="FFC000"/>
            </a:solidFill>
            <a:prstDash val="sysDash"/>
            <a:beve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dkEdge">
            <a:bevelT prst="relaxedInset"/>
          </a:sp3d>
        </p:spPr>
      </p:pic>
      <p:sp>
        <p:nvSpPr>
          <p:cNvPr id="6" name="Выгнутая вниз стрелка 5">
            <a:hlinkClick r:id="rId5" action="ppaction://hlinksldjump"/>
          </p:cNvPr>
          <p:cNvSpPr/>
          <p:nvPr/>
        </p:nvSpPr>
        <p:spPr>
          <a:xfrm>
            <a:off x="8423920" y="5461790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9667" y="5821830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Экскурсия на пищеблок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39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ндрей\Desktop\ПРОЕКТ\ПРИЛОЖЕНИЕ 1. НОД Зачем повару математика\Фото с занятия\IMG_81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385"/>
            <a:ext cx="3952213" cy="2964160"/>
          </a:xfrm>
          <a:prstGeom prst="rect">
            <a:avLst/>
          </a:prstGeom>
          <a:noFill/>
          <a:ln w="3492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ндрей\Desktop\ПРОЕКТ\ПРИЛОЖЕНИЕ 1. НОД Зачем повару математика\Фото с занятия\IMG_81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3305"/>
            <a:ext cx="3840427" cy="2880320"/>
          </a:xfrm>
          <a:prstGeom prst="rect">
            <a:avLst/>
          </a:prstGeom>
          <a:noFill/>
          <a:ln w="3492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Андрей\Desktop\ПРОЕКТ\ПРИЛОЖЕНИЕ 1. НОД Зачем повару математика\Фото с занятия\IMG_82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022"/>
            <a:ext cx="4689715" cy="3517286"/>
          </a:xfrm>
          <a:prstGeom prst="rect">
            <a:avLst/>
          </a:prstGeom>
          <a:noFill/>
          <a:ln w="25400" cmpd="tri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8" y="3284984"/>
            <a:ext cx="2441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Открытое занятие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«Зачем повару математика?»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104993" y="6157344"/>
            <a:ext cx="2304256" cy="7006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5" action="ppaction://hlinkfile"/>
              </a:rPr>
              <a:t>Приложение 1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Выгнутая вниз стрелка 12">
            <a:hlinkClick r:id="rId6" action="ppaction://hlinksldjump"/>
          </p:cNvPr>
          <p:cNvSpPr/>
          <p:nvPr/>
        </p:nvSpPr>
        <p:spPr>
          <a:xfrm>
            <a:off x="8457362" y="5445224"/>
            <a:ext cx="686638" cy="71212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0395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064896" cy="648072"/>
          </a:xfrm>
        </p:spPr>
        <p:txBody>
          <a:bodyPr/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4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Математика </a:t>
            </a:r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играх»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836712"/>
            <a:ext cx="3842160" cy="2552635"/>
          </a:xfrm>
          <a:prstGeom prst="rect">
            <a:avLst/>
          </a:prstGeom>
          <a:ln w="50800" cmpd="tri">
            <a:solidFill>
              <a:srgbClr val="FFC000">
                <a:alpha val="80000"/>
              </a:srgbClr>
            </a:solidFill>
          </a:ln>
        </p:spPr>
      </p:pic>
      <p:pic>
        <p:nvPicPr>
          <p:cNvPr id="6" name="Рисунок 5" descr="F:\Фото с занятия Зачем повару математика Миненко Т.И\IMG_8178 (Копировать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672408" cy="2552635"/>
          </a:xfrm>
          <a:prstGeom prst="rect">
            <a:avLst/>
          </a:prstGeom>
          <a:noFill/>
          <a:ln w="50800" cmpd="tri">
            <a:solidFill>
              <a:srgbClr val="FFC000">
                <a:alpha val="80000"/>
              </a:srgbClr>
            </a:solidFill>
          </a:ln>
        </p:spPr>
      </p:pic>
      <p:pic>
        <p:nvPicPr>
          <p:cNvPr id="7" name="Рисунок 6" descr="D:\Документы\КОНКУРС ВОЛШЕБНАЯ СТРАНА МАТЕМАТИКА 2\Новая папка\DSC_0055 (Копировать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368386"/>
            <a:ext cx="4176464" cy="2921663"/>
          </a:xfrm>
          <a:prstGeom prst="rect">
            <a:avLst/>
          </a:prstGeom>
          <a:noFill/>
          <a:ln w="50800" cmpd="tri">
            <a:solidFill>
              <a:srgbClr val="FFC000">
                <a:alpha val="80000"/>
              </a:srgbClr>
            </a:solidFill>
          </a:ln>
        </p:spPr>
      </p:pic>
      <p:sp>
        <p:nvSpPr>
          <p:cNvPr id="8" name="Выгнутая вниз стрелка 7">
            <a:hlinkClick r:id="rId5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406" y="3387657"/>
            <a:ext cx="1836204" cy="1277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Играем в «Магазин»- измеряем объём мерками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93080" y="3368387"/>
            <a:ext cx="1921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Игры с геометрическим материалом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39753" y="6379317"/>
            <a:ext cx="3456384" cy="362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Игры -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ходилки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084168" y="6124337"/>
            <a:ext cx="2388948" cy="733663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pres?slideindex=1&amp;slidetitle="/>
              </a:rPr>
              <a:t>Приложение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632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620000" cy="1143000"/>
          </a:xfrm>
        </p:spPr>
        <p:txBody>
          <a:bodyPr/>
          <a:lstStyle/>
          <a:p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Изготовление альбома «Математика в сказках»</a:t>
            </a:r>
            <a:endParaRPr lang="ru-RU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628799"/>
            <a:ext cx="3890626" cy="2827189"/>
          </a:xfrm>
          <a:prstGeom prst="rect">
            <a:avLst/>
          </a:prstGeom>
          <a:ln w="25400" cmpd="sng">
            <a:solidFill>
              <a:srgbClr val="FFC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696932"/>
            <a:ext cx="3796866" cy="2759056"/>
          </a:xfrm>
          <a:prstGeom prst="rect">
            <a:avLst/>
          </a:prstGeom>
          <a:ln w="25400" cmpd="sng">
            <a:solidFill>
              <a:srgbClr val="FFC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9" t="4332"/>
          <a:stretch/>
        </p:blipFill>
        <p:spPr>
          <a:xfrm>
            <a:off x="2240225" y="4455989"/>
            <a:ext cx="3339887" cy="2372842"/>
          </a:xfrm>
          <a:prstGeom prst="rect">
            <a:avLst/>
          </a:prstGeom>
          <a:ln w="25400">
            <a:solidFill>
              <a:srgbClr val="FFC000"/>
            </a:solidFill>
          </a:ln>
        </p:spPr>
      </p:pic>
      <p:sp>
        <p:nvSpPr>
          <p:cNvPr id="9" name="Стрелка вправо 8"/>
          <p:cNvSpPr/>
          <p:nvPr/>
        </p:nvSpPr>
        <p:spPr>
          <a:xfrm>
            <a:off x="5868144" y="6165304"/>
            <a:ext cx="2520280" cy="7006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pres?slideindex=1&amp;slidetitle="/>
              </a:rPr>
              <a:t>Приложение 3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178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620000" cy="1152128"/>
          </a:xfrm>
        </p:spPr>
        <p:txBody>
          <a:bodyPr/>
          <a:lstStyle/>
          <a:p>
            <a:r>
              <a:rPr lang="ru-RU" sz="3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«Математические игры и счётный материал своими руками»</a:t>
            </a:r>
            <a:endParaRPr lang="ru-RU" sz="3600" dirty="0"/>
          </a:p>
        </p:txBody>
      </p:sp>
      <p:pic>
        <p:nvPicPr>
          <p:cNvPr id="1029" name="Picture 5" descr="I:\КОНКУРС ВОЛШЕБНАЯ СТРАНА МАТЕМАТИКА 2\105CANON\IMG_8252 (Копироват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88954"/>
            <a:ext cx="3072341" cy="2304256"/>
          </a:xfrm>
          <a:prstGeom prst="rect">
            <a:avLst/>
          </a:prstGeom>
          <a:noFill/>
          <a:ln w="25400" cmpd="tri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:\КОНКУРС ВОЛШЕБНАЯ СТРАНА МАТЕМАТИКА 2\105CANON\IMG_8254 (Копировать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0669" y="1124744"/>
            <a:ext cx="4032447" cy="3024336"/>
          </a:xfrm>
          <a:prstGeom prst="rect">
            <a:avLst/>
          </a:prstGeom>
          <a:noFill/>
          <a:ln w="25400" cmpd="tri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:\КОНКУРС ВОЛШЕБНАЯ СТРАНА МАТЕМАТИКА 2\105CANON\IMG_8251 (Копировать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4509119"/>
            <a:ext cx="2958969" cy="2219227"/>
          </a:xfrm>
          <a:prstGeom prst="rect">
            <a:avLst/>
          </a:prstGeom>
          <a:noFill/>
          <a:ln w="25400" cmpd="tri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:\КОНКУРС ВОЛШЕБНАЯ СТРАНА МАТЕМАТИКА 2\105CANON\IMG_82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8" y="1484783"/>
            <a:ext cx="3888433" cy="2916325"/>
          </a:xfrm>
          <a:prstGeom prst="rect">
            <a:avLst/>
          </a:prstGeom>
          <a:noFill/>
          <a:ln w="25400" cmpd="tri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право 11">
            <a:hlinkClick r:id="rId7" action="ppaction://hlinkpres?slideindex=1&amp;slidetitle="/>
          </p:cNvPr>
          <p:cNvSpPr/>
          <p:nvPr/>
        </p:nvSpPr>
        <p:spPr>
          <a:xfrm>
            <a:off x="6156176" y="6124337"/>
            <a:ext cx="2316940" cy="733663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8" action="ppaction://hlinkpres?slideindex=1&amp;slidetitle="/>
              </a:rPr>
              <a:t>Приложение 4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678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282154"/>
          </a:xfrm>
        </p:spPr>
        <p:txBody>
          <a:bodyPr/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«Математика в нашей семье»</a:t>
            </a:r>
            <a:endParaRPr lang="ru-RU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Объект 5" descr="C:\Documents and Settings\Галина\Мои документы\КОНКУРС ВОЛШЕБНАЯ СТРАНА МАТЕМАТИКА 1\Номинация Математика в нашей семье\112___03\IMG_199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621359"/>
            <a:ext cx="2736304" cy="2167682"/>
          </a:xfrm>
          <a:prstGeom prst="rect">
            <a:avLst/>
          </a:prstGeom>
          <a:noFill/>
          <a:ln w="50800" cap="rnd">
            <a:solidFill>
              <a:srgbClr val="FFC000"/>
            </a:solidFill>
            <a:round/>
            <a:headEnd/>
            <a:tailEnd/>
          </a:ln>
        </p:spPr>
      </p:pic>
      <p:pic>
        <p:nvPicPr>
          <p:cNvPr id="7" name="Рисунок 6" descr="G:\IMG_690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34" t="10468" r="11338"/>
          <a:stretch>
            <a:fillRect/>
          </a:stretch>
        </p:blipFill>
        <p:spPr bwMode="auto">
          <a:xfrm>
            <a:off x="2632653" y="3608542"/>
            <a:ext cx="2808312" cy="2556762"/>
          </a:xfrm>
          <a:prstGeom prst="rect">
            <a:avLst/>
          </a:prstGeom>
          <a:noFill/>
          <a:ln w="50800">
            <a:solidFill>
              <a:srgbClr val="FFC000"/>
            </a:solidFill>
          </a:ln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944724"/>
            <a:ext cx="3672408" cy="2376264"/>
          </a:xfrm>
          <a:prstGeom prst="rect">
            <a:avLst/>
          </a:prstGeom>
          <a:ln w="50800" cap="sq">
            <a:solidFill>
              <a:srgbClr val="FFC000"/>
            </a:solidFill>
            <a:bevel/>
          </a:ln>
        </p:spPr>
      </p:pic>
      <p:sp>
        <p:nvSpPr>
          <p:cNvPr id="4" name="TextBox 3"/>
          <p:cNvSpPr txBox="1"/>
          <p:nvPr/>
        </p:nvSpPr>
        <p:spPr>
          <a:xfrm>
            <a:off x="124474" y="3729937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Мой математический уголок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74094" y="3306080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«Я учу своих козлят»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1766" y="6303803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«Считаю пирожки»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6104993" y="6157344"/>
            <a:ext cx="2304256" cy="7006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Приложение 5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81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/>
      <p:bldP spid="13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349858" cy="1426170"/>
          </a:xfrm>
        </p:spPr>
        <p:txBody>
          <a:bodyPr/>
          <a:lstStyle/>
          <a:p>
            <a:r>
              <a:rPr lang="ru-RU" sz="3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Консультация ФЭМП с использованием дидактических игр</a:t>
            </a:r>
            <a:endParaRPr lang="ru-RU" sz="3600" dirty="0"/>
          </a:p>
        </p:txBody>
      </p:sp>
      <p:sp>
        <p:nvSpPr>
          <p:cNvPr id="6" name="Выгнутая вниз стрелка 5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098" name="Рисунок 3" descr="&quot;&amp;Rcy;&amp;acy;&amp;zcy;&amp;vcy;&amp;icy;&amp;tcy;&amp;icy;&amp;iecy; &amp;mcy;&amp;iecy;&amp;lcy;&amp;kcy;&amp;ocy;&amp;jcy; &amp;mcy;&amp;ocy;&amp;tcy;&amp;ocy;&amp;rcy;&amp;icy;&amp;kcy;&amp;icy; &amp;ncy;&amp;acy; &amp;zcy;&amp;acy;&amp;ncy;&amp;yacy;&amp;tcy;&amp;icy;&amp;yacy;&amp;khcy; &amp;scy; &amp;pcy;&amp;iecy;&amp;dcy;&amp;acy;&amp;gcy;&amp;ocy;&amp;gcy;&amp;ocy;&amp;mcy;-&amp;pcy;&amp;scy;&amp;icy;&amp;khcy;&amp;ocy;&amp;lcy;&amp;ocy;&amp;gcy;&amp;ocy;&amp;mcy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624" r="1184"/>
          <a:stretch>
            <a:fillRect/>
          </a:stretch>
        </p:blipFill>
        <p:spPr bwMode="auto">
          <a:xfrm>
            <a:off x="1468645" y="4343674"/>
            <a:ext cx="3254381" cy="2104629"/>
          </a:xfrm>
          <a:prstGeom prst="rect">
            <a:avLst/>
          </a:prstGeom>
          <a:noFill/>
          <a:ln w="53975" cap="rnd" cmpd="tri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review-image" descr="http://miryarche.ru/wp-content/uploads/2012/07/d0b2d0b0-300x2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6" t="15178"/>
          <a:stretch>
            <a:fillRect/>
          </a:stretch>
        </p:blipFill>
        <p:spPr bwMode="auto">
          <a:xfrm>
            <a:off x="4225981" y="1268760"/>
            <a:ext cx="3758023" cy="2420422"/>
          </a:xfrm>
          <a:prstGeom prst="rect">
            <a:avLst/>
          </a:prstGeom>
          <a:noFill/>
          <a:ln w="60325" cmpd="tri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review-image" descr="http://www.maam.ru/upload/blogs/5253ee91be54e454ae40fdc6bdbb27a0.jp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90" t="14868" r="719" b="21582"/>
          <a:stretch>
            <a:fillRect/>
          </a:stretch>
        </p:blipFill>
        <p:spPr bwMode="auto">
          <a:xfrm>
            <a:off x="16273" y="1738325"/>
            <a:ext cx="3802817" cy="2088232"/>
          </a:xfrm>
          <a:prstGeom prst="rect">
            <a:avLst/>
          </a:prstGeom>
          <a:noFill/>
          <a:ln w="53975" cmpd="tri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6124128" y="6165304"/>
            <a:ext cx="2304256" cy="7006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Приложение 6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3720307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«Чудесный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мешочек»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138" y="3826557"/>
            <a:ext cx="2454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«Чего не стало?»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6488668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«Рассортируйте пуговицы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327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620000" cy="1512168"/>
          </a:xfrm>
        </p:spPr>
        <p:txBody>
          <a:bodyPr/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Анкетирование родителей</a:t>
            </a:r>
            <a:endParaRPr lang="ru-RU" sz="4800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2348880"/>
            <a:ext cx="7283152" cy="3168352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С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родителями было проведено анкетирование, из результатов которого стало ясно, что не все в полной мере понимают проблему формирования математических представлений с раннего возраста, не видят возможности формирования таких знаний в игре, повседневной жизни, не используют художественное слово.  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6104993" y="6157344"/>
            <a:ext cx="2304256" cy="7006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3" action="ppaction://hlinkfile"/>
              </a:rPr>
              <a:t>Приложение7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81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Развлечение «Математика –царица  наук»</a:t>
            </a:r>
            <a:endParaRPr lang="ru-RU" sz="3600" dirty="0"/>
          </a:p>
        </p:txBody>
      </p:sp>
      <p:pic>
        <p:nvPicPr>
          <p:cNvPr id="5" name="Рисунок 4" descr="C:\Users\Галина\Documents\Новая папка (4)\DSC_0033 (Копировать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08720"/>
            <a:ext cx="3021604" cy="2016224"/>
          </a:xfrm>
          <a:prstGeom prst="rect">
            <a:avLst/>
          </a:prstGeom>
          <a:noFill/>
          <a:ln w="47625" cmpd="tri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 descr="C:\Users\Галина\Documents\Новая папка (4)\DSC_0019 (Копировать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4984"/>
            <a:ext cx="3597668" cy="2376264"/>
          </a:xfrm>
          <a:prstGeom prst="rect">
            <a:avLst/>
          </a:prstGeom>
          <a:noFill/>
          <a:ln w="50800" cmpd="tri">
            <a:solidFill>
              <a:schemeClr val="accent2">
                <a:lumMod val="75000"/>
              </a:schemeClr>
            </a:solidFill>
          </a:ln>
        </p:spPr>
      </p:pic>
      <p:pic>
        <p:nvPicPr>
          <p:cNvPr id="9" name="Рисунок 8" descr="C:\Users\Галина\Documents\Новая папка (4)\DSC_0012 (Копировать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38" y="3961386"/>
            <a:ext cx="3597668" cy="2433329"/>
          </a:xfrm>
          <a:prstGeom prst="rect">
            <a:avLst/>
          </a:prstGeom>
          <a:noFill/>
          <a:ln w="57150" cmpd="tri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 descr="C:\Users\Галина\Documents\Новая папка (4)\DSC_0006 (Копировать)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5419" y="1716026"/>
            <a:ext cx="3381375" cy="2245360"/>
          </a:xfrm>
          <a:prstGeom prst="rect">
            <a:avLst/>
          </a:prstGeom>
          <a:noFill/>
          <a:ln w="57150" cmpd="tri">
            <a:solidFill>
              <a:schemeClr val="accent2">
                <a:lumMod val="75000"/>
              </a:schemeClr>
            </a:solidFill>
          </a:ln>
        </p:spPr>
      </p:pic>
      <p:sp>
        <p:nvSpPr>
          <p:cNvPr id="10" name="Стрелка вправо 9"/>
          <p:cNvSpPr/>
          <p:nvPr/>
        </p:nvSpPr>
        <p:spPr>
          <a:xfrm>
            <a:off x="6055947" y="6206862"/>
            <a:ext cx="2304256" cy="700656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file"/>
              </a:rPr>
              <a:t>Приложение 8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Выгнутая вниз стрелка 10">
            <a:hlinkClick r:id="rId7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336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3"/>
            <a:ext cx="813184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6093296"/>
            <a:ext cx="84604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Возраст участников проекта: 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6-7 лет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3" y="188640"/>
            <a:ext cx="5904656" cy="79208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pc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Продолжительность проекта: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8-конечная звезда 12"/>
          <p:cNvSpPr>
            <a:spLocks noChangeAspect="1"/>
          </p:cNvSpPr>
          <p:nvPr/>
        </p:nvSpPr>
        <p:spPr>
          <a:xfrm>
            <a:off x="6156176" y="116632"/>
            <a:ext cx="1698227" cy="1698227"/>
          </a:xfrm>
          <a:prstGeom prst="star8">
            <a:avLst/>
          </a:prstGeom>
          <a:solidFill>
            <a:srgbClr val="FFC000">
              <a:alpha val="70000"/>
            </a:srgbClr>
          </a:solidFill>
          <a:ln>
            <a:solidFill>
              <a:schemeClr val="accent2">
                <a:lumMod val="75000"/>
              </a:schemeClr>
            </a:solidFill>
            <a:prstDash val="sysDash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extrusionH="120650" contourW="82550" prstMaterial="dkEdge">
            <a:bevelT prst="slope"/>
            <a:extrusionClr>
              <a:schemeClr val="bg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месяц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762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77850" cy="1152128"/>
          </a:xfrm>
        </p:spPr>
        <p:txBody>
          <a:bodyPr/>
          <a:lstStyle/>
          <a:p>
            <a:r>
              <a:rPr lang="ru-RU" sz="4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Формы реализации проекта: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205842" cy="5112568"/>
          </a:xfrm>
        </p:spPr>
        <p:txBody>
          <a:bodyPr>
            <a:noAutofit/>
          </a:bodyPr>
          <a:lstStyle/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обучение в повседневных бытовых ситуациях;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демонстративные опыты;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коллективное занятие (свободное участие детей в нем);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фронтальное занятие с четкими правилами, обязательное для всех;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свободные беседы об истории математики, связи математики и разных видов искусства – музыки, архитектуры, декоративно - прикладного искусства, дизайна, связь математики с повседневной жизнью человека;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самостоятельная исследовательская деятельность в развивающей среде;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индивидуально-творческая деятельность;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творческая деятельность в малой подгруппе(5-8 детей);</a:t>
            </a:r>
          </a:p>
          <a:p>
            <a:pPr lvl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учебно-игровая деятельность (познавательные игры, занятия).</a:t>
            </a:r>
          </a:p>
          <a:p>
            <a:pPr marL="114300" indent="0">
              <a:buNone/>
            </a:pPr>
            <a:endParaRPr lang="ru-RU" sz="2000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81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282154"/>
          </a:xfrm>
        </p:spPr>
        <p:txBody>
          <a:bodyPr/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Методы и приёмы: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7620000" cy="4627984"/>
          </a:xfrm>
        </p:spPr>
        <p:txBody>
          <a:bodyPr/>
          <a:lstStyle/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практические (игровые);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экспериментирование;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моделирование;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воссоздание;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задания разной степени сложности;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преобразование;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конструирование;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сюжетно – ролевая игра;</a:t>
            </a:r>
          </a:p>
          <a:p>
            <a:pPr lvl="0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игра – драматизация.</a:t>
            </a:r>
          </a:p>
          <a:p>
            <a:endParaRPr lang="ru-RU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81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94122"/>
          </a:xfrm>
        </p:spPr>
        <p:txBody>
          <a:bodyPr/>
          <a:lstStyle/>
          <a:p>
            <a:r>
              <a:rPr lang="ru-RU" sz="2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Приобретённые умения, знания, навыки: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7620000" cy="5472608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детей продолжили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формироваться: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навыки исследовательской деятельности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навыки познавательной активности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навыки творчества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самостоятельность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планировать свою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работать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коллективе</a:t>
            </a:r>
          </a:p>
          <a:p>
            <a:pPr marL="11430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педагогов преимуществом данного проектного метода явилось: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качества образовательного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методов развивающего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критического и творческого мышления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компетентности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781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5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6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6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620000" cy="1008112"/>
          </a:xfrm>
        </p:spPr>
        <p:txBody>
          <a:bodyPr/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Список  литературы: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807" y="1340768"/>
            <a:ext cx="8220609" cy="5256584"/>
          </a:xfrm>
        </p:spPr>
        <p:txBody>
          <a:bodyPr>
            <a:noAutofit/>
          </a:bodyPr>
          <a:lstStyle/>
          <a:p>
            <a:pPr lvl="0"/>
            <a:endParaRPr lang="ru-RU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Диск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Методическая поддержка старшего воспитателя «Проектная деятельность в ДОУ» МЦФЭР ресурсы образования. Выпуск №4 2011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«Знакомим дошкольников с математикой», авторы- составители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Л.В.Воронина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Н.Д.Суворова,М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., Творческий центр СФЕРА, 2011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Колесникова Е.В. «Обучение решению математических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задач»,М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., Творческий центр СФЕРА, 2011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Колесникова Е.В. «Математика для дошкольников 6-7 лет», М., Творческий центр СФЕРА, 2001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Комарова Л.Д. «Как работать с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палочкамиКюизенера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?» , М., Гном, 2013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Метод проектов (</a:t>
            </a:r>
            <a:r>
              <a:rPr lang="ru-RU" sz="1800" u="sng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2" tooltip="http://www.iteach.ru/met/metodika/a_2wn3.php"/>
              </a:rPr>
              <a:t>http://www.iteach.ru/met/metodika/a_2wn3.php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автор: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Полат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Е.С., ИОСО РАО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Михайлова З.А. «Игровые задачи для дошкольников», С-П.,  Детство Пресс, 2001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Новикова В.П. «Математические игры в детском саду и начальной школе», М., Мозаика- Синтез, 2011 </a:t>
            </a:r>
          </a:p>
        </p:txBody>
      </p:sp>
      <p:sp>
        <p:nvSpPr>
          <p:cNvPr id="4" name="Выгнутая вниз стрелка 3">
            <a:hlinkClick r:id="rId3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128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7609656" cy="592412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Новикова В.П., Тихонова Л.И. «Геометрическая мозаика в интегрированных занятиях», М., Мозаика- Синтез, 2009 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Новикова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В.П., Тихонова Л.И. «Развивающие игры и занятия с палочками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Кюизенера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», М., Мозаика- Синтез, 2009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Новикова В.П., Тихонова Л.И. «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Лего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мозаика в играх и занятиях», М., Мозаика- Синтез, 2005 </a:t>
            </a:r>
          </a:p>
          <a:p>
            <a:pPr lvl="0"/>
            <a:r>
              <a:rPr lang="ru-RU" sz="1800" dirty="0" err="1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Помораева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И.А.,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Позина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В.А. «Формирование элементарных математических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представлений»,М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., Мозаика- Синтез, 2014 </a:t>
            </a:r>
          </a:p>
          <a:p>
            <a:pPr lvl="0"/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Рихтерман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Т.Д. «Формирование представлений о времени у детей дошкольного возраста», М., Просвещение, 1982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Смоленцева А.А. «Сюжетно- дидактические игры с математическим содержанием», М., Просвещение, 1987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Соловьёва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Е.В.«Математика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и логика для дошкольников»,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М.,Просвещение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2006 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CD диск «Алик. Скоро в школу» и «Алик. Занимательная математика», фирма разработчик «Руссобит-М»</a:t>
            </a:r>
          </a:p>
          <a:p>
            <a:pPr lvl="0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CD диск «Игра – Приключения на планете чисел» 1 и 2 части, фирма разработчик «Бука»</a:t>
            </a:r>
          </a:p>
          <a:p>
            <a:endParaRPr lang="ru-RU" sz="2400" dirty="0"/>
          </a:p>
          <a:p>
            <a:endParaRPr lang="ru-RU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052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35608" y="274638"/>
            <a:ext cx="3928480" cy="56207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СОДЕРЖАНИЕ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79512" y="764704"/>
            <a:ext cx="8136904" cy="5976664"/>
          </a:xfrm>
        </p:spPr>
        <p:txBody>
          <a:bodyPr>
            <a:noAutofit/>
          </a:bodyPr>
          <a:lstStyle/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2" action="ppaction://hlinksldjump"/>
              </a:rPr>
              <a:t>Актуальность выбранной темы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3" action="ppaction://hlinksldjump"/>
              </a:rPr>
              <a:t>Значимая для детей проблема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4" action="ppaction://hlinksldjump"/>
              </a:rPr>
              <a:t>Цель проекта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5" action="ppaction://hlinksldjump"/>
              </a:rPr>
              <a:t>Задачи, поставленные для реализации проекта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6" action="ppaction://hlinksldjump"/>
              </a:rPr>
              <a:t>Предполагаемый результат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7" action="ppaction://hlinksldjump"/>
              </a:rPr>
              <a:t>План работы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8" action="ppaction://hlinksldjump"/>
              </a:rPr>
              <a:t>«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8" action="ppaction://hlinksldjump"/>
              </a:rPr>
              <a:t>Зачем повару математика»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9" action="ppaction://hlinksldjump"/>
              </a:rPr>
              <a:t>«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9" action="ppaction://hlinksldjump"/>
              </a:rPr>
              <a:t>Математика в играх детей»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0" action="ppaction://hlinksldjump"/>
              </a:rPr>
              <a:t>Альбом 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0" action="ppaction://hlinksldjump"/>
              </a:rPr>
              <a:t>детских рисунков «Математика в сказках»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1" action="ppaction://hlinksldjump"/>
              </a:rPr>
              <a:t>«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1" action="ppaction://hlinksldjump"/>
              </a:rPr>
              <a:t>Математические игры и счётный материал своими руками»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2" action="ppaction://hlinksldjump"/>
              </a:rPr>
              <a:t>Фотовыставка 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2" action="ppaction://hlinksldjump"/>
              </a:rPr>
              <a:t>«Математика в нашей семье»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3" action="ppaction://hlinksldjump"/>
              </a:rPr>
              <a:t>Консультация 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3" action="ppaction://hlinksldjump"/>
              </a:rPr>
              <a:t>для родителей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4" action="ppaction://hlinksldjump"/>
              </a:rPr>
              <a:t>Результаты 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4" action="ppaction://hlinksldjump"/>
              </a:rPr>
              <a:t>анкетирования родителей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5" action="ppaction://hlinksldjump"/>
              </a:rPr>
              <a:t>Развлечение </a:t>
            </a:r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5" action="ppaction://hlinksldjump"/>
              </a:rPr>
              <a:t>«Математика- царица наук</a:t>
            </a:r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5" action="ppaction://hlinksldjump"/>
              </a:rPr>
              <a:t>»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6" action="ppaction://hlinksldjump"/>
              </a:rPr>
              <a:t>Формы реализации проекта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7" action="ppaction://hlinksldjump"/>
              </a:rPr>
              <a:t>Методы и приемы реализации </a:t>
            </a:r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7" action="ppaction://hlinksldjump"/>
              </a:rPr>
              <a:t>проекта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8" action="ppaction://hlinksldjump"/>
              </a:rPr>
              <a:t>Приобретенные умения, знания, навыки</a:t>
            </a:r>
            <a:endParaRPr lang="ru-RU" sz="1800" b="1" u="sng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b="1" u="sng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  <a:hlinkClick r:id="rId19" action="ppaction://hlinksldjump"/>
              </a:rPr>
              <a:t>Список используемой литературы</a:t>
            </a:r>
            <a:endParaRPr lang="ru-RU" sz="1800" b="1" u="sng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179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70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9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00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3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7000"/>
                            </p:stCondLst>
                            <p:childTnLst>
                              <p:par>
                                <p:cTn id="10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7406640" cy="1124886"/>
          </a:xfrm>
          <a:solidFill>
            <a:schemeClr val="bg2"/>
          </a:solidFill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Актуальность</a:t>
            </a:r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  <a:endParaRPr lang="ru-RU" sz="72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0432" y="1772816"/>
            <a:ext cx="7531928" cy="4747288"/>
          </a:xfrm>
        </p:spPr>
        <p:txBody>
          <a:bodyPr>
            <a:normAutofit/>
          </a:bodyPr>
          <a:lstStyle/>
          <a:p>
            <a:pPr indent="449580"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Обучению дошкольников началам математики должно отводиться важное место. Это вызвано целым рядом причин: началом школьного обучения, обилием информации, получаемой ребенком, повышением внимания к компьютеризации уже с дошкольного возраста, стремлением родителей в связи с этим как можно раньше научить ребенка узнавать цифры, считать, решать задачи. </a:t>
            </a:r>
          </a:p>
        </p:txBody>
      </p:sp>
      <p:sp>
        <p:nvSpPr>
          <p:cNvPr id="7" name="Выгнутая вниз стрелка 6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9568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Проблема: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Математика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один из наиболее сложных предметов в школьном цикле, поэтому для успешного обучения ребенка в школе уже в детском саду необходимо способствовать математическому развитию дошкольника, расширять математический кругозор, повышать качество математической подготовки к школе. </a:t>
            </a: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50836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7406640" cy="1124886"/>
          </a:xfrm>
          <a:solidFill>
            <a:schemeClr val="bg2"/>
          </a:solidFill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7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Цель</a:t>
            </a:r>
            <a:r>
              <a:rPr lang="ru-RU" sz="7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проекта:</a:t>
            </a:r>
            <a:endParaRPr lang="ru-RU" sz="72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0432" y="1772816"/>
            <a:ext cx="7531928" cy="4747288"/>
          </a:xfrm>
        </p:spPr>
        <p:txBody>
          <a:bodyPr>
            <a:normAutofit/>
          </a:bodyPr>
          <a:lstStyle/>
          <a:p>
            <a:pPr indent="449580">
              <a:spcAft>
                <a:spcPts val="0"/>
              </a:spcAft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уровня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математических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представлений у детей старшего дошкольного возраста в организованной и самостоятельной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деятельности, показать,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что математика- это не скучная наука, а занимательная игра, используемая в повседневной жизни для получения знаний. </a:t>
            </a:r>
          </a:p>
          <a:p>
            <a:endParaRPr lang="ru-RU" dirty="0"/>
          </a:p>
        </p:txBody>
      </p:sp>
      <p:sp>
        <p:nvSpPr>
          <p:cNvPr id="7" name="Выгнутая вниз стрелка 6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95688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16632"/>
            <a:ext cx="7776864" cy="936104"/>
          </a:xfrm>
          <a:solidFill>
            <a:schemeClr val="bg2"/>
          </a:solidFill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Задачи </a:t>
            </a:r>
            <a:r>
              <a:rPr lang="ru-RU" sz="4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проекта: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980728"/>
            <a:ext cx="7992888" cy="5427984"/>
          </a:xfrm>
        </p:spPr>
        <p:txBody>
          <a:bodyPr>
            <a:noAutofit/>
          </a:bodyPr>
          <a:lstStyle/>
          <a:p>
            <a:r>
              <a:rPr lang="ru-RU" b="1" i="1" u="sng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Обучающие задачи: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совершенствовать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умение считать в пределах 10 в прямом и обратном порядке, правильно пользоваться порядковыми и количественными числительными;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познакомить со счётом в пределах 20 и числами второго десятка;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закреплять умение узнавать и называть геометрические фигуры;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закреплять умение определять положение того или иного предмета не только по отношению к себе, но и к другому предмету;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совершенствовать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умение выделять совокупности предметов или фигур, обладающих общим свойством, выделять и выражать в речи признаки сходств и различия отдельных предметов и совокупностей;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учить на наглядной основе решать простейшие задачи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Выгнутая вниз стрелка 5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95688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7620000" cy="5976664"/>
          </a:xfrm>
        </p:spPr>
        <p:txBody>
          <a:bodyPr/>
          <a:lstStyle/>
          <a:p>
            <a:pPr marL="114300" indent="0">
              <a:buNone/>
            </a:pPr>
            <a:r>
              <a:rPr lang="ru-RU" sz="2000" b="1" i="1" u="sng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Развивающие задачи: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развивать смекалку, зрительную память, воображение, умение сравнивать и анализировать;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способствовать формированию мыслительных процессов, развитию речи, умению аргументировать свои высказывания;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развивать чувство коллективизма, создать эмоциональное настроение детей.</a:t>
            </a:r>
          </a:p>
          <a:p>
            <a:pPr marL="114300" indent="0">
              <a:buNone/>
            </a:pPr>
            <a:r>
              <a:rPr lang="ru-RU" sz="2000" b="1" i="1" u="sng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Воспитательные задачи: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воспитывать самостоятельность, умение понимать учебную задачу и выполнять ее самостоятельно.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14300" indent="0">
              <a:buNone/>
            </a:pPr>
            <a:endParaRPr lang="ru-RU" dirty="0"/>
          </a:p>
        </p:txBody>
      </p:sp>
      <p:sp>
        <p:nvSpPr>
          <p:cNvPr id="4" name="Выгнутая вниз стрелка 3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068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94122"/>
          </a:xfrm>
        </p:spPr>
        <p:txBody>
          <a:bodyPr/>
          <a:lstStyle/>
          <a:p>
            <a:r>
              <a:rPr lang="ru-RU" sz="3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Предполагаемый результат: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064896" cy="520404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повышение уровня математических представлений у детей подготовительных групп;</a:t>
            </a:r>
          </a:p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активизация мышления, памяти, внимания, воображения;</a:t>
            </a:r>
          </a:p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навыка коллективного творчества, взаимопомощи, сотрудничества;</a:t>
            </a:r>
          </a:p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формирование готовности детей самостоятельно применять знания в общественной жизни, в играх;</a:t>
            </a:r>
          </a:p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совершенствование уровня профессионального мастерства педагогов по теме проекта; </a:t>
            </a:r>
          </a:p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активизация интереса родителей к использованию математических игр и упражнений;</a:t>
            </a:r>
          </a:p>
          <a:p>
            <a:pPr lv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накопление методической литературы и дидактического материала.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Выгнутая вниз стрелка 4">
            <a:hlinkClick r:id="rId2" action="ppaction://hlinksldjump"/>
          </p:cNvPr>
          <p:cNvSpPr/>
          <p:nvPr/>
        </p:nvSpPr>
        <p:spPr>
          <a:xfrm>
            <a:off x="8457362" y="5445224"/>
            <a:ext cx="720080" cy="720080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99593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1672</TotalTime>
  <Words>1183</Words>
  <Application>Microsoft Office PowerPoint</Application>
  <PresentationFormat>Экран (4:3)</PresentationFormat>
  <Paragraphs>150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Соседство</vt:lpstr>
      <vt:lpstr>Слайд 1</vt:lpstr>
      <vt:lpstr>Слайд 2</vt:lpstr>
      <vt:lpstr>СОДЕРЖАНИЕ</vt:lpstr>
      <vt:lpstr>Актуальность :</vt:lpstr>
      <vt:lpstr>Проблема:</vt:lpstr>
      <vt:lpstr>Цель  проекта:</vt:lpstr>
      <vt:lpstr>Задачи проекта:</vt:lpstr>
      <vt:lpstr>Слайд 8</vt:lpstr>
      <vt:lpstr>Предполагаемый результат:</vt:lpstr>
      <vt:lpstr>План  работы:</vt:lpstr>
      <vt:lpstr>Открытое занятие  «Зачем повару математика?»</vt:lpstr>
      <vt:lpstr>Слайд 12</vt:lpstr>
      <vt:lpstr>«Математика в играх»</vt:lpstr>
      <vt:lpstr>Изготовление альбома «Математика в сказках»</vt:lpstr>
      <vt:lpstr>«Математические игры и счётный материал своими руками»</vt:lpstr>
      <vt:lpstr>«Математика в нашей семье»</vt:lpstr>
      <vt:lpstr>Консультация ФЭМП с использованием дидактических игр</vt:lpstr>
      <vt:lpstr>Анкетирование родителей</vt:lpstr>
      <vt:lpstr>Развлечение «Математика –царица  наук»</vt:lpstr>
      <vt:lpstr>Формы реализации проекта:</vt:lpstr>
      <vt:lpstr>Методы и приёмы:</vt:lpstr>
      <vt:lpstr>Приобретённые умения, знания, навыки:</vt:lpstr>
      <vt:lpstr>Список  литературы: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User</cp:lastModifiedBy>
  <cp:revision>155</cp:revision>
  <dcterms:created xsi:type="dcterms:W3CDTF">2015-03-27T23:56:01Z</dcterms:created>
  <dcterms:modified xsi:type="dcterms:W3CDTF">2015-03-31T15:16:19Z</dcterms:modified>
</cp:coreProperties>
</file>