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4" r:id="rId9"/>
    <p:sldId id="263" r:id="rId10"/>
    <p:sldId id="265" r:id="rId11"/>
    <p:sldId id="267" r:id="rId12"/>
    <p:sldId id="268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08A9-34BA-428D-ACE6-69672DDFA09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4EE6-28D1-45C0-9DD4-BEDB139C1A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08A9-34BA-428D-ACE6-69672DDFA09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4EE6-28D1-45C0-9DD4-BEDB139C1A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08A9-34BA-428D-ACE6-69672DDFA09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4EE6-28D1-45C0-9DD4-BEDB139C1A7A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08A9-34BA-428D-ACE6-69672DDFA09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4EE6-28D1-45C0-9DD4-BEDB139C1A7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08A9-34BA-428D-ACE6-69672DDFA09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4EE6-28D1-45C0-9DD4-BEDB139C1A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08A9-34BA-428D-ACE6-69672DDFA09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4EE6-28D1-45C0-9DD4-BEDB139C1A7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08A9-34BA-428D-ACE6-69672DDFA09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4EE6-28D1-45C0-9DD4-BEDB139C1A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08A9-34BA-428D-ACE6-69672DDFA09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4EE6-28D1-45C0-9DD4-BEDB139C1A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08A9-34BA-428D-ACE6-69672DDFA09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4EE6-28D1-45C0-9DD4-BEDB139C1A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08A9-34BA-428D-ACE6-69672DDFA09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4EE6-28D1-45C0-9DD4-BEDB139C1A7A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F08A9-34BA-428D-ACE6-69672DDFA09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5D4EE6-28D1-45C0-9DD4-BEDB139C1A7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92F08A9-34BA-428D-ACE6-69672DDFA09A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F5D4EE6-28D1-45C0-9DD4-BEDB139C1A7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36712"/>
            <a:ext cx="8280920" cy="32370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-1930881"/>
            <a:ext cx="6984776" cy="65162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3528" y="3711074"/>
            <a:ext cx="8568952" cy="2804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effectLst/>
                <a:latin typeface="Times New Roman"/>
                <a:ea typeface="Calibri"/>
              </a:rPr>
              <a:t>ОТКРЫТОЕ МЕРОПРИЯТИЕ</a:t>
            </a:r>
            <a:endParaRPr lang="ru-RU" sz="2400" dirty="0" smtClean="0">
              <a:effectLst/>
              <a:latin typeface="Times New Roman"/>
              <a:ea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/>
                <a:ea typeface="Calibri"/>
              </a:rPr>
              <a:t>«Авиарейс - 21»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ea typeface="Calibri"/>
              </a:rPr>
              <a:t>ПДО </a:t>
            </a:r>
            <a:r>
              <a:rPr lang="ru-RU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ea typeface="Calibri"/>
              </a:rPr>
              <a:t>Свидрицкая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ea typeface="Calibri"/>
              </a:rPr>
              <a:t> Е.С.,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imes New Roman"/>
                <a:ea typeface="Calibri"/>
              </a:rPr>
              <a:t>ПДО </a:t>
            </a:r>
            <a:r>
              <a:rPr lang="ru-RU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imes New Roman"/>
                <a:ea typeface="Calibri"/>
              </a:rPr>
              <a:t>Перетятько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imes New Roman"/>
                <a:ea typeface="Calibri"/>
              </a:rPr>
              <a:t> И.С.,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ea typeface="Calibri"/>
              </a:rPr>
              <a:t>Педагог-организатор Костенко Д.А..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Times New Roman"/>
              <a:ea typeface="Calibri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ea typeface="Calibri"/>
              </a:rPr>
              <a:t>МБУ ДО «</a:t>
            </a:r>
            <a:r>
              <a:rPr lang="ru-RU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ea typeface="Calibri"/>
              </a:rPr>
              <a:t>ЦРТДиЮ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ea typeface="Calibri"/>
              </a:rPr>
              <a:t>»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imes New Roman"/>
                <a:ea typeface="Calibri"/>
              </a:rPr>
              <a:t> </a:t>
            </a:r>
            <a:r>
              <a:rPr lang="ru-RU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imes New Roman"/>
                <a:ea typeface="Calibri"/>
              </a:rPr>
              <a:t>г.Новошахтинск</a:t>
            </a:r>
            <a:r>
              <a:rPr lang="ru-RU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Times New Roman"/>
                <a:ea typeface="Calibri"/>
              </a:rPr>
              <a:t>, Ростовская область.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59216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08520" y="116632"/>
            <a:ext cx="914400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1" i="0" u="none" strike="noStrike" kern="0" cap="none" spc="300" normalizeH="0" baseline="0" noProof="0" dirty="0" smtClean="0">
                <a:ln w="11430" cmpd="sng">
                  <a:solidFill>
                    <a:srgbClr val="FF8021">
                      <a:lumMod val="5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4E67C8">
                      <a:satMod val="220000"/>
                      <a:alpha val="35000"/>
                    </a:srgbClr>
                  </a:glo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График "Процентное соотношение столкновений птиц с самолётами в разное время суток"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36" y="1553585"/>
            <a:ext cx="8523287" cy="528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5720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626048"/>
              </p:ext>
            </p:extLst>
          </p:nvPr>
        </p:nvGraphicFramePr>
        <p:xfrm>
          <a:off x="395536" y="404664"/>
          <a:ext cx="8280919" cy="58978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18267"/>
                <a:gridCol w="3162652"/>
              </a:tblGrid>
              <a:tr h="397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Что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привлекает птиц к аэродромам?</a:t>
                      </a:r>
                      <a:endParaRPr lang="ru-RU" sz="18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218" marR="392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Меры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по отпугиванию птиц.</a:t>
                      </a:r>
                      <a:endParaRPr lang="ru-RU" sz="18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218" marR="392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6999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085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Нагретый бетон взлётно-посадочных полос привлекает насекомых и червей.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085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В аэродромных строениях много ниш и уголков, удобных для устройства гнёзд голубям, воробьям.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085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Остатки еды, выбрасываемые на свалки, располагающиеся поблизости, собирают ворон, грачей, голубей, воробьёв.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085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Скошенные газоны делают доступными для птиц, насекомых и грызунов. 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085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Обширная зона отчуждения, охраняемая от посещения людей. В зоне отчуждения обитают многие виды птиц, их привлекает обилие пищи, убежищ, отсутствие фактора беспокойства.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085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Ночью насекомые слетаются на свет белых фонарей.</a:t>
                      </a:r>
                    </a:p>
                  </a:txBody>
                  <a:tcPr marL="39218" marR="392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7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218" marR="392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03096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33030"/>
              </p:ext>
            </p:extLst>
          </p:nvPr>
        </p:nvGraphicFramePr>
        <p:xfrm>
          <a:off x="179512" y="188640"/>
          <a:ext cx="8568952" cy="58978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18267"/>
                <a:gridCol w="3450685"/>
              </a:tblGrid>
              <a:tr h="397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Что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привлекает птиц к аэродромам?</a:t>
                      </a:r>
                      <a:endParaRPr lang="ru-RU" sz="18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218" marR="392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Меры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по отпугиванию птиц.</a:t>
                      </a:r>
                      <a:endParaRPr lang="ru-RU" sz="18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218" marR="392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6999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085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Нагретый бетон взлётно-посадочных полос привлекает насекомых и червей.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085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В аэродромных строениях много ниш и уголков, удобных для устройства гнёзд голубям, воробьям.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085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Остатки еды, выбрасываемые на свалки, располагающиеся поблизости, собирают ворон, грачей, голубей, воробьёв.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085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Скошенные газоны делают доступными для птиц, насекомых и грызунов. 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085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Обширная зона отчуждения, охраняемая от посещения людей. В зоне отчуждения обитают многие виды птиц, их привлекает обилие пищи, убежищ, отсутствие фактора беспокойства.</a:t>
                      </a:r>
                    </a:p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085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Times New Roman"/>
                        </a:rPr>
                        <a:t>Ночью насекомые слетаются на свет белых фонарей.</a:t>
                      </a:r>
                    </a:p>
                  </a:txBody>
                  <a:tcPr marL="39218" marR="392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1.	Обрабатывать обочины специальными веществами.</a:t>
                      </a:r>
                    </a:p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2.	Заделка ниш в строениях.</a:t>
                      </a:r>
                    </a:p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3.	Ликвидация или перенос свалок пищевых отходов.</a:t>
                      </a:r>
                    </a:p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4.	Скашивать траву, но оставлять их высотой 30 см. что затруднит поиск грызунов и насекомых.</a:t>
                      </a:r>
                    </a:p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5.	Уничтожение густых кустарников, сухих деревьев. Отпугивание птиц с помощью магнитофонных записей криков бедствия или тревоги, с помощью хищных птиц.</a:t>
                      </a:r>
                    </a:p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400" b="1" dirty="0" smtClean="0">
                          <a:effectLst/>
                          <a:latin typeface="Times New Roman"/>
                          <a:ea typeface="Times New Roman"/>
                        </a:rPr>
                        <a:t>6.	Изменить спектр освещения. Заменить белый свет на красно-жёлтый.</a:t>
                      </a:r>
                    </a:p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endParaRPr lang="ru-RU" sz="7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9218" marR="392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4479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50131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3892" y="5301208"/>
            <a:ext cx="81067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</a:t>
            </a:r>
            <a:r>
              <a:rPr lang="ru-RU" sz="5400" b="1" cap="all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 внимание.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9065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7205663" cy="369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93" y="-1611560"/>
            <a:ext cx="4913784" cy="491378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4221088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Цель: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изучение взаимосвязи птиц и авиации и понимание значимости биологических и экологических знаний в практической деятельности человека.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24930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356" y="473955"/>
            <a:ext cx="4085477" cy="2094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9947">
            <a:off x="82901" y="-844076"/>
            <a:ext cx="4266428" cy="426642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22816" y="2260079"/>
            <a:ext cx="9144000" cy="4618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Задачи:</a:t>
            </a:r>
            <a:endParaRPr lang="ru-RU" sz="1600" b="1" dirty="0" smtClean="0">
              <a:effectLst/>
              <a:latin typeface="Times New Roman"/>
              <a:ea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Образовательные:</a:t>
            </a:r>
            <a:endParaRPr lang="ru-RU" sz="1600" b="1" dirty="0" smtClean="0">
              <a:effectLst/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  <a:tabLst>
                <a:tab pos="499110" algn="l"/>
              </a:tabLs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показать значение птиц для авиации и познакомить с технологическими и экологическими методами для обеспечения безопасности полётов;</a:t>
            </a:r>
            <a:endParaRPr lang="ru-RU" sz="1600" b="1" dirty="0" smtClean="0">
              <a:effectLst/>
              <a:latin typeface="Times New Roman"/>
              <a:ea typeface="Times New Roman"/>
            </a:endParaRPr>
          </a:p>
          <a:p>
            <a:pPr marL="457200" indent="-457200" algn="ct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Развивающие:</a:t>
            </a:r>
            <a:endParaRPr lang="ru-RU" sz="1600" b="1" dirty="0" smtClean="0">
              <a:effectLst/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  <a:tabLst>
                <a:tab pos="499110" algn="l"/>
              </a:tabLs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продолжить учить пользоваться справочниками, энциклопедиями, самостоятельно добывать знания по данной теме,  работать с графиками, диаграммами, таблицами; воспринимать научно-техническую информацию, анализировать и делать выводы;</a:t>
            </a:r>
            <a:endParaRPr lang="ru-RU" sz="1600" b="1" dirty="0" smtClean="0">
              <a:effectLst/>
              <a:latin typeface="Times New Roman"/>
              <a:ea typeface="Times New Roman"/>
            </a:endParaRPr>
          </a:p>
          <a:p>
            <a:pPr marL="457200" indent="-457200" algn="ct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Воспитывающие:</a:t>
            </a:r>
            <a:endParaRPr lang="ru-RU" sz="1600" b="1" dirty="0" smtClean="0">
              <a:effectLst/>
              <a:latin typeface="Times New Roman"/>
              <a:ea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/>
              <a:buChar char=""/>
              <a:tabLst>
                <a:tab pos="499110" algn="l"/>
              </a:tabLst>
            </a:pP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воспитывать любовь и бережное отношение к окружающему миру.</a:t>
            </a:r>
            <a:endParaRPr lang="ru-RU" sz="1400" b="1" dirty="0" smtClean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07733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36712"/>
            <a:ext cx="8280920" cy="32370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849" y="-1453852"/>
            <a:ext cx="4581128" cy="458112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1520" y="4365104"/>
            <a:ext cx="87129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7030A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Проблемный вопрос: 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«Птицы и самолёты. 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Конфликт или сосуществование?»</a:t>
            </a:r>
            <a:endParaRPr lang="ru-RU" sz="2800" b="1" dirty="0">
              <a:solidFill>
                <a:srgbClr val="C00000"/>
              </a:solidFill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334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356" y="473955"/>
            <a:ext cx="4085477" cy="2094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9947">
            <a:off x="82901" y="-844076"/>
            <a:ext cx="4266428" cy="4266428"/>
          </a:xfrm>
          <a:prstGeom prst="rect">
            <a:avLst/>
          </a:prstGeom>
        </p:spPr>
      </p:pic>
      <p:pic>
        <p:nvPicPr>
          <p:cNvPr id="5" name="Рисунок 4" descr="C:\Documents and Settings\User\Local Settings\Temporary Internet Files\Content.Word\Новый рисунок (2).bmp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52"/>
          <a:stretch/>
        </p:blipFill>
        <p:spPr bwMode="auto">
          <a:xfrm>
            <a:off x="1392636" y="3212976"/>
            <a:ext cx="6696744" cy="25922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8405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0688"/>
            <a:ext cx="5852142" cy="329183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700808"/>
            <a:ext cx="2738302" cy="350100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969160"/>
            <a:ext cx="4098032" cy="277300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641049" y="5097964"/>
            <a:ext cx="317426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Укрепить</a:t>
            </a:r>
          </a:p>
          <a:p>
            <a:pPr algn="ctr"/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онструктивные</a:t>
            </a:r>
          </a:p>
          <a:p>
            <a:pPr algn="ctr"/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злы.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Стрелка вверх 6"/>
          <p:cNvSpPr/>
          <p:nvPr/>
        </p:nvSpPr>
        <p:spPr>
          <a:xfrm rot="18566464">
            <a:off x="3346495" y="1562459"/>
            <a:ext cx="484632" cy="3932135"/>
          </a:xfrm>
          <a:prstGeom prst="up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/>
          <p:cNvSpPr/>
          <p:nvPr/>
        </p:nvSpPr>
        <p:spPr>
          <a:xfrm rot="3274851">
            <a:off x="5985867" y="2947568"/>
            <a:ext cx="484632" cy="2324745"/>
          </a:xfrm>
          <a:prstGeom prst="up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8"/>
          <p:cNvSpPr/>
          <p:nvPr/>
        </p:nvSpPr>
        <p:spPr>
          <a:xfrm>
            <a:off x="1407236" y="4824338"/>
            <a:ext cx="3937620" cy="484632"/>
          </a:xfrm>
          <a:prstGeom prst="lef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438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772816"/>
            <a:ext cx="3289548" cy="43860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3334"/>
            <a:ext cx="4355976" cy="290670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16612" y="4149080"/>
            <a:ext cx="3385862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Воздействие</a:t>
            </a:r>
          </a:p>
          <a:p>
            <a:pPr algn="ctr"/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вуком </a:t>
            </a:r>
          </a:p>
          <a:p>
            <a:pPr algn="ctr"/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sz="4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ветом.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32468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300" dirty="0">
                <a:ln w="11430" cmpd="sng">
                  <a:solidFill>
                    <a:srgbClr val="FF8021">
                      <a:lumMod val="5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4E67C8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Диаграмма </a:t>
            </a:r>
            <a:endParaRPr lang="ru-RU" sz="2400" b="1" spc="300" dirty="0" smtClean="0">
              <a:ln w="11430" cmpd="sng">
                <a:solidFill>
                  <a:srgbClr val="FF8021">
                    <a:lumMod val="50000"/>
                  </a:srgb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rgbClr val="4E67C8">
                    <a:satMod val="220000"/>
                    <a:alpha val="35000"/>
                  </a:srgbClr>
                </a:glo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2400" b="1" spc="300" dirty="0" smtClean="0">
                <a:ln w="11430" cmpd="sng">
                  <a:solidFill>
                    <a:srgbClr val="FF8021">
                      <a:lumMod val="5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4E67C8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</a:t>
            </a:r>
            <a:r>
              <a:rPr lang="ru-RU" sz="2400" b="1" spc="300" dirty="0">
                <a:ln w="11430" cmpd="sng">
                  <a:solidFill>
                    <a:srgbClr val="FF8021">
                      <a:lumMod val="5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4E67C8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Процент попадания птиц в разные части </a:t>
            </a:r>
            <a:endParaRPr lang="ru-RU" sz="2400" b="1" spc="300" dirty="0" smtClean="0">
              <a:ln w="11430" cmpd="sng">
                <a:solidFill>
                  <a:srgbClr val="FF8021">
                    <a:lumMod val="50000"/>
                  </a:srgb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rgbClr val="4E67C8">
                    <a:satMod val="220000"/>
                    <a:alpha val="35000"/>
                  </a:srgbClr>
                </a:glo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/>
            <a:r>
              <a:rPr lang="ru-RU" sz="2400" b="1" spc="300" dirty="0" smtClean="0">
                <a:ln w="11430" cmpd="sng">
                  <a:solidFill>
                    <a:srgbClr val="FF8021">
                      <a:lumMod val="5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4E67C8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двух </a:t>
            </a:r>
            <a:r>
              <a:rPr lang="ru-RU" sz="2400" b="1" spc="300" dirty="0">
                <a:ln w="11430" cmpd="sng">
                  <a:solidFill>
                    <a:srgbClr val="FF8021">
                      <a:lumMod val="5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4E67C8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типов самолётов»</a:t>
            </a:r>
            <a:r>
              <a:rPr lang="ru-RU" sz="2400" b="1" spc="300" dirty="0">
                <a:ln w="11430" cmpd="sng">
                  <a:solidFill>
                    <a:srgbClr val="FF8021">
                      <a:lumMod val="50000"/>
                    </a:srgbClr>
                  </a:solidFill>
                  <a:prstDash val="solid"/>
                  <a:miter lim="800000"/>
                </a:ln>
                <a:solidFill>
                  <a:srgbClr val="FF8021"/>
                </a:solidFill>
                <a:effectLst>
                  <a:glow rad="45500">
                    <a:srgbClr val="4E67C8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2400" b="1" spc="300" dirty="0">
                <a:ln w="11430" cmpd="sng">
                  <a:solidFill>
                    <a:srgbClr val="FF8021">
                      <a:lumMod val="50000"/>
                    </a:srgbClr>
                  </a:solidFill>
                  <a:prstDash val="solid"/>
                  <a:miter lim="800000"/>
                </a:ln>
                <a:solidFill>
                  <a:srgbClr val="FF8021"/>
                </a:solidFill>
                <a:effectLst>
                  <a:glow rad="45500">
                    <a:srgbClr val="4E67C8">
                      <a:satMod val="220000"/>
                      <a:alpha val="35000"/>
                    </a:srgbClr>
                  </a:glo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" y="1772816"/>
            <a:ext cx="4543425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23" y="1753766"/>
            <a:ext cx="4457700" cy="412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8482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2" y="260648"/>
            <a:ext cx="73083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300" normalizeH="0" baseline="0" noProof="0" dirty="0" smtClean="0">
                <a:ln w="11430" cmpd="sng">
                  <a:solidFill>
                    <a:srgbClr val="FF8021">
                      <a:lumMod val="5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4E67C8">
                      <a:satMod val="220000"/>
                      <a:alpha val="35000"/>
                    </a:srgbClr>
                  </a:glow>
                </a:effectLst>
                <a:uLnTx/>
                <a:uFillTx/>
                <a:latin typeface="Verdana" pitchFamily="34" charset="0"/>
                <a:ea typeface="+mj-ea"/>
                <a:cs typeface="+mj-cs"/>
              </a:rPr>
              <a:t>График "Сезонная динамика  столкновений птиц с самолётами"</a:t>
            </a:r>
            <a:br>
              <a:rPr kumimoji="0" lang="ru-RU" sz="2400" b="1" i="0" u="none" strike="noStrike" kern="0" cap="none" spc="300" normalizeH="0" baseline="0" noProof="0" dirty="0" smtClean="0">
                <a:ln w="11430" cmpd="sng">
                  <a:solidFill>
                    <a:srgbClr val="FF8021">
                      <a:lumMod val="50000"/>
                    </a:srgb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rgbClr val="4E67C8">
                      <a:satMod val="220000"/>
                      <a:alpha val="35000"/>
                    </a:srgbClr>
                  </a:glow>
                </a:effectLst>
                <a:uLnTx/>
                <a:uFillTx/>
                <a:latin typeface="Verdana" pitchFamily="34" charset="0"/>
                <a:ea typeface="+mj-ea"/>
                <a:cs typeface="+mj-cs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53680"/>
            <a:ext cx="8390129" cy="50458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90421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76</TotalTime>
  <Words>380</Words>
  <Application>Microsoft Office PowerPoint</Application>
  <PresentationFormat>Экран (4:3)</PresentationFormat>
  <Paragraphs>54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Master</dc:creator>
  <cp:lastModifiedBy>Master</cp:lastModifiedBy>
  <cp:revision>8</cp:revision>
  <dcterms:created xsi:type="dcterms:W3CDTF">2021-11-25T09:41:20Z</dcterms:created>
  <dcterms:modified xsi:type="dcterms:W3CDTF">2021-12-09T15:38:26Z</dcterms:modified>
</cp:coreProperties>
</file>