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sldIdLst>
    <p:sldId id="256" r:id="rId2"/>
    <p:sldId id="258" r:id="rId3"/>
    <p:sldId id="257" r:id="rId4"/>
    <p:sldId id="259" r:id="rId5"/>
    <p:sldId id="261" r:id="rId6"/>
    <p:sldId id="262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83A18"/>
    <a:srgbClr val="4A0E43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18.04.2025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795389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18.04.2025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6772015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18.04.2025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3193147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18.04.2025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6619137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18.04.2025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319446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18.04.2025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5870402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18.04.2025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9098864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18.04.2025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5302645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18.04.2025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7143964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18.04.2025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4267339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18.04.2025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1744860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18.04.2025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7461779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ru.wikipedia.org/wiki/%D0%AF%D0%BA%D1%83%D1%82%D0%B3%D0%B0%D0%B7%D0%BF%D1%80%D0%BE%D0%BC" TargetMode="Externa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image" Target="../media/image4.jpeg"/><Relationship Id="rId7" Type="http://schemas.openxmlformats.org/officeDocument/2006/relationships/image" Target="../media/image8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ru.wikipedia.org/wiki/%D0%9E%D1%80%D0%B4%D0%B5%D0%BD_%C2%AB%D0%97%D0%BD%D0%B0%D0%BA_%D0%9F%D0%BE%D1%87%D1%91%D1%82%D0%B0%C2%BB" TargetMode="External"/><Relationship Id="rId7" Type="http://schemas.openxmlformats.org/officeDocument/2006/relationships/image" Target="../media/image12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hyperlink" Target="https://ru.wikipedia.org/wiki/%D0%9E%D1%80%D0%B4%D0%B5%D0%BD_%D0%A2%D1%80%D1%83%D0%B4%D0%BE%D0%B2%D0%BE%D0%B3%D0%BE_%D0%9A%D1%80%D0%B0%D1%81%D0%BD%D0%BE%D0%B3%D0%BE_%D0%97%D0%BD%D0%B0%D0%BC%D0%B5%D0%BD%D0%B8" TargetMode="Externa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2" y="0"/>
            <a:ext cx="9139938" cy="6858000"/>
          </a:xfrm>
          <a:prstGeom prst="rect">
            <a:avLst/>
          </a:prstGeom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1428728" y="714356"/>
            <a:ext cx="7215238" cy="1797358"/>
          </a:xfrm>
        </p:spPr>
        <p:txBody>
          <a:bodyPr>
            <a:normAutofit fontScale="90000"/>
          </a:bodyPr>
          <a:lstStyle/>
          <a:p>
            <a:pPr algn="ctr">
              <a:lnSpc>
                <a:spcPct val="100000"/>
              </a:lnSpc>
            </a:pPr>
            <a:r>
              <a:rPr lang="ru-RU" sz="3100" b="1" u="sng" dirty="0" smtClean="0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</a:rPr>
              <a:t>Егор Дмитриевич </a:t>
            </a:r>
            <a:r>
              <a:rPr lang="ru-RU" sz="3100" b="1" u="sng" dirty="0" err="1" smtClean="0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</a:rPr>
              <a:t>Кычкин</a:t>
            </a:r>
            <a:r>
              <a:rPr lang="ru-RU" sz="3100" b="1" u="sng" dirty="0" smtClean="0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</a:rPr>
              <a:t> – Почетный гражданин </a:t>
            </a:r>
            <a:r>
              <a:rPr lang="ru-RU" sz="3100" b="1" u="sng" dirty="0" err="1" smtClean="0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</a:rPr>
              <a:t>Томпонского</a:t>
            </a:r>
            <a:r>
              <a:rPr lang="ru-RU" sz="3100" b="1" u="sng" dirty="0" smtClean="0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</a:rPr>
              <a:t> района.</a:t>
            </a:r>
            <a:r>
              <a:rPr lang="ru-RU" u="sng" dirty="0" smtClean="0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</a:rPr>
              <a:t/>
            </a:r>
            <a:br>
              <a:rPr lang="ru-RU" u="sng" dirty="0" smtClean="0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</a:rPr>
            </a:br>
            <a:endParaRPr lang="ru-RU" u="sng" dirty="0">
              <a:solidFill>
                <a:schemeClr val="accent5">
                  <a:lumMod val="50000"/>
                </a:schemeClr>
              </a:solidFill>
              <a:latin typeface="Bookman Old Style" pitchFamily="18" charset="0"/>
            </a:endParaRPr>
          </a:p>
        </p:txBody>
      </p:sp>
      <p:sp>
        <p:nvSpPr>
          <p:cNvPr id="7" name="Содержимое 6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2922078" cy="3119446"/>
          </a:xfrm>
        </p:spPr>
        <p:txBody>
          <a:bodyPr>
            <a:normAutofit/>
          </a:bodyPr>
          <a:lstStyle/>
          <a:p>
            <a:endParaRPr lang="ru-RU" dirty="0" smtClean="0"/>
          </a:p>
          <a:p>
            <a:endParaRPr lang="ru-RU" dirty="0"/>
          </a:p>
        </p:txBody>
      </p:sp>
      <p:sp>
        <p:nvSpPr>
          <p:cNvPr id="8" name="Содержимое 7"/>
          <p:cNvSpPr>
            <a:spLocks noGrp="1"/>
          </p:cNvSpPr>
          <p:nvPr>
            <p:ph sz="half" idx="2"/>
          </p:nvPr>
        </p:nvSpPr>
        <p:spPr>
          <a:xfrm>
            <a:off x="4000496" y="2500282"/>
            <a:ext cx="4357718" cy="4357718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3200" b="1" i="1" dirty="0" smtClean="0">
                <a:solidFill>
                  <a:srgbClr val="4A0E43"/>
                </a:solidFill>
                <a:latin typeface="Monotype Corsiva" pitchFamily="66" charset="0"/>
              </a:rPr>
              <a:t>«Богатство человека – в                                 его знаниях,</a:t>
            </a:r>
          </a:p>
          <a:p>
            <a:pPr>
              <a:buNone/>
            </a:pPr>
            <a:r>
              <a:rPr lang="ru-RU" sz="3200" b="1" i="1" dirty="0" smtClean="0">
                <a:solidFill>
                  <a:srgbClr val="4A0E43"/>
                </a:solidFill>
                <a:latin typeface="Monotype Corsiva" pitchFamily="66" charset="0"/>
              </a:rPr>
              <a:t>Сила человека – дружбе,</a:t>
            </a:r>
          </a:p>
          <a:p>
            <a:pPr>
              <a:buNone/>
            </a:pPr>
            <a:r>
              <a:rPr lang="ru-RU" sz="3200" b="1" i="1" dirty="0" smtClean="0">
                <a:solidFill>
                  <a:srgbClr val="4A0E43"/>
                </a:solidFill>
                <a:latin typeface="Monotype Corsiva" pitchFamily="66" charset="0"/>
              </a:rPr>
              <a:t>Счастье его в семье, </a:t>
            </a:r>
          </a:p>
          <a:p>
            <a:pPr>
              <a:buNone/>
            </a:pPr>
            <a:r>
              <a:rPr lang="ru-RU" sz="3200" b="1" i="1" dirty="0" smtClean="0">
                <a:solidFill>
                  <a:srgbClr val="4A0E43"/>
                </a:solidFill>
                <a:latin typeface="Monotype Corsiva" pitchFamily="66" charset="0"/>
              </a:rPr>
              <a:t>Будущее в детях, </a:t>
            </a:r>
          </a:p>
          <a:p>
            <a:pPr>
              <a:buNone/>
            </a:pPr>
            <a:r>
              <a:rPr lang="ru-RU" sz="3200" b="1" i="1" u="sng" dirty="0" smtClean="0">
                <a:solidFill>
                  <a:srgbClr val="C00000"/>
                </a:solidFill>
                <a:latin typeface="Monotype Corsiva" pitchFamily="66" charset="0"/>
              </a:rPr>
              <a:t>А слава – в делах».</a:t>
            </a:r>
          </a:p>
          <a:p>
            <a:pPr algn="r">
              <a:buNone/>
            </a:pPr>
            <a:r>
              <a:rPr lang="ru-RU" sz="3200" b="1" i="1" dirty="0" smtClean="0">
                <a:solidFill>
                  <a:srgbClr val="4A0E43"/>
                </a:solidFill>
                <a:latin typeface="Monotype Corsiva" pitchFamily="66" charset="0"/>
              </a:rPr>
              <a:t>Е.Д. </a:t>
            </a:r>
            <a:r>
              <a:rPr lang="ru-RU" sz="3200" b="1" i="1" dirty="0" err="1" smtClean="0">
                <a:solidFill>
                  <a:srgbClr val="4A0E43"/>
                </a:solidFill>
                <a:latin typeface="Monotype Corsiva" pitchFamily="66" charset="0"/>
              </a:rPr>
              <a:t>Кычкин</a:t>
            </a:r>
            <a:endParaRPr lang="ru-RU" sz="3200" b="1" i="1" dirty="0" smtClean="0">
              <a:solidFill>
                <a:srgbClr val="4A0E43"/>
              </a:solidFill>
              <a:latin typeface="Monotype Corsiva" pitchFamily="66" charset="0"/>
            </a:endParaRPr>
          </a:p>
          <a:p>
            <a:endParaRPr lang="ru-RU" dirty="0"/>
          </a:p>
        </p:txBody>
      </p:sp>
      <p:pic>
        <p:nvPicPr>
          <p:cNvPr id="13314" name="Picture 2" descr="C:\Users\Кулакова\Desktop\scale_120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34" y="1857364"/>
            <a:ext cx="2824524" cy="371477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1" y="0"/>
            <a:ext cx="9139938" cy="6858000"/>
          </a:xfrm>
          <a:prstGeom prst="rect">
            <a:avLst/>
          </a:prstGeom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500034" y="285728"/>
            <a:ext cx="8358246" cy="65403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600" b="1" dirty="0" smtClean="0">
                <a:solidFill>
                  <a:srgbClr val="4A0E43"/>
                </a:solidFill>
                <a:latin typeface="Bookman Old Style" pitchFamily="18" charset="0"/>
              </a:rPr>
              <a:t>Краткая биографическая справка</a:t>
            </a:r>
            <a:endParaRPr lang="ru-RU" sz="3600" b="1" dirty="0">
              <a:solidFill>
                <a:srgbClr val="4A0E43"/>
              </a:solidFill>
              <a:latin typeface="Bookman Old Style" pitchFamily="18" charset="0"/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571472" y="857232"/>
            <a:ext cx="7929618" cy="5857892"/>
          </a:xfrm>
        </p:spPr>
        <p:txBody>
          <a:bodyPr>
            <a:normAutofit fontScale="77500" lnSpcReduction="20000"/>
          </a:bodyPr>
          <a:lstStyle/>
          <a:p>
            <a:pPr lvl="0" algn="just"/>
            <a:r>
              <a:rPr lang="ru-RU" i="1" dirty="0" smtClean="0">
                <a:solidFill>
                  <a:srgbClr val="683A18"/>
                </a:solidFill>
                <a:latin typeface="Bookman Old Style" pitchFamily="18" charset="0"/>
                <a:ea typeface="Ebrima" pitchFamily="2" charset="0"/>
                <a:cs typeface="Arial" pitchFamily="34" charset="0"/>
              </a:rPr>
              <a:t>Егор Дмитриевич </a:t>
            </a:r>
            <a:r>
              <a:rPr lang="ru-RU" i="1" dirty="0" err="1" smtClean="0">
                <a:solidFill>
                  <a:srgbClr val="683A18"/>
                </a:solidFill>
                <a:latin typeface="Bookman Old Style" pitchFamily="18" charset="0"/>
                <a:ea typeface="Ebrima" pitchFamily="2" charset="0"/>
                <a:cs typeface="Arial" pitchFamily="34" charset="0"/>
              </a:rPr>
              <a:t>Кычкин</a:t>
            </a:r>
            <a:r>
              <a:rPr lang="ru-RU" i="1" dirty="0" smtClean="0">
                <a:solidFill>
                  <a:srgbClr val="683A18"/>
                </a:solidFill>
                <a:latin typeface="Bookman Old Style" pitchFamily="18" charset="0"/>
                <a:ea typeface="Ebrima" pitchFamily="2" charset="0"/>
                <a:cs typeface="Arial" pitchFamily="34" charset="0"/>
              </a:rPr>
              <a:t> родился  6 марта 1929 г. в местности </a:t>
            </a:r>
            <a:r>
              <a:rPr lang="ru-RU" i="1" dirty="0" err="1" smtClean="0">
                <a:solidFill>
                  <a:srgbClr val="683A18"/>
                </a:solidFill>
                <a:latin typeface="Bookman Old Style" pitchFamily="18" charset="0"/>
                <a:ea typeface="Ebrima" pitchFamily="2" charset="0"/>
                <a:cs typeface="Arial" pitchFamily="34" charset="0"/>
              </a:rPr>
              <a:t>Дойдунский</a:t>
            </a:r>
            <a:r>
              <a:rPr lang="ru-RU" i="1" dirty="0" smtClean="0">
                <a:solidFill>
                  <a:srgbClr val="683A18"/>
                </a:solidFill>
                <a:latin typeface="Bookman Old Style" pitchFamily="18" charset="0"/>
                <a:ea typeface="Ebrima" pitchFamily="2" charset="0"/>
                <a:cs typeface="Arial" pitchFamily="34" charset="0"/>
              </a:rPr>
              <a:t> I </a:t>
            </a:r>
            <a:r>
              <a:rPr lang="ru-RU" i="1" dirty="0" err="1" smtClean="0">
                <a:solidFill>
                  <a:srgbClr val="683A18"/>
                </a:solidFill>
                <a:latin typeface="Bookman Old Style" pitchFamily="18" charset="0"/>
                <a:ea typeface="Ebrima" pitchFamily="2" charset="0"/>
                <a:cs typeface="Arial" pitchFamily="34" charset="0"/>
              </a:rPr>
              <a:t>Мегюренском</a:t>
            </a:r>
            <a:r>
              <a:rPr lang="ru-RU" i="1" dirty="0" smtClean="0">
                <a:solidFill>
                  <a:srgbClr val="683A18"/>
                </a:solidFill>
                <a:latin typeface="Bookman Old Style" pitchFamily="18" charset="0"/>
                <a:ea typeface="Ebrima" pitchFamily="2" charset="0"/>
                <a:cs typeface="Arial" pitchFamily="34" charset="0"/>
              </a:rPr>
              <a:t> наслеге </a:t>
            </a:r>
            <a:r>
              <a:rPr lang="ru-RU" i="1" dirty="0" err="1" smtClean="0">
                <a:solidFill>
                  <a:srgbClr val="683A18"/>
                </a:solidFill>
                <a:latin typeface="Bookman Old Style" pitchFamily="18" charset="0"/>
                <a:ea typeface="Ebrima" pitchFamily="2" charset="0"/>
                <a:cs typeface="Arial" pitchFamily="34" charset="0"/>
              </a:rPr>
              <a:t>Мегино</a:t>
            </a:r>
            <a:r>
              <a:rPr lang="ru-RU" i="1" dirty="0" smtClean="0">
                <a:solidFill>
                  <a:srgbClr val="683A18"/>
                </a:solidFill>
                <a:latin typeface="Bookman Old Style" pitchFamily="18" charset="0"/>
                <a:ea typeface="Ebrima" pitchFamily="2" charset="0"/>
                <a:cs typeface="Arial" pitchFamily="34" charset="0"/>
              </a:rPr>
              <a:t> </a:t>
            </a:r>
            <a:r>
              <a:rPr lang="ru-RU" i="1" dirty="0" err="1" smtClean="0">
                <a:solidFill>
                  <a:srgbClr val="683A18"/>
                </a:solidFill>
                <a:latin typeface="Bookman Old Style" pitchFamily="18" charset="0"/>
                <a:ea typeface="Ebrima" pitchFamily="2" charset="0"/>
                <a:cs typeface="Arial" pitchFamily="34" charset="0"/>
              </a:rPr>
              <a:t>Кангаласского</a:t>
            </a:r>
            <a:r>
              <a:rPr lang="ru-RU" i="1" dirty="0" smtClean="0">
                <a:solidFill>
                  <a:srgbClr val="683A18"/>
                </a:solidFill>
                <a:latin typeface="Bookman Old Style" pitchFamily="18" charset="0"/>
                <a:ea typeface="Ebrima" pitchFamily="2" charset="0"/>
                <a:cs typeface="Arial" pitchFamily="34" charset="0"/>
              </a:rPr>
              <a:t> района в  крестьянской семье</a:t>
            </a:r>
            <a:r>
              <a:rPr lang="ru-RU" dirty="0" smtClean="0">
                <a:solidFill>
                  <a:srgbClr val="683A18"/>
                </a:solidFill>
                <a:latin typeface="Bookman Old Style" pitchFamily="18" charset="0"/>
                <a:ea typeface="Ebrima" pitchFamily="2" charset="0"/>
                <a:cs typeface="Arial" pitchFamily="34" charset="0"/>
              </a:rPr>
              <a:t>.</a:t>
            </a:r>
          </a:p>
          <a:p>
            <a:pPr lvl="0" algn="just"/>
            <a:r>
              <a:rPr lang="ru-RU" i="1" dirty="0" smtClean="0">
                <a:solidFill>
                  <a:srgbClr val="683A18"/>
                </a:solidFill>
                <a:latin typeface="Bookman Old Style" pitchFamily="18" charset="0"/>
                <a:ea typeface="Ebrima" pitchFamily="2" charset="0"/>
                <a:cs typeface="Arial" pitchFamily="34" charset="0"/>
              </a:rPr>
              <a:t>В 1950 году в возрасте 21 года стал лидером молодежи – секретарем комитета комсомола Якутского государственного </a:t>
            </a:r>
            <a:r>
              <a:rPr lang="ru-RU" i="1" dirty="0" err="1" smtClean="0">
                <a:solidFill>
                  <a:srgbClr val="683A18"/>
                </a:solidFill>
                <a:latin typeface="Bookman Old Style" pitchFamily="18" charset="0"/>
                <a:ea typeface="Ebrima" pitchFamily="2" charset="0"/>
                <a:cs typeface="Arial" pitchFamily="34" charset="0"/>
              </a:rPr>
              <a:t>педиститута</a:t>
            </a:r>
            <a:endParaRPr lang="ru-RU" dirty="0" smtClean="0">
              <a:solidFill>
                <a:srgbClr val="683A18"/>
              </a:solidFill>
              <a:latin typeface="Bookman Old Style" pitchFamily="18" charset="0"/>
              <a:ea typeface="Ebrima" pitchFamily="2" charset="0"/>
              <a:cs typeface="Arial" pitchFamily="34" charset="0"/>
            </a:endParaRPr>
          </a:p>
          <a:p>
            <a:pPr lvl="0" algn="just"/>
            <a:r>
              <a:rPr lang="ru-RU" i="1" dirty="0" smtClean="0">
                <a:solidFill>
                  <a:srgbClr val="683A18"/>
                </a:solidFill>
                <a:latin typeface="Bookman Old Style" pitchFamily="18" charset="0"/>
                <a:ea typeface="Ebrima" pitchFamily="2" charset="0"/>
                <a:cs typeface="Arial" pitchFamily="34" charset="0"/>
              </a:rPr>
              <a:t>В 22-26 лет возглавляет комсомольскую организацию г.Якутска</a:t>
            </a:r>
            <a:endParaRPr lang="ru-RU" dirty="0" smtClean="0">
              <a:solidFill>
                <a:srgbClr val="683A18"/>
              </a:solidFill>
              <a:latin typeface="Bookman Old Style" pitchFamily="18" charset="0"/>
              <a:ea typeface="Ebrima" pitchFamily="2" charset="0"/>
              <a:cs typeface="Arial" pitchFamily="34" charset="0"/>
            </a:endParaRPr>
          </a:p>
          <a:p>
            <a:pPr lvl="0" algn="just"/>
            <a:r>
              <a:rPr lang="ru-RU" i="1" dirty="0" smtClean="0">
                <a:solidFill>
                  <a:srgbClr val="683A18"/>
                </a:solidFill>
                <a:latin typeface="Bookman Old Style" pitchFamily="18" charset="0"/>
                <a:ea typeface="Ebrima" pitchFamily="2" charset="0"/>
                <a:cs typeface="Arial" pitchFamily="34" charset="0"/>
              </a:rPr>
              <a:t>В 27-30 лет первый секретарь областного комитета ВЛКСМ</a:t>
            </a:r>
            <a:endParaRPr lang="ru-RU" dirty="0" smtClean="0">
              <a:solidFill>
                <a:srgbClr val="683A18"/>
              </a:solidFill>
              <a:latin typeface="Bookman Old Style" pitchFamily="18" charset="0"/>
              <a:ea typeface="Ebrima" pitchFamily="2" charset="0"/>
              <a:cs typeface="Arial" pitchFamily="34" charset="0"/>
            </a:endParaRPr>
          </a:p>
          <a:p>
            <a:pPr lvl="0" algn="just"/>
            <a:r>
              <a:rPr lang="ru-RU" i="1" dirty="0" smtClean="0">
                <a:solidFill>
                  <a:srgbClr val="683A18"/>
                </a:solidFill>
                <a:latin typeface="Bookman Old Style" pitchFamily="18" charset="0"/>
                <a:ea typeface="Ebrima" pitchFamily="2" charset="0"/>
                <a:cs typeface="Arial" pitchFamily="34" charset="0"/>
              </a:rPr>
              <a:t>В 1962 году работал секретарем </a:t>
            </a:r>
            <a:r>
              <a:rPr lang="ru-RU" i="1" dirty="0" err="1" smtClean="0">
                <a:solidFill>
                  <a:srgbClr val="683A18"/>
                </a:solidFill>
                <a:latin typeface="Bookman Old Style" pitchFamily="18" charset="0"/>
                <a:ea typeface="Ebrima" pitchFamily="2" charset="0"/>
                <a:cs typeface="Arial" pitchFamily="34" charset="0"/>
              </a:rPr>
              <a:t>Оймяконского</a:t>
            </a:r>
            <a:r>
              <a:rPr lang="ru-RU" i="1" dirty="0" smtClean="0">
                <a:solidFill>
                  <a:srgbClr val="683A18"/>
                </a:solidFill>
                <a:latin typeface="Bookman Old Style" pitchFamily="18" charset="0"/>
                <a:ea typeface="Ebrima" pitchFamily="2" charset="0"/>
                <a:cs typeface="Arial" pitchFamily="34" charset="0"/>
              </a:rPr>
              <a:t> района</a:t>
            </a:r>
            <a:endParaRPr lang="ru-RU" dirty="0" smtClean="0">
              <a:solidFill>
                <a:srgbClr val="683A18"/>
              </a:solidFill>
              <a:latin typeface="Bookman Old Style" pitchFamily="18" charset="0"/>
              <a:ea typeface="Ebrima" pitchFamily="2" charset="0"/>
              <a:cs typeface="Arial" pitchFamily="34" charset="0"/>
            </a:endParaRPr>
          </a:p>
          <a:p>
            <a:pPr lvl="0" algn="just"/>
            <a:r>
              <a:rPr lang="ru-RU" i="1" dirty="0" smtClean="0">
                <a:solidFill>
                  <a:srgbClr val="683A18"/>
                </a:solidFill>
                <a:latin typeface="Bookman Old Style" pitchFamily="18" charset="0"/>
                <a:ea typeface="Ebrima" pitchFamily="2" charset="0"/>
                <a:cs typeface="Arial" pitchFamily="34" charset="0"/>
              </a:rPr>
              <a:t>С 1964 по 1980 год первый секретарь </a:t>
            </a:r>
            <a:r>
              <a:rPr lang="ru-RU" i="1" dirty="0" err="1" smtClean="0">
                <a:solidFill>
                  <a:srgbClr val="683A18"/>
                </a:solidFill>
                <a:latin typeface="Bookman Old Style" pitchFamily="18" charset="0"/>
                <a:ea typeface="Ebrima" pitchFamily="2" charset="0"/>
                <a:cs typeface="Arial" pitchFamily="34" charset="0"/>
              </a:rPr>
              <a:t>Томпонского</a:t>
            </a:r>
            <a:r>
              <a:rPr lang="ru-RU" i="1" dirty="0" smtClean="0">
                <a:solidFill>
                  <a:srgbClr val="683A18"/>
                </a:solidFill>
                <a:latin typeface="Bookman Old Style" pitchFamily="18" charset="0"/>
                <a:ea typeface="Ebrima" pitchFamily="2" charset="0"/>
                <a:cs typeface="Arial" pitchFamily="34" charset="0"/>
              </a:rPr>
              <a:t> райкома КПСС.</a:t>
            </a:r>
            <a:endParaRPr lang="ru-RU" dirty="0" smtClean="0">
              <a:solidFill>
                <a:srgbClr val="683A18"/>
              </a:solidFill>
              <a:latin typeface="Bookman Old Style" pitchFamily="18" charset="0"/>
              <a:ea typeface="Ebrima" pitchFamily="2" charset="0"/>
              <a:cs typeface="Arial" pitchFamily="34" charset="0"/>
            </a:endParaRPr>
          </a:p>
          <a:p>
            <a:pPr lvl="0" algn="just"/>
            <a:r>
              <a:rPr lang="ru-RU" i="1" dirty="0" smtClean="0">
                <a:solidFill>
                  <a:srgbClr val="683A18"/>
                </a:solidFill>
                <a:latin typeface="Bookman Old Style" pitchFamily="18" charset="0"/>
                <a:ea typeface="Ebrima" pitchFamily="2" charset="0"/>
                <a:cs typeface="Arial" pitchFamily="34" charset="0"/>
              </a:rPr>
              <a:t>1980—1998 г. — заместитель генерального директора объединения «</a:t>
            </a:r>
            <a:r>
              <a:rPr lang="ru-RU" i="1" dirty="0" err="1" smtClean="0">
                <a:solidFill>
                  <a:srgbClr val="683A18"/>
                </a:solidFill>
                <a:latin typeface="Bookman Old Style" pitchFamily="18" charset="0"/>
                <a:ea typeface="Ebrima" pitchFamily="2" charset="0"/>
                <a:cs typeface="Arial" pitchFamily="34" charset="0"/>
                <a:hlinkClick r:id="rId3" tooltip="Якутгазпром"/>
              </a:rPr>
              <a:t>Якутгазпром</a:t>
            </a:r>
            <a:r>
              <a:rPr lang="ru-RU" i="1" dirty="0" smtClean="0">
                <a:solidFill>
                  <a:srgbClr val="683A18"/>
                </a:solidFill>
                <a:latin typeface="Bookman Old Style" pitchFamily="18" charset="0"/>
                <a:ea typeface="Ebrima" pitchFamily="2" charset="0"/>
                <a:cs typeface="Arial" pitchFamily="34" charset="0"/>
              </a:rPr>
              <a:t>». Избирался депутатом Верховного Совета ЯАССР шести созывов.</a:t>
            </a:r>
            <a:endParaRPr lang="ru-RU" dirty="0" smtClean="0">
              <a:solidFill>
                <a:srgbClr val="683A18"/>
              </a:solidFill>
              <a:latin typeface="Bookman Old Style" pitchFamily="18" charset="0"/>
              <a:ea typeface="Ebrima" pitchFamily="2" charset="0"/>
              <a:cs typeface="Arial" pitchFamily="34" charset="0"/>
            </a:endParaRPr>
          </a:p>
          <a:p>
            <a:pPr lvl="0" algn="just"/>
            <a:r>
              <a:rPr lang="ru-RU" i="1" dirty="0" smtClean="0">
                <a:solidFill>
                  <a:srgbClr val="683A18"/>
                </a:solidFill>
                <a:latin typeface="Bookman Old Style" pitchFamily="18" charset="0"/>
                <a:ea typeface="Ebrima" pitchFamily="2" charset="0"/>
                <a:cs typeface="Arial" pitchFamily="34" charset="0"/>
              </a:rPr>
              <a:t>Умер в 1999 году.</a:t>
            </a:r>
            <a:endParaRPr lang="ru-RU" dirty="0" smtClean="0">
              <a:solidFill>
                <a:srgbClr val="683A18"/>
              </a:solidFill>
              <a:latin typeface="Bookman Old Style" pitchFamily="18" charset="0"/>
              <a:ea typeface="Ebrima" pitchFamily="2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1" y="0"/>
            <a:ext cx="9139938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0100" y="214314"/>
            <a:ext cx="7498080" cy="857232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 smtClean="0">
                <a:latin typeface="Bookman Old Style" pitchFamily="18" charset="0"/>
              </a:rPr>
              <a:t>Интересный факт!</a:t>
            </a:r>
            <a:endParaRPr lang="ru-RU" sz="4000" b="1" dirty="0">
              <a:latin typeface="Bookman Old Style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5362" name="Picture 2" descr="https://avatars.dzeninfra.ru/get-ynews/271828/5b4cdc9893b147577498844d9a0202e9/800x400"/>
          <p:cNvPicPr>
            <a:picLocks noChangeAspect="1" noChangeArrowheads="1"/>
          </p:cNvPicPr>
          <p:nvPr/>
        </p:nvPicPr>
        <p:blipFill>
          <a:blip r:embed="rId3"/>
          <a:srcRect l="8437" r="10937"/>
          <a:stretch>
            <a:fillRect/>
          </a:stretch>
        </p:blipFill>
        <p:spPr bwMode="auto">
          <a:xfrm>
            <a:off x="642910" y="934392"/>
            <a:ext cx="3916615" cy="24288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5364" name="Picture 4" descr="Picture background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623368" y="928694"/>
            <a:ext cx="3743451" cy="259555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5366" name="Picture 6" descr="Picture background"/>
          <p:cNvPicPr>
            <a:picLocks noChangeAspect="1" noChangeArrowheads="1"/>
          </p:cNvPicPr>
          <p:nvPr/>
        </p:nvPicPr>
        <p:blipFill>
          <a:blip r:embed="rId5"/>
          <a:srcRect l="18750" t="15190" r="23750" b="25949"/>
          <a:stretch>
            <a:fillRect/>
          </a:stretch>
        </p:blipFill>
        <p:spPr bwMode="auto">
          <a:xfrm>
            <a:off x="642910" y="2291714"/>
            <a:ext cx="3929090" cy="264786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5368" name="Picture 8" descr="Picture background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643438" y="2357454"/>
            <a:ext cx="3814220" cy="25467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5370" name="Picture 10" descr="Picture background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42910" y="3815830"/>
            <a:ext cx="3929090" cy="261356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5372" name="Picture 12" descr="Picture background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4572000" y="3929090"/>
            <a:ext cx="3877722" cy="25003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30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3000"/>
                                        <p:tgtEl>
                                          <p:spTgt spid="15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3000"/>
                                        <p:tgtEl>
                                          <p:spTgt spid="153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3000"/>
                                        <p:tgtEl>
                                          <p:spTgt spid="15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3000"/>
                                        <p:tgtEl>
                                          <p:spTgt spid="153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1" y="0"/>
            <a:ext cx="9139938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14546" y="0"/>
            <a:ext cx="6719142" cy="857232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 smtClean="0">
                <a:latin typeface="Bookman Old Style" pitchFamily="18" charset="0"/>
              </a:rPr>
              <a:t>Награды и звания</a:t>
            </a:r>
            <a:endParaRPr lang="ru-RU" sz="4000" b="1" dirty="0">
              <a:latin typeface="Bookman Old Style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>
            <a:normAutofit fontScale="77500" lnSpcReduction="20000"/>
          </a:bodyPr>
          <a:lstStyle/>
          <a:p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857752" y="785794"/>
            <a:ext cx="3714776" cy="5857916"/>
          </a:xfrm>
        </p:spPr>
        <p:txBody>
          <a:bodyPr>
            <a:normAutofit fontScale="77500" lnSpcReduction="20000"/>
          </a:bodyPr>
          <a:lstStyle/>
          <a:p>
            <a:pPr lvl="0"/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  <a:latin typeface="Bookman Old Style" pitchFamily="18" charset="0"/>
                <a:ea typeface="Ebrima" pitchFamily="2" charset="0"/>
                <a:cs typeface="Arial" pitchFamily="34" charset="0"/>
              </a:rPr>
              <a:t>Заслуженный работник народного хозяйства РС(Я). Почетный работник газовой промышленности СССР.</a:t>
            </a:r>
          </a:p>
          <a:p>
            <a:pPr lvl="0"/>
            <a:endParaRPr lang="ru-RU" sz="600" b="1" dirty="0" smtClean="0">
              <a:solidFill>
                <a:schemeClr val="accent4">
                  <a:lumMod val="50000"/>
                </a:schemeClr>
              </a:solidFill>
              <a:latin typeface="Bookman Old Style" pitchFamily="18" charset="0"/>
              <a:ea typeface="Ebrima" pitchFamily="2" charset="0"/>
              <a:cs typeface="Arial" pitchFamily="34" charset="0"/>
            </a:endParaRPr>
          </a:p>
          <a:p>
            <a:pPr lvl="0"/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  <a:latin typeface="Bookman Old Style" pitchFamily="18" charset="0"/>
                <a:ea typeface="Ebrima" pitchFamily="2" charset="0"/>
                <a:cs typeface="Arial" pitchFamily="34" charset="0"/>
              </a:rPr>
              <a:t>Кавалер трех орденов </a:t>
            </a:r>
            <a:r>
              <a:rPr lang="ru-RU" b="1" dirty="0" smtClean="0">
                <a:solidFill>
                  <a:srgbClr val="683A18"/>
                </a:solidFill>
                <a:latin typeface="Bookman Old Style" pitchFamily="18" charset="0"/>
                <a:ea typeface="Ebrima" pitchFamily="2" charset="0"/>
                <a:cs typeface="Arial" pitchFamily="34" charset="0"/>
              </a:rPr>
              <a:t>«</a:t>
            </a:r>
            <a:r>
              <a:rPr lang="ru-RU" b="1" dirty="0" smtClean="0">
                <a:solidFill>
                  <a:srgbClr val="683A18"/>
                </a:solidFill>
                <a:latin typeface="Bookman Old Style" pitchFamily="18" charset="0"/>
                <a:ea typeface="Ebrima" pitchFamily="2" charset="0"/>
                <a:cs typeface="Arial" pitchFamily="34" charset="0"/>
                <a:hlinkClick r:id="rId3" tooltip="Орден "/>
              </a:rPr>
              <a:t>Знак Почета</a:t>
            </a:r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  <a:latin typeface="Bookman Old Style" pitchFamily="18" charset="0"/>
                <a:ea typeface="Ebrima" pitchFamily="2" charset="0"/>
                <a:cs typeface="Arial" pitchFamily="34" charset="0"/>
              </a:rPr>
              <a:t>», кавалер </a:t>
            </a:r>
            <a:r>
              <a:rPr lang="ru-RU" b="1" dirty="0" smtClean="0">
                <a:solidFill>
                  <a:srgbClr val="683A18"/>
                </a:solidFill>
                <a:latin typeface="Bookman Old Style" pitchFamily="18" charset="0"/>
                <a:ea typeface="Ebrima" pitchFamily="2" charset="0"/>
                <a:cs typeface="Arial" pitchFamily="34" charset="0"/>
                <a:hlinkClick r:id="rId4" tooltip="Орден Трудового Красного Знамени"/>
              </a:rPr>
              <a:t>ордена Трудового Красного знамени</a:t>
            </a:r>
            <a:r>
              <a:rPr lang="ru-RU" b="1" dirty="0" smtClean="0">
                <a:solidFill>
                  <a:srgbClr val="683A18"/>
                </a:solidFill>
                <a:latin typeface="Bookman Old Style" pitchFamily="18" charset="0"/>
                <a:ea typeface="Ebrima" pitchFamily="2" charset="0"/>
                <a:cs typeface="Arial" pitchFamily="34" charset="0"/>
              </a:rPr>
              <a:t>.</a:t>
            </a:r>
          </a:p>
          <a:p>
            <a:pPr lvl="0"/>
            <a:endParaRPr lang="ru-RU" sz="600" b="1" dirty="0" smtClean="0">
              <a:solidFill>
                <a:schemeClr val="accent4">
                  <a:lumMod val="50000"/>
                </a:schemeClr>
              </a:solidFill>
              <a:latin typeface="Bookman Old Style" pitchFamily="18" charset="0"/>
              <a:ea typeface="Ebrima" pitchFamily="2" charset="0"/>
              <a:cs typeface="Arial" pitchFamily="34" charset="0"/>
            </a:endParaRPr>
          </a:p>
          <a:p>
            <a:pPr lvl="0"/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  <a:latin typeface="Bookman Old Style" pitchFamily="18" charset="0"/>
                <a:ea typeface="Ebrima" pitchFamily="2" charset="0"/>
                <a:cs typeface="Arial" pitchFamily="34" charset="0"/>
              </a:rPr>
              <a:t>Почетный гражданин Республики Саха (Якутия), </a:t>
            </a:r>
            <a:r>
              <a:rPr lang="ru-RU" b="1" dirty="0" err="1" smtClean="0">
                <a:solidFill>
                  <a:schemeClr val="accent4">
                    <a:lumMod val="50000"/>
                  </a:schemeClr>
                </a:solidFill>
                <a:latin typeface="Bookman Old Style" pitchFamily="18" charset="0"/>
                <a:ea typeface="Ebrima" pitchFamily="2" charset="0"/>
                <a:cs typeface="Arial" pitchFamily="34" charset="0"/>
              </a:rPr>
              <a:t>Мегино-Кангаласского</a:t>
            </a:r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  <a:latin typeface="Bookman Old Style" pitchFamily="18" charset="0"/>
                <a:ea typeface="Ebrima" pitchFamily="2" charset="0"/>
                <a:cs typeface="Arial" pitchFamily="34" charset="0"/>
              </a:rPr>
              <a:t> и </a:t>
            </a:r>
            <a:r>
              <a:rPr lang="ru-RU" b="1" dirty="0" err="1" smtClean="0">
                <a:solidFill>
                  <a:schemeClr val="accent4">
                    <a:lumMod val="50000"/>
                  </a:schemeClr>
                </a:solidFill>
                <a:latin typeface="Bookman Old Style" pitchFamily="18" charset="0"/>
                <a:ea typeface="Ebrima" pitchFamily="2" charset="0"/>
                <a:cs typeface="Arial" pitchFamily="34" charset="0"/>
              </a:rPr>
              <a:t>Томпонского</a:t>
            </a:r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  <a:latin typeface="Bookman Old Style" pitchFamily="18" charset="0"/>
                <a:ea typeface="Ebrima" pitchFamily="2" charset="0"/>
                <a:cs typeface="Arial" pitchFamily="34" charset="0"/>
              </a:rPr>
              <a:t> районов РС(Я).</a:t>
            </a:r>
          </a:p>
          <a:p>
            <a:endParaRPr lang="ru-RU" dirty="0">
              <a:latin typeface="Bookman Old Style" pitchFamily="18" charset="0"/>
            </a:endParaRPr>
          </a:p>
        </p:txBody>
      </p:sp>
      <p:pic>
        <p:nvPicPr>
          <p:cNvPr id="17410" name="Picture 2" descr="Picture background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2825245" cy="4214818"/>
          </a:xfrm>
          <a:prstGeom prst="rect">
            <a:avLst/>
          </a:prstGeom>
          <a:noFill/>
        </p:spPr>
      </p:pic>
      <p:pic>
        <p:nvPicPr>
          <p:cNvPr id="17412" name="Picture 4" descr="Picture background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42910" y="1714488"/>
            <a:ext cx="2786082" cy="3998526"/>
          </a:xfrm>
          <a:prstGeom prst="rect">
            <a:avLst/>
          </a:prstGeom>
          <a:noFill/>
        </p:spPr>
      </p:pic>
      <p:pic>
        <p:nvPicPr>
          <p:cNvPr id="17414" name="Picture 6" descr="Picture background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357422" y="2928910"/>
            <a:ext cx="2568873" cy="392909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1" y="0"/>
            <a:ext cx="9139938" cy="6858000"/>
          </a:xfrm>
          <a:prstGeom prst="rect">
            <a:avLst/>
          </a:prstGeom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000100" y="357166"/>
            <a:ext cx="7498080" cy="357190"/>
          </a:xfrm>
        </p:spPr>
        <p:txBody>
          <a:bodyPr>
            <a:noAutofit/>
          </a:bodyPr>
          <a:lstStyle/>
          <a:p>
            <a:pPr algn="ctr"/>
            <a:r>
              <a:rPr lang="ru-RU" sz="3200" b="1" dirty="0" smtClean="0">
                <a:latin typeface="Bookman Old Style" pitchFamily="18" charset="0"/>
              </a:rPr>
              <a:t>ВИКТОРИНА:</a:t>
            </a:r>
            <a:endParaRPr lang="ru-RU" sz="3200" b="1" dirty="0">
              <a:latin typeface="Bookman Old Style" pitchFamily="18" charset="0"/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281750" y="428604"/>
            <a:ext cx="8647968" cy="6286544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dirty="0" smtClean="0"/>
              <a:t> </a:t>
            </a:r>
          </a:p>
          <a:p>
            <a:pPr marL="624078" indent="-514350">
              <a:buNone/>
            </a:pPr>
            <a:r>
              <a:rPr lang="ru-RU" dirty="0" smtClean="0">
                <a:solidFill>
                  <a:srgbClr val="002060"/>
                </a:solidFill>
                <a:latin typeface="Monotype Corsiva" pitchFamily="66" charset="0"/>
              </a:rPr>
              <a:t>1. В какой семье родился Е.Д. </a:t>
            </a:r>
            <a:r>
              <a:rPr lang="ru-RU" dirty="0" err="1" smtClean="0">
                <a:solidFill>
                  <a:srgbClr val="002060"/>
                </a:solidFill>
                <a:latin typeface="Monotype Corsiva" pitchFamily="66" charset="0"/>
              </a:rPr>
              <a:t>Кычкин</a:t>
            </a:r>
            <a:r>
              <a:rPr lang="ru-RU" dirty="0" smtClean="0">
                <a:solidFill>
                  <a:srgbClr val="002060"/>
                </a:solidFill>
                <a:latin typeface="Monotype Corsiva" pitchFamily="66" charset="0"/>
              </a:rPr>
              <a:t>?                  </a:t>
            </a:r>
          </a:p>
          <a:p>
            <a:pPr lvl="0">
              <a:buNone/>
            </a:pPr>
            <a:r>
              <a:rPr lang="ru-RU" dirty="0" smtClean="0">
                <a:solidFill>
                  <a:srgbClr val="002060"/>
                </a:solidFill>
                <a:latin typeface="Monotype Corsiva" pitchFamily="66" charset="0"/>
              </a:rPr>
              <a:t>2. Где родился </a:t>
            </a:r>
            <a:r>
              <a:rPr lang="ru-RU" dirty="0" err="1" smtClean="0">
                <a:solidFill>
                  <a:srgbClr val="002060"/>
                </a:solidFill>
                <a:latin typeface="Monotype Corsiva" pitchFamily="66" charset="0"/>
              </a:rPr>
              <a:t>Кычкин</a:t>
            </a:r>
            <a:r>
              <a:rPr lang="ru-RU" dirty="0" smtClean="0">
                <a:solidFill>
                  <a:srgbClr val="002060"/>
                </a:solidFill>
                <a:latin typeface="Monotype Corsiva" pitchFamily="66" charset="0"/>
              </a:rPr>
              <a:t>?    </a:t>
            </a:r>
          </a:p>
          <a:p>
            <a:pPr lvl="0">
              <a:buNone/>
            </a:pPr>
            <a:r>
              <a:rPr lang="ru-RU" dirty="0" smtClean="0">
                <a:solidFill>
                  <a:srgbClr val="002060"/>
                </a:solidFill>
                <a:latin typeface="Monotype Corsiva" pitchFamily="66" charset="0"/>
              </a:rPr>
              <a:t> 	</a:t>
            </a:r>
          </a:p>
          <a:p>
            <a:pPr lvl="0">
              <a:buNone/>
            </a:pPr>
            <a:r>
              <a:rPr lang="ru-RU" dirty="0" smtClean="0">
                <a:solidFill>
                  <a:srgbClr val="002060"/>
                </a:solidFill>
                <a:latin typeface="Monotype Corsiva" pitchFamily="66" charset="0"/>
              </a:rPr>
              <a:t>3. В каком возрасте стал лидером молодежи </a:t>
            </a:r>
            <a:r>
              <a:rPr lang="ru-RU" i="1" dirty="0" smtClean="0">
                <a:solidFill>
                  <a:srgbClr val="002060"/>
                </a:solidFill>
                <a:latin typeface="Monotype Corsiva" pitchFamily="66" charset="0"/>
              </a:rPr>
              <a:t>– </a:t>
            </a:r>
            <a:r>
              <a:rPr lang="ru-RU" dirty="0" smtClean="0">
                <a:solidFill>
                  <a:srgbClr val="002060"/>
                </a:solidFill>
                <a:latin typeface="Monotype Corsiva" pitchFamily="66" charset="0"/>
              </a:rPr>
              <a:t>секретарем комитета комсомола Якутского государственного </a:t>
            </a:r>
            <a:r>
              <a:rPr lang="ru-RU" dirty="0" err="1" smtClean="0">
                <a:solidFill>
                  <a:srgbClr val="002060"/>
                </a:solidFill>
                <a:latin typeface="Monotype Corsiva" pitchFamily="66" charset="0"/>
              </a:rPr>
              <a:t>педиститута</a:t>
            </a:r>
            <a:r>
              <a:rPr lang="ru-RU" dirty="0" smtClean="0">
                <a:solidFill>
                  <a:srgbClr val="002060"/>
                </a:solidFill>
                <a:latin typeface="Monotype Corsiva" pitchFamily="66" charset="0"/>
              </a:rPr>
              <a:t>? </a:t>
            </a:r>
          </a:p>
          <a:p>
            <a:pPr lvl="0">
              <a:buNone/>
            </a:pPr>
            <a:r>
              <a:rPr lang="ru-RU" dirty="0" smtClean="0">
                <a:solidFill>
                  <a:srgbClr val="002060"/>
                </a:solidFill>
                <a:latin typeface="Monotype Corsiva" pitchFamily="66" charset="0"/>
              </a:rPr>
              <a:t>4. С какого года Е.Д. </a:t>
            </a:r>
            <a:r>
              <a:rPr lang="ru-RU" dirty="0" err="1" smtClean="0">
                <a:solidFill>
                  <a:srgbClr val="002060"/>
                </a:solidFill>
                <a:latin typeface="Monotype Corsiva" pitchFamily="66" charset="0"/>
              </a:rPr>
              <a:t>Кычкин</a:t>
            </a:r>
            <a:r>
              <a:rPr lang="ru-RU" dirty="0" smtClean="0">
                <a:solidFill>
                  <a:srgbClr val="002060"/>
                </a:solidFill>
                <a:latin typeface="Monotype Corsiva" pitchFamily="66" charset="0"/>
              </a:rPr>
              <a:t> возглавлял </a:t>
            </a:r>
            <a:r>
              <a:rPr lang="ru-RU" dirty="0" err="1" smtClean="0">
                <a:solidFill>
                  <a:srgbClr val="002060"/>
                </a:solidFill>
                <a:latin typeface="Monotype Corsiva" pitchFamily="66" charset="0"/>
              </a:rPr>
              <a:t>Томпонский</a:t>
            </a:r>
            <a:r>
              <a:rPr lang="ru-RU" dirty="0" smtClean="0">
                <a:solidFill>
                  <a:srgbClr val="002060"/>
                </a:solidFill>
                <a:latin typeface="Monotype Corsiva" pitchFamily="66" charset="0"/>
              </a:rPr>
              <a:t> район? </a:t>
            </a:r>
          </a:p>
          <a:p>
            <a:pPr lvl="0">
              <a:buNone/>
            </a:pPr>
            <a:r>
              <a:rPr lang="ru-RU" dirty="0" smtClean="0">
                <a:solidFill>
                  <a:srgbClr val="002060"/>
                </a:solidFill>
                <a:latin typeface="Monotype Corsiva" pitchFamily="66" charset="0"/>
              </a:rPr>
              <a:t>5. Какое село было перенесено и села </a:t>
            </a:r>
            <a:r>
              <a:rPr lang="ru-RU" dirty="0" err="1" smtClean="0">
                <a:solidFill>
                  <a:srgbClr val="002060"/>
                </a:solidFill>
                <a:latin typeface="Monotype Corsiva" pitchFamily="66" charset="0"/>
              </a:rPr>
              <a:t>Томпо</a:t>
            </a:r>
            <a:r>
              <a:rPr lang="ru-RU" dirty="0" smtClean="0">
                <a:solidFill>
                  <a:srgbClr val="002060"/>
                </a:solidFill>
                <a:latin typeface="Monotype Corsiva" pitchFamily="66" charset="0"/>
              </a:rPr>
              <a:t>? </a:t>
            </a:r>
          </a:p>
          <a:p>
            <a:pPr lvl="0">
              <a:buNone/>
            </a:pPr>
            <a:r>
              <a:rPr lang="ru-RU" dirty="0" smtClean="0">
                <a:solidFill>
                  <a:srgbClr val="002060"/>
                </a:solidFill>
                <a:latin typeface="Monotype Corsiva" pitchFamily="66" charset="0"/>
              </a:rPr>
              <a:t>6. Что было заново отстроено и модернизировано в селе </a:t>
            </a:r>
            <a:r>
              <a:rPr lang="ru-RU" dirty="0" err="1" smtClean="0">
                <a:solidFill>
                  <a:srgbClr val="002060"/>
                </a:solidFill>
                <a:latin typeface="Monotype Corsiva" pitchFamily="66" charset="0"/>
              </a:rPr>
              <a:t>Джебарики-Хая</a:t>
            </a:r>
            <a:r>
              <a:rPr lang="ru-RU" dirty="0" smtClean="0">
                <a:solidFill>
                  <a:srgbClr val="002060"/>
                </a:solidFill>
                <a:latin typeface="Monotype Corsiva" pitchFamily="66" charset="0"/>
              </a:rPr>
              <a:t>? </a:t>
            </a:r>
          </a:p>
          <a:p>
            <a:pPr lvl="0">
              <a:buNone/>
            </a:pPr>
            <a:r>
              <a:rPr lang="ru-RU" dirty="0" smtClean="0">
                <a:solidFill>
                  <a:srgbClr val="002060"/>
                </a:solidFill>
                <a:latin typeface="Monotype Corsiva" pitchFamily="66" charset="0"/>
              </a:rPr>
              <a:t>7. Какое месторождение было освоено по инициативе Е.Д. </a:t>
            </a:r>
            <a:r>
              <a:rPr lang="ru-RU" dirty="0" err="1" smtClean="0">
                <a:solidFill>
                  <a:srgbClr val="002060"/>
                </a:solidFill>
                <a:latin typeface="Monotype Corsiva" pitchFamily="66" charset="0"/>
              </a:rPr>
              <a:t>Кычкина</a:t>
            </a:r>
            <a:r>
              <a:rPr lang="ru-RU" dirty="0" smtClean="0">
                <a:solidFill>
                  <a:srgbClr val="002060"/>
                </a:solidFill>
                <a:latin typeface="Monotype Corsiva" pitchFamily="66" charset="0"/>
              </a:rPr>
              <a:t>? </a:t>
            </a:r>
          </a:p>
          <a:p>
            <a:pPr lvl="0">
              <a:buNone/>
            </a:pPr>
            <a:r>
              <a:rPr lang="ru-RU" dirty="0" smtClean="0">
                <a:solidFill>
                  <a:srgbClr val="002060"/>
                </a:solidFill>
                <a:latin typeface="Monotype Corsiva" pitchFamily="66" charset="0"/>
              </a:rPr>
              <a:t>8. Почетным гражданин каких районов являлся?  </a:t>
            </a:r>
          </a:p>
          <a:p>
            <a:pPr lvl="0">
              <a:buNone/>
            </a:pPr>
            <a:r>
              <a:rPr lang="ru-RU" dirty="0" smtClean="0">
                <a:solidFill>
                  <a:srgbClr val="002060"/>
                </a:solidFill>
                <a:latin typeface="Monotype Corsiva" pitchFamily="66" charset="0"/>
              </a:rPr>
              <a:t> </a:t>
            </a:r>
          </a:p>
          <a:p>
            <a:pPr lvl="0">
              <a:buNone/>
            </a:pPr>
            <a:r>
              <a:rPr lang="ru-RU" dirty="0" smtClean="0">
                <a:solidFill>
                  <a:srgbClr val="002060"/>
                </a:solidFill>
                <a:latin typeface="Monotype Corsiva" pitchFamily="66" charset="0"/>
              </a:rPr>
              <a:t>9. Каким депутатом избирался? </a:t>
            </a:r>
          </a:p>
          <a:p>
            <a:pPr lvl="0">
              <a:buNone/>
            </a:pPr>
            <a:r>
              <a:rPr lang="ru-RU" dirty="0" smtClean="0">
                <a:solidFill>
                  <a:srgbClr val="002060"/>
                </a:solidFill>
                <a:latin typeface="Monotype Corsiva" pitchFamily="66" charset="0"/>
              </a:rPr>
              <a:t>10. Вопрос*: Любимое увлечение (хобби) Е.Д. </a:t>
            </a:r>
            <a:r>
              <a:rPr lang="ru-RU" dirty="0" err="1" smtClean="0">
                <a:solidFill>
                  <a:srgbClr val="002060"/>
                </a:solidFill>
                <a:latin typeface="Monotype Corsiva" pitchFamily="66" charset="0"/>
              </a:rPr>
              <a:t>Кычкина</a:t>
            </a:r>
            <a:r>
              <a:rPr lang="ru-RU" dirty="0" smtClean="0">
                <a:solidFill>
                  <a:srgbClr val="002060"/>
                </a:solidFill>
                <a:latin typeface="Monotype Corsiva" pitchFamily="66" charset="0"/>
              </a:rPr>
              <a:t>? </a:t>
            </a:r>
          </a:p>
          <a:p>
            <a:endParaRPr lang="ru-RU" dirty="0">
              <a:latin typeface="Monotype Corsiva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592964" y="714356"/>
            <a:ext cx="19794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C00000"/>
                </a:solidFill>
                <a:latin typeface="Monotype Corsiva" pitchFamily="66" charset="0"/>
              </a:rPr>
              <a:t>крестьянской</a:t>
            </a:r>
            <a:endParaRPr lang="ru-RU" sz="2400" dirty="0">
              <a:solidFill>
                <a:srgbClr val="C00000"/>
              </a:solidFill>
              <a:latin typeface="Monotype Corsiva" pitchFamily="66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071802" y="1214422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12" name="TextBox 11"/>
          <p:cNvSpPr txBox="1"/>
          <p:nvPr/>
        </p:nvSpPr>
        <p:spPr>
          <a:xfrm>
            <a:off x="3286116" y="1142985"/>
            <a:ext cx="542928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C00000"/>
                </a:solidFill>
                <a:latin typeface="Monotype Corsiva" pitchFamily="66" charset="0"/>
              </a:rPr>
              <a:t>в местности </a:t>
            </a:r>
            <a:r>
              <a:rPr lang="ru-RU" sz="2400" dirty="0" err="1" smtClean="0">
                <a:solidFill>
                  <a:srgbClr val="C00000"/>
                </a:solidFill>
                <a:latin typeface="Monotype Corsiva" pitchFamily="66" charset="0"/>
              </a:rPr>
              <a:t>Дойдунский</a:t>
            </a:r>
            <a:r>
              <a:rPr lang="ru-RU" sz="2400" dirty="0" smtClean="0">
                <a:solidFill>
                  <a:srgbClr val="C00000"/>
                </a:solidFill>
                <a:latin typeface="Monotype Corsiva" pitchFamily="66" charset="0"/>
              </a:rPr>
              <a:t> I </a:t>
            </a:r>
            <a:r>
              <a:rPr lang="ru-RU" sz="2400" dirty="0" err="1" smtClean="0">
                <a:solidFill>
                  <a:srgbClr val="C00000"/>
                </a:solidFill>
                <a:latin typeface="Monotype Corsiva" pitchFamily="66" charset="0"/>
              </a:rPr>
              <a:t>Мегюренском</a:t>
            </a:r>
            <a:r>
              <a:rPr lang="ru-RU" sz="2400" dirty="0" smtClean="0">
                <a:solidFill>
                  <a:srgbClr val="C00000"/>
                </a:solidFill>
                <a:latin typeface="Monotype Corsiva" pitchFamily="66" charset="0"/>
              </a:rPr>
              <a:t> наслеге </a:t>
            </a:r>
            <a:r>
              <a:rPr lang="ru-RU" sz="2400" dirty="0" err="1" smtClean="0">
                <a:solidFill>
                  <a:srgbClr val="C00000"/>
                </a:solidFill>
                <a:latin typeface="Monotype Corsiva" pitchFamily="66" charset="0"/>
              </a:rPr>
              <a:t>Мегино</a:t>
            </a:r>
            <a:r>
              <a:rPr lang="ru-RU" sz="2400" dirty="0" smtClean="0">
                <a:solidFill>
                  <a:srgbClr val="C00000"/>
                </a:solidFill>
                <a:latin typeface="Monotype Corsiva" pitchFamily="66" charset="0"/>
              </a:rPr>
              <a:t> </a:t>
            </a:r>
            <a:r>
              <a:rPr lang="ru-RU" sz="2400" dirty="0" err="1" smtClean="0">
                <a:solidFill>
                  <a:srgbClr val="C00000"/>
                </a:solidFill>
                <a:latin typeface="Monotype Corsiva" pitchFamily="66" charset="0"/>
              </a:rPr>
              <a:t>Кангаласского</a:t>
            </a:r>
            <a:r>
              <a:rPr lang="ru-RU" sz="2400" dirty="0" smtClean="0">
                <a:solidFill>
                  <a:srgbClr val="C00000"/>
                </a:solidFill>
                <a:latin typeface="Monotype Corsiva" pitchFamily="66" charset="0"/>
              </a:rPr>
              <a:t> района</a:t>
            </a:r>
            <a:endParaRPr lang="ru-RU" sz="2400" dirty="0">
              <a:solidFill>
                <a:srgbClr val="C000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643834" y="1928802"/>
            <a:ext cx="107153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C00000"/>
                </a:solidFill>
                <a:latin typeface="Monotype Corsiva" pitchFamily="66" charset="0"/>
              </a:rPr>
              <a:t>в 21 год</a:t>
            </a:r>
            <a:endParaRPr lang="ru-RU" sz="2400" dirty="0">
              <a:solidFill>
                <a:srgbClr val="C0000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8001024" y="2643182"/>
            <a:ext cx="11429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C00000"/>
                </a:solidFill>
                <a:latin typeface="Monotype Corsiva" pitchFamily="66" charset="0"/>
              </a:rPr>
              <a:t>1964</a:t>
            </a:r>
            <a:endParaRPr lang="ru-RU" sz="2400" dirty="0">
              <a:solidFill>
                <a:srgbClr val="C0000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929322" y="3071810"/>
            <a:ext cx="17144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C00000"/>
                </a:solidFill>
                <a:latin typeface="Monotype Corsiva" pitchFamily="66" charset="0"/>
              </a:rPr>
              <a:t>Тополиное</a:t>
            </a:r>
            <a:endParaRPr lang="ru-RU" sz="2400" dirty="0">
              <a:solidFill>
                <a:srgbClr val="C00000"/>
              </a:solidFill>
              <a:latin typeface="Monotype Corsiva" pitchFamily="66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786050" y="3714752"/>
            <a:ext cx="23574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C00000"/>
                </a:solidFill>
                <a:latin typeface="Monotype Corsiva" pitchFamily="66" charset="0"/>
              </a:rPr>
              <a:t>Угольная шахта</a:t>
            </a:r>
            <a:endParaRPr lang="ru-RU" sz="2400" dirty="0">
              <a:solidFill>
                <a:srgbClr val="C00000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000232" y="4429132"/>
            <a:ext cx="321467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err="1" smtClean="0">
                <a:solidFill>
                  <a:srgbClr val="C00000"/>
                </a:solidFill>
                <a:latin typeface="Monotype Corsiva" pitchFamily="66" charset="0"/>
              </a:rPr>
              <a:t>Нежданинское</a:t>
            </a:r>
            <a:endParaRPr lang="ru-RU" sz="2400" dirty="0">
              <a:solidFill>
                <a:srgbClr val="C00000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42910" y="5214950"/>
            <a:ext cx="80010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srgbClr val="C00000"/>
                </a:solidFill>
                <a:latin typeface="Monotype Corsiva" pitchFamily="66" charset="0"/>
              </a:rPr>
              <a:t>Республики Саха (Якутия), </a:t>
            </a:r>
            <a:r>
              <a:rPr lang="ru-RU" sz="2000" dirty="0" err="1" smtClean="0">
                <a:solidFill>
                  <a:srgbClr val="C00000"/>
                </a:solidFill>
                <a:latin typeface="Monotype Corsiva" pitchFamily="66" charset="0"/>
              </a:rPr>
              <a:t>Мегино-Кангаласского</a:t>
            </a:r>
            <a:r>
              <a:rPr lang="ru-RU" sz="2000" dirty="0" smtClean="0">
                <a:solidFill>
                  <a:srgbClr val="C00000"/>
                </a:solidFill>
                <a:latin typeface="Monotype Corsiva" pitchFamily="66" charset="0"/>
              </a:rPr>
              <a:t> и </a:t>
            </a:r>
            <a:r>
              <a:rPr lang="ru-RU" sz="2000" dirty="0" err="1" smtClean="0">
                <a:solidFill>
                  <a:srgbClr val="C00000"/>
                </a:solidFill>
                <a:latin typeface="Monotype Corsiva" pitchFamily="66" charset="0"/>
              </a:rPr>
              <a:t>Томпонского</a:t>
            </a:r>
            <a:r>
              <a:rPr lang="ru-RU" sz="2000" dirty="0" smtClean="0">
                <a:solidFill>
                  <a:srgbClr val="C00000"/>
                </a:solidFill>
                <a:latin typeface="Monotype Corsiva" pitchFamily="66" charset="0"/>
              </a:rPr>
              <a:t> районов РС(Я)</a:t>
            </a:r>
            <a:endParaRPr lang="ru-RU" sz="2000" dirty="0">
              <a:solidFill>
                <a:srgbClr val="C00000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429124" y="5643578"/>
            <a:ext cx="47148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srgbClr val="C00000"/>
                </a:solidFill>
                <a:latin typeface="Monotype Corsiva" pitchFamily="66" charset="0"/>
              </a:rPr>
              <a:t>Верховного Совета ЯАССР шести созывов</a:t>
            </a:r>
            <a:endParaRPr lang="ru-RU" sz="2000" dirty="0">
              <a:solidFill>
                <a:srgbClr val="C00000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7429520" y="6000768"/>
            <a:ext cx="12858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C00000"/>
                </a:solidFill>
                <a:latin typeface="Monotype Corsiva" pitchFamily="66" charset="0"/>
              </a:rPr>
              <a:t>охота</a:t>
            </a:r>
            <a:endParaRPr lang="ru-RU" sz="2400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3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3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3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3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3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3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3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3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30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2" y="0"/>
            <a:ext cx="9139938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5786" y="793754"/>
            <a:ext cx="7572428" cy="3706816"/>
          </a:xfrm>
        </p:spPr>
        <p:txBody>
          <a:bodyPr>
            <a:noAutofit/>
          </a:bodyPr>
          <a:lstStyle/>
          <a:p>
            <a:pPr algn="ctr"/>
            <a:r>
              <a:rPr lang="ru-RU" sz="3200" b="1" dirty="0" smtClean="0">
                <a:solidFill>
                  <a:srgbClr val="4A0E43"/>
                </a:solidFill>
                <a:latin typeface="Monotype Corsiva" pitchFamily="66" charset="0"/>
              </a:rPr>
              <a:t>«Вся его жизнь — яркий и зовущий пример молодым людям, вступающим в новый век. Пусть в сердцах молодежи республики никогда не угаснет огонь увлеченности и дерзаний. Устремленности в будущее, готовности посвятить себя процветанию родной Республики Саха». </a:t>
            </a:r>
            <a:r>
              <a:rPr lang="ru-RU" sz="3200" b="1" dirty="0" smtClean="0">
                <a:solidFill>
                  <a:srgbClr val="4A0E43"/>
                </a:solidFill>
                <a:latin typeface="Monotype Corsiva" pitchFamily="66" charset="0"/>
              </a:rPr>
              <a:t/>
            </a:r>
            <a:br>
              <a:rPr lang="ru-RU" sz="3200" b="1" dirty="0" smtClean="0">
                <a:solidFill>
                  <a:srgbClr val="4A0E43"/>
                </a:solidFill>
                <a:latin typeface="Monotype Corsiva" pitchFamily="66" charset="0"/>
              </a:rPr>
            </a:br>
            <a:r>
              <a:rPr lang="ru-RU" sz="3200" b="1" dirty="0" smtClean="0">
                <a:solidFill>
                  <a:srgbClr val="4A0E43"/>
                </a:solidFill>
                <a:latin typeface="Monotype Corsiva" pitchFamily="66" charset="0"/>
              </a:rPr>
              <a:t>                                                         М.Е</a:t>
            </a:r>
            <a:r>
              <a:rPr lang="ru-RU" sz="3200" b="1" dirty="0" smtClean="0">
                <a:solidFill>
                  <a:srgbClr val="4A0E43"/>
                </a:solidFill>
                <a:latin typeface="Monotype Corsiva" pitchFamily="66" charset="0"/>
              </a:rPr>
              <a:t>. Николаев</a:t>
            </a:r>
            <a:endParaRPr lang="ru-RU" sz="3200" b="1" dirty="0">
              <a:solidFill>
                <a:srgbClr val="4A0E43"/>
              </a:solidFill>
              <a:latin typeface="Monotype Corsiva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42910" y="5181632"/>
            <a:ext cx="7886700" cy="1104888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3600" b="1" dirty="0" smtClean="0">
                <a:solidFill>
                  <a:srgbClr val="683A18"/>
                </a:solidFill>
                <a:latin typeface="Bookman Old Style" pitchFamily="18" charset="0"/>
              </a:rPr>
              <a:t>БЛАГОДАРИМ ЗА ВНИМАНИЕ!</a:t>
            </a:r>
            <a:endParaRPr lang="ru-RU" sz="3600" b="1" dirty="0">
              <a:solidFill>
                <a:srgbClr val="683A18"/>
              </a:solidFill>
              <a:latin typeface="Bookman Old Style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2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Тема2</Template>
  <TotalTime>188</TotalTime>
  <Words>171</Words>
  <PresentationFormat>Экран (4:3)</PresentationFormat>
  <Paragraphs>49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Тема2</vt:lpstr>
      <vt:lpstr>Егор Дмитриевич Кычкин – Почетный гражданин Томпонского района. </vt:lpstr>
      <vt:lpstr>Краткая биографическая справка</vt:lpstr>
      <vt:lpstr>Интересный факт!</vt:lpstr>
      <vt:lpstr>Награды и звания</vt:lpstr>
      <vt:lpstr>ВИКТОРИНА:</vt:lpstr>
      <vt:lpstr>«Вся его жизнь — яркий и зовущий пример молодым людям, вступающим в новый век. Пусть в сердцах молодежи республики никогда не угаснет огонь увлеченности и дерзаний. Устремленности в будущее, готовности посвятить себя процветанию родной Республики Саха».                                                           М.Е. Николаев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Егор Дмитриевич Кычкин – Почетный гражданин Томпонского района. </dc:title>
  <dc:creator>Кулакова</dc:creator>
  <cp:lastModifiedBy>Кулакова</cp:lastModifiedBy>
  <cp:revision>21</cp:revision>
  <dcterms:created xsi:type="dcterms:W3CDTF">2025-04-16T04:34:57Z</dcterms:created>
  <dcterms:modified xsi:type="dcterms:W3CDTF">2025-04-18T01:51:31Z</dcterms:modified>
</cp:coreProperties>
</file>