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6" r:id="rId3"/>
    <p:sldId id="258" r:id="rId4"/>
    <p:sldId id="259" r:id="rId5"/>
    <p:sldId id="260" r:id="rId6"/>
    <p:sldId id="262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367EED0-A2D4-480A-AD85-A068FCF787FE}" type="doc">
      <dgm:prSet loTypeId="urn:microsoft.com/office/officeart/2005/8/layout/pyramid1" loCatId="pyramid" qsTypeId="urn:microsoft.com/office/officeart/2005/8/quickstyle/simple1" qsCatId="simple" csTypeId="urn:microsoft.com/office/officeart/2005/8/colors/colorful5" csCatId="colorful" phldr="1"/>
      <dgm:spPr/>
    </dgm:pt>
    <dgm:pt modelId="{F9C90572-5E92-402A-A546-EE50A0A9BB6F}">
      <dgm:prSet phldrT="[Текст]" custT="1"/>
      <dgm:spPr/>
      <dgm:t>
        <a:bodyPr/>
        <a:lstStyle/>
        <a:p>
          <a:endParaRPr lang="ru-RU" sz="2400" dirty="0" smtClean="0"/>
        </a:p>
        <a:p>
          <a:endParaRPr lang="ru-RU" sz="2400" dirty="0" smtClean="0"/>
        </a:p>
        <a:p>
          <a:endParaRPr lang="ru-RU" sz="2400" dirty="0" smtClean="0"/>
        </a:p>
        <a:p>
          <a:r>
            <a:rPr lang="ru-RU" sz="2500" b="1" i="1" dirty="0" err="1" smtClean="0">
              <a:solidFill>
                <a:srgbClr val="7030A0"/>
              </a:solidFill>
            </a:rPr>
            <a:t>Духовнные</a:t>
          </a:r>
          <a:r>
            <a:rPr lang="ru-RU" sz="2500" b="1" i="1" dirty="0" smtClean="0">
              <a:solidFill>
                <a:srgbClr val="7030A0"/>
              </a:solidFill>
            </a:rPr>
            <a:t> (</a:t>
          </a:r>
          <a:r>
            <a:rPr lang="ru-RU" sz="2500" b="1" i="1" dirty="0" err="1" smtClean="0">
              <a:solidFill>
                <a:srgbClr val="7030A0"/>
              </a:solidFill>
            </a:rPr>
            <a:t>забота,защита</a:t>
          </a:r>
          <a:r>
            <a:rPr lang="ru-RU" sz="2500" b="1" i="1" dirty="0" smtClean="0">
              <a:solidFill>
                <a:srgbClr val="7030A0"/>
              </a:solidFill>
            </a:rPr>
            <a:t>)</a:t>
          </a:r>
          <a:endParaRPr lang="ru-RU" sz="2500" b="1" i="1" dirty="0">
            <a:solidFill>
              <a:srgbClr val="7030A0"/>
            </a:solidFill>
          </a:endParaRPr>
        </a:p>
      </dgm:t>
    </dgm:pt>
    <dgm:pt modelId="{8B7F7645-8C66-454B-A584-2E5531FB80F2}" type="parTrans" cxnId="{42982460-92F0-492E-B1FB-55ACD6647E9F}">
      <dgm:prSet/>
      <dgm:spPr/>
      <dgm:t>
        <a:bodyPr/>
        <a:lstStyle/>
        <a:p>
          <a:endParaRPr lang="ru-RU"/>
        </a:p>
      </dgm:t>
    </dgm:pt>
    <dgm:pt modelId="{8448BCB5-0264-4607-B8DC-6BA8F1317B40}" type="sibTrans" cxnId="{42982460-92F0-492E-B1FB-55ACD6647E9F}">
      <dgm:prSet/>
      <dgm:spPr/>
      <dgm:t>
        <a:bodyPr/>
        <a:lstStyle/>
        <a:p>
          <a:endParaRPr lang="ru-RU"/>
        </a:p>
      </dgm:t>
    </dgm:pt>
    <dgm:pt modelId="{41F06B28-FE56-4C70-BB93-53B5FE46E96F}">
      <dgm:prSet phldrT="[Текст]"/>
      <dgm:spPr/>
      <dgm:t>
        <a:bodyPr/>
        <a:lstStyle/>
        <a:p>
          <a:r>
            <a:rPr lang="ru-RU" b="1" i="1" dirty="0" smtClean="0">
              <a:solidFill>
                <a:srgbClr val="7030A0"/>
              </a:solidFill>
            </a:rPr>
            <a:t>Безопасность существования</a:t>
          </a:r>
          <a:endParaRPr lang="ru-RU" b="1" i="1" dirty="0">
            <a:solidFill>
              <a:srgbClr val="7030A0"/>
            </a:solidFill>
          </a:endParaRPr>
        </a:p>
      </dgm:t>
    </dgm:pt>
    <dgm:pt modelId="{C934B701-448C-4480-AC7E-051E65EF6401}" type="parTrans" cxnId="{70DA27D8-1830-41B6-8082-893C1B61393D}">
      <dgm:prSet/>
      <dgm:spPr/>
      <dgm:t>
        <a:bodyPr/>
        <a:lstStyle/>
        <a:p>
          <a:endParaRPr lang="ru-RU"/>
        </a:p>
      </dgm:t>
    </dgm:pt>
    <dgm:pt modelId="{49D37C80-76E5-43F5-A617-6936B67CF7FC}" type="sibTrans" cxnId="{70DA27D8-1830-41B6-8082-893C1B61393D}">
      <dgm:prSet/>
      <dgm:spPr/>
      <dgm:t>
        <a:bodyPr/>
        <a:lstStyle/>
        <a:p>
          <a:endParaRPr lang="ru-RU"/>
        </a:p>
      </dgm:t>
    </dgm:pt>
    <dgm:pt modelId="{86928980-B438-4A45-87DF-8ACD662E4079}">
      <dgm:prSet phldrT="[Текст]"/>
      <dgm:spPr/>
      <dgm:t>
        <a:bodyPr/>
        <a:lstStyle/>
        <a:p>
          <a:r>
            <a:rPr lang="ru-RU" b="1" i="1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rPr>
            <a:t>Поступки связанные с добычей пищи, созданием условий для комфортной жизни</a:t>
          </a:r>
          <a:endParaRPr lang="ru-RU" b="1" i="1" dirty="0">
            <a:solidFill>
              <a:srgbClr val="7030A0"/>
            </a:solidFill>
            <a:latin typeface="Arial" pitchFamily="34" charset="0"/>
            <a:cs typeface="Arial" pitchFamily="34" charset="0"/>
          </a:endParaRPr>
        </a:p>
      </dgm:t>
    </dgm:pt>
    <dgm:pt modelId="{4393C012-DB49-4537-A332-3B88538D9D5A}" type="parTrans" cxnId="{6BA7F840-2CE7-4828-AA7D-0C74DF8645C0}">
      <dgm:prSet/>
      <dgm:spPr/>
      <dgm:t>
        <a:bodyPr/>
        <a:lstStyle/>
        <a:p>
          <a:endParaRPr lang="ru-RU"/>
        </a:p>
      </dgm:t>
    </dgm:pt>
    <dgm:pt modelId="{61334872-E277-4935-82F1-251DA4C7036C}" type="sibTrans" cxnId="{6BA7F840-2CE7-4828-AA7D-0C74DF8645C0}">
      <dgm:prSet/>
      <dgm:spPr/>
      <dgm:t>
        <a:bodyPr/>
        <a:lstStyle/>
        <a:p>
          <a:endParaRPr lang="ru-RU"/>
        </a:p>
      </dgm:t>
    </dgm:pt>
    <dgm:pt modelId="{35548A5D-FF41-4AC0-A53D-746FBF1B4509}" type="pres">
      <dgm:prSet presAssocID="{1367EED0-A2D4-480A-AD85-A068FCF787FE}" presName="Name0" presStyleCnt="0">
        <dgm:presLayoutVars>
          <dgm:dir/>
          <dgm:animLvl val="lvl"/>
          <dgm:resizeHandles val="exact"/>
        </dgm:presLayoutVars>
      </dgm:prSet>
      <dgm:spPr/>
    </dgm:pt>
    <dgm:pt modelId="{81D8EF51-BD65-4F97-B076-FD3E08C7C43C}" type="pres">
      <dgm:prSet presAssocID="{F9C90572-5E92-402A-A546-EE50A0A9BB6F}" presName="Name8" presStyleCnt="0"/>
      <dgm:spPr/>
    </dgm:pt>
    <dgm:pt modelId="{008E7E88-4042-40E5-A86C-700E635E9E44}" type="pres">
      <dgm:prSet presAssocID="{F9C90572-5E92-402A-A546-EE50A0A9BB6F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125F1-ED6D-46CE-9F3F-9F87B715E8BB}" type="pres">
      <dgm:prSet presAssocID="{F9C90572-5E92-402A-A546-EE50A0A9BB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1E9D3C9-C5C1-4794-9CC9-4B7653ACC472}" type="pres">
      <dgm:prSet presAssocID="{41F06B28-FE56-4C70-BB93-53B5FE46E96F}" presName="Name8" presStyleCnt="0"/>
      <dgm:spPr/>
    </dgm:pt>
    <dgm:pt modelId="{EFC2C1CE-964F-4DC8-BA28-8BE16186D5C0}" type="pres">
      <dgm:prSet presAssocID="{41F06B28-FE56-4C70-BB93-53B5FE46E96F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8687F1-9E1B-496F-AD86-538051610781}" type="pres">
      <dgm:prSet presAssocID="{41F06B28-FE56-4C70-BB93-53B5FE46E96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890519-9A10-4D7F-A41B-CC371358AD2B}" type="pres">
      <dgm:prSet presAssocID="{86928980-B438-4A45-87DF-8ACD662E4079}" presName="Name8" presStyleCnt="0"/>
      <dgm:spPr/>
    </dgm:pt>
    <dgm:pt modelId="{87ACDEC8-0BEC-46EF-9ACD-830237BE1A45}" type="pres">
      <dgm:prSet presAssocID="{86928980-B438-4A45-87DF-8ACD662E4079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F3024-8B14-4BAF-944F-FFB68CFF7856}" type="pres">
      <dgm:prSet presAssocID="{86928980-B438-4A45-87DF-8ACD662E407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3DA85F7-7C78-4973-AE54-3E5B7C2F58B7}" type="presOf" srcId="{1367EED0-A2D4-480A-AD85-A068FCF787FE}" destId="{35548A5D-FF41-4AC0-A53D-746FBF1B4509}" srcOrd="0" destOrd="0" presId="urn:microsoft.com/office/officeart/2005/8/layout/pyramid1"/>
    <dgm:cxn modelId="{858073C5-2B5F-4A4B-B63D-E52BCB1C69EF}" type="presOf" srcId="{86928980-B438-4A45-87DF-8ACD662E4079}" destId="{87ACDEC8-0BEC-46EF-9ACD-830237BE1A45}" srcOrd="0" destOrd="0" presId="urn:microsoft.com/office/officeart/2005/8/layout/pyramid1"/>
    <dgm:cxn modelId="{42982460-92F0-492E-B1FB-55ACD6647E9F}" srcId="{1367EED0-A2D4-480A-AD85-A068FCF787FE}" destId="{F9C90572-5E92-402A-A546-EE50A0A9BB6F}" srcOrd="0" destOrd="0" parTransId="{8B7F7645-8C66-454B-A584-2E5531FB80F2}" sibTransId="{8448BCB5-0264-4607-B8DC-6BA8F1317B40}"/>
    <dgm:cxn modelId="{17F77868-5899-4BA1-BB53-3E0AA15BDFC2}" type="presOf" srcId="{F9C90572-5E92-402A-A546-EE50A0A9BB6F}" destId="{D7B125F1-ED6D-46CE-9F3F-9F87B715E8BB}" srcOrd="1" destOrd="0" presId="urn:microsoft.com/office/officeart/2005/8/layout/pyramid1"/>
    <dgm:cxn modelId="{D46756BD-7AC5-4292-906E-853855B60FA2}" type="presOf" srcId="{41F06B28-FE56-4C70-BB93-53B5FE46E96F}" destId="{A78687F1-9E1B-496F-AD86-538051610781}" srcOrd="1" destOrd="0" presId="urn:microsoft.com/office/officeart/2005/8/layout/pyramid1"/>
    <dgm:cxn modelId="{6BA7F840-2CE7-4828-AA7D-0C74DF8645C0}" srcId="{1367EED0-A2D4-480A-AD85-A068FCF787FE}" destId="{86928980-B438-4A45-87DF-8ACD662E4079}" srcOrd="2" destOrd="0" parTransId="{4393C012-DB49-4537-A332-3B88538D9D5A}" sibTransId="{61334872-E277-4935-82F1-251DA4C7036C}"/>
    <dgm:cxn modelId="{70DA27D8-1830-41B6-8082-893C1B61393D}" srcId="{1367EED0-A2D4-480A-AD85-A068FCF787FE}" destId="{41F06B28-FE56-4C70-BB93-53B5FE46E96F}" srcOrd="1" destOrd="0" parTransId="{C934B701-448C-4480-AC7E-051E65EF6401}" sibTransId="{49D37C80-76E5-43F5-A617-6936B67CF7FC}"/>
    <dgm:cxn modelId="{871D611E-5EDE-4CFC-90EB-9EC7EF48CD39}" type="presOf" srcId="{41F06B28-FE56-4C70-BB93-53B5FE46E96F}" destId="{EFC2C1CE-964F-4DC8-BA28-8BE16186D5C0}" srcOrd="0" destOrd="0" presId="urn:microsoft.com/office/officeart/2005/8/layout/pyramid1"/>
    <dgm:cxn modelId="{ABA1D61A-B204-4268-B264-AE05BD1A64BE}" type="presOf" srcId="{86928980-B438-4A45-87DF-8ACD662E4079}" destId="{C97F3024-8B14-4BAF-944F-FFB68CFF7856}" srcOrd="1" destOrd="0" presId="urn:microsoft.com/office/officeart/2005/8/layout/pyramid1"/>
    <dgm:cxn modelId="{24903547-CAAA-4241-A783-A03048F58591}" type="presOf" srcId="{F9C90572-5E92-402A-A546-EE50A0A9BB6F}" destId="{008E7E88-4042-40E5-A86C-700E635E9E44}" srcOrd="0" destOrd="0" presId="urn:microsoft.com/office/officeart/2005/8/layout/pyramid1"/>
    <dgm:cxn modelId="{BDB9520E-042B-47BA-B874-D03E0A033717}" type="presParOf" srcId="{35548A5D-FF41-4AC0-A53D-746FBF1B4509}" destId="{81D8EF51-BD65-4F97-B076-FD3E08C7C43C}" srcOrd="0" destOrd="0" presId="urn:microsoft.com/office/officeart/2005/8/layout/pyramid1"/>
    <dgm:cxn modelId="{C789BC0A-7F22-4F57-BC8B-7EAE312CCA0D}" type="presParOf" srcId="{81D8EF51-BD65-4F97-B076-FD3E08C7C43C}" destId="{008E7E88-4042-40E5-A86C-700E635E9E44}" srcOrd="0" destOrd="0" presId="urn:microsoft.com/office/officeart/2005/8/layout/pyramid1"/>
    <dgm:cxn modelId="{413D0F6C-6799-4E84-83E4-30F81970CA58}" type="presParOf" srcId="{81D8EF51-BD65-4F97-B076-FD3E08C7C43C}" destId="{D7B125F1-ED6D-46CE-9F3F-9F87B715E8BB}" srcOrd="1" destOrd="0" presId="urn:microsoft.com/office/officeart/2005/8/layout/pyramid1"/>
    <dgm:cxn modelId="{01E15069-6FA8-4FAD-AAD7-499F97ADEEDD}" type="presParOf" srcId="{35548A5D-FF41-4AC0-A53D-746FBF1B4509}" destId="{71E9D3C9-C5C1-4794-9CC9-4B7653ACC472}" srcOrd="1" destOrd="0" presId="urn:microsoft.com/office/officeart/2005/8/layout/pyramid1"/>
    <dgm:cxn modelId="{E2F1B0FB-BC2B-4EA8-9190-70B48DA49AB5}" type="presParOf" srcId="{71E9D3C9-C5C1-4794-9CC9-4B7653ACC472}" destId="{EFC2C1CE-964F-4DC8-BA28-8BE16186D5C0}" srcOrd="0" destOrd="0" presId="urn:microsoft.com/office/officeart/2005/8/layout/pyramid1"/>
    <dgm:cxn modelId="{8D9FAD29-C4CC-403F-B8A8-4301FCF4C2E4}" type="presParOf" srcId="{71E9D3C9-C5C1-4794-9CC9-4B7653ACC472}" destId="{A78687F1-9E1B-496F-AD86-538051610781}" srcOrd="1" destOrd="0" presId="urn:microsoft.com/office/officeart/2005/8/layout/pyramid1"/>
    <dgm:cxn modelId="{D380FBF9-9771-4E0B-9423-FDF166D55623}" type="presParOf" srcId="{35548A5D-FF41-4AC0-A53D-746FBF1B4509}" destId="{9B890519-9A10-4D7F-A41B-CC371358AD2B}" srcOrd="2" destOrd="0" presId="urn:microsoft.com/office/officeart/2005/8/layout/pyramid1"/>
    <dgm:cxn modelId="{6BCD6BFF-B914-41FF-A8A0-D62446776219}" type="presParOf" srcId="{9B890519-9A10-4D7F-A41B-CC371358AD2B}" destId="{87ACDEC8-0BEC-46EF-9ACD-830237BE1A45}" srcOrd="0" destOrd="0" presId="urn:microsoft.com/office/officeart/2005/8/layout/pyramid1"/>
    <dgm:cxn modelId="{505A4352-1A51-4430-A403-D1D430C0D25D}" type="presParOf" srcId="{9B890519-9A10-4D7F-A41B-CC371358AD2B}" destId="{C97F3024-8B14-4BAF-944F-FFB68CFF785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08E7E88-4042-40E5-A86C-700E635E9E44}">
      <dsp:nvSpPr>
        <dsp:cNvPr id="0" name=""/>
        <dsp:cNvSpPr/>
      </dsp:nvSpPr>
      <dsp:spPr>
        <a:xfrm>
          <a:off x="2832314" y="0"/>
          <a:ext cx="2832314" cy="2175114"/>
        </a:xfrm>
        <a:prstGeom prst="trapezoid">
          <a:avLst>
            <a:gd name="adj" fmla="val 65107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i="1" kern="1200" dirty="0" err="1" smtClean="0">
              <a:solidFill>
                <a:srgbClr val="7030A0"/>
              </a:solidFill>
            </a:rPr>
            <a:t>Духовнные</a:t>
          </a:r>
          <a:r>
            <a:rPr lang="ru-RU" sz="2500" b="1" i="1" kern="1200" dirty="0" smtClean="0">
              <a:solidFill>
                <a:srgbClr val="7030A0"/>
              </a:solidFill>
            </a:rPr>
            <a:t> (</a:t>
          </a:r>
          <a:r>
            <a:rPr lang="ru-RU" sz="2500" b="1" i="1" kern="1200" dirty="0" err="1" smtClean="0">
              <a:solidFill>
                <a:srgbClr val="7030A0"/>
              </a:solidFill>
            </a:rPr>
            <a:t>забота,защита</a:t>
          </a:r>
          <a:r>
            <a:rPr lang="ru-RU" sz="2500" b="1" i="1" kern="1200" dirty="0" smtClean="0">
              <a:solidFill>
                <a:srgbClr val="7030A0"/>
              </a:solidFill>
            </a:rPr>
            <a:t>)</a:t>
          </a:r>
          <a:endParaRPr lang="ru-RU" sz="2500" b="1" i="1" kern="1200" dirty="0">
            <a:solidFill>
              <a:srgbClr val="7030A0"/>
            </a:solidFill>
          </a:endParaRPr>
        </a:p>
      </dsp:txBody>
      <dsp:txXfrm>
        <a:off x="2832314" y="0"/>
        <a:ext cx="2832314" cy="2175114"/>
      </dsp:txXfrm>
    </dsp:sp>
    <dsp:sp modelId="{EFC2C1CE-964F-4DC8-BA28-8BE16186D5C0}">
      <dsp:nvSpPr>
        <dsp:cNvPr id="0" name=""/>
        <dsp:cNvSpPr/>
      </dsp:nvSpPr>
      <dsp:spPr>
        <a:xfrm>
          <a:off x="1416157" y="2175114"/>
          <a:ext cx="5664629" cy="2175114"/>
        </a:xfrm>
        <a:prstGeom prst="trapezoid">
          <a:avLst>
            <a:gd name="adj" fmla="val 65107"/>
          </a:avLst>
        </a:prstGeom>
        <a:solidFill>
          <a:schemeClr val="accent5">
            <a:hueOff val="-4966938"/>
            <a:satOff val="19906"/>
            <a:lumOff val="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dirty="0" smtClean="0">
              <a:solidFill>
                <a:srgbClr val="7030A0"/>
              </a:solidFill>
            </a:rPr>
            <a:t>Безопасность существования</a:t>
          </a:r>
          <a:endParaRPr lang="ru-RU" sz="3500" b="1" i="1" kern="1200" dirty="0">
            <a:solidFill>
              <a:srgbClr val="7030A0"/>
            </a:solidFill>
          </a:endParaRPr>
        </a:p>
      </dsp:txBody>
      <dsp:txXfrm>
        <a:off x="2407467" y="2175114"/>
        <a:ext cx="3682009" cy="2175114"/>
      </dsp:txXfrm>
    </dsp:sp>
    <dsp:sp modelId="{87ACDEC8-0BEC-46EF-9ACD-830237BE1A45}">
      <dsp:nvSpPr>
        <dsp:cNvPr id="0" name=""/>
        <dsp:cNvSpPr/>
      </dsp:nvSpPr>
      <dsp:spPr>
        <a:xfrm>
          <a:off x="0" y="4350229"/>
          <a:ext cx="8496944" cy="2175114"/>
        </a:xfrm>
        <a:prstGeom prst="trapezoid">
          <a:avLst>
            <a:gd name="adj" fmla="val 65107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450" tIns="44450" rIns="44450" bIns="44450" numCol="1" spcCol="1270" anchor="ctr" anchorCtr="0">
          <a:noAutofit/>
        </a:bodyPr>
        <a:lstStyle/>
        <a:p>
          <a:pPr lvl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1" i="1" kern="12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rPr>
            <a:t>Поступки связанные с добычей пищи, созданием условий для комфортной жизни</a:t>
          </a:r>
          <a:endParaRPr lang="ru-RU" sz="3500" b="1" i="1" kern="1200" dirty="0">
            <a:solidFill>
              <a:srgbClr val="7030A0"/>
            </a:solidFill>
            <a:latin typeface="Arial" pitchFamily="34" charset="0"/>
            <a:cs typeface="Arial" pitchFamily="34" charset="0"/>
          </a:endParaRPr>
        </a:p>
      </dsp:txBody>
      <dsp:txXfrm>
        <a:off x="1486965" y="4350229"/>
        <a:ext cx="5523013" cy="21751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6498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223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0501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885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493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52433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90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612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961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37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7474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5FC24-7489-4F7F-B82D-EF5C14723DF3}" type="datetimeFigureOut">
              <a:rPr lang="ru-RU" smtClean="0"/>
              <a:t>18.04.2021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3D2F3-66FB-43BF-875E-2BB942E763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77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95536" y="188640"/>
            <a:ext cx="83529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Нефтеюганское</a:t>
            </a:r>
            <a:r>
              <a:rPr lang="ru-RU" sz="2400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районное муниципальное общеобразовательное бюджетное учреждение </a:t>
            </a:r>
          </a:p>
          <a:p>
            <a:pPr algn="ctr"/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Салымская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средняя общеобразовательная школа № 1»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19672" y="1861373"/>
            <a:ext cx="62646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Урок литературного чтения в 3 классе</a:t>
            </a:r>
          </a:p>
          <a:p>
            <a:pPr algn="ctr"/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Тема: «</a:t>
            </a:r>
            <a:r>
              <a:rPr lang="ru-RU" sz="24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И.Соколов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– Микитов «</a:t>
            </a:r>
            <a:r>
              <a:rPr lang="ru-RU" sz="24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Листопадничек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». Герои в сказке.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3861048"/>
            <a:ext cx="43924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Выполнила: учитель начальных классов </a:t>
            </a:r>
          </a:p>
          <a:p>
            <a:r>
              <a:rPr lang="ru-RU" sz="24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Парёха</a:t>
            </a:r>
            <a:r>
              <a:rPr lang="ru-RU" sz="24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Евгения Викторовна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3405028"/>
            <a:ext cx="2139781" cy="25740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2010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Где смелость, там победа.</a:t>
            </a:r>
          </a:p>
          <a:p>
            <a:r>
              <a:rPr lang="ru-RU" b="1" i="1" dirty="0"/>
              <a:t> </a:t>
            </a:r>
            <a:endParaRPr lang="ru-RU" dirty="0"/>
          </a:p>
        </p:txBody>
      </p:sp>
      <p:pic>
        <p:nvPicPr>
          <p:cNvPr id="3" name="Рисунок 2" descr="Листопадничек (И. Соколов-Никитов), читать он-лайн авторские сказки о  животных для самых маленьких ребят детей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301268"/>
            <a:ext cx="2552700" cy="17405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Рисунок к сказке Листопадничек для учеников 3 класс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259753"/>
            <a:ext cx="2797847" cy="2066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cdn-irec.r-99.com/sites/default/files/imagecache/copyright1/user-images/306410/aOeBLFCZ39i9rxSdXoNcQ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93770" y="328161"/>
            <a:ext cx="2764972" cy="178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20244" y="2918002"/>
            <a:ext cx="52116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Доброе дело и в воде не тонет.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4941168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гостях хорошо, а </a:t>
            </a:r>
            <a:r>
              <a:rPr lang="ru-RU" sz="24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дома лучше</a:t>
            </a:r>
            <a:r>
              <a:rPr lang="ru-RU" sz="24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i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8460097" y="6396335"/>
            <a:ext cx="7012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10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18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347215"/>
            <a:ext cx="51125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Б О Б Р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C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4046" y="1055101"/>
            <a:ext cx="4752528" cy="2559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17068" y="1180562"/>
            <a:ext cx="223224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Бобры могут задерживать дыхание на 12-15 минут, если очень надо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9106" y="3861048"/>
            <a:ext cx="49531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Хвост у бобра –  одновременно руль,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регулятор температуры тела и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выразитель чувств: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если бобр сердится,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он бьет хвостом. 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3756322"/>
            <a:ext cx="3187700" cy="251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14363" y="6396335"/>
            <a:ext cx="4007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68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789040"/>
            <a:ext cx="3760787" cy="2809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3789040"/>
            <a:ext cx="439248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Осину или иву диаметром 7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см бобр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валит за пять минут, на дерево с диаметром до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50 см бобру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понадобится ночь.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Ствол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бобры всегда подрезают в форме песочных часов.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6665" y="188640"/>
            <a:ext cx="3782195" cy="3238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932040" y="699984"/>
            <a:ext cx="3600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Плотина, построенная на реке </a:t>
            </a:r>
            <a:r>
              <a:rPr lang="ru-RU" sz="24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Джефферсон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в штате Монтана, достигала в длину 700 метров.</a:t>
            </a:r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8692827" y="6368082"/>
            <a:ext cx="280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71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07903" y="116632"/>
            <a:ext cx="204735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C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 А Я Ц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7320" y="824518"/>
            <a:ext cx="2798763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067944" y="908734"/>
            <a:ext cx="367240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Зайцы быстро бегают, до 70км/ч. Хотя делают они это только в случае серьезной опасности.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429000"/>
            <a:ext cx="3997114" cy="277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5" y="3463458"/>
            <a:ext cx="4336045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Зайцы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роют себе норы глубиной в 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3 метра.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Жилище зайца представляет собой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«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многокомнатную квартиру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» с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комнатами для сна, пищи, маленьких зайчат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06571" y="6396335"/>
            <a:ext cx="4374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413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43492"/>
            <a:ext cx="2166845" cy="3253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067944" y="733016"/>
            <a:ext cx="3960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Отбивая дробь на дереве или бревне, зайцы общаются друг с другом на больших расстояниях.</a:t>
            </a:r>
          </a:p>
          <a:p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3508416"/>
            <a:ext cx="4798801" cy="2698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3528" y="3717032"/>
            <a:ext cx="33843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Заяц </a:t>
            </a:r>
            <a:r>
              <a:rPr lang="ru-RU" sz="24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защищаясь наносит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мощный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548029"/>
            <a:ext cx="1157120" cy="1900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15716" y="4548029"/>
            <a:ext cx="16921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удар задними лапами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650721" y="6374135"/>
            <a:ext cx="472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84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290246" y="2067229"/>
            <a:ext cx="2592288" cy="2478359"/>
          </a:xfrm>
          <a:prstGeom prst="ellips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0266" y="2193908"/>
            <a:ext cx="2232248" cy="21297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446" y="2852728"/>
            <a:ext cx="2689225" cy="719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Овал 15"/>
          <p:cNvSpPr/>
          <p:nvPr/>
        </p:nvSpPr>
        <p:spPr>
          <a:xfrm>
            <a:off x="2895537" y="260648"/>
            <a:ext cx="3440838" cy="826389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мечтательный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336375" y="1194180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отважный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285770" y="1150247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заботливый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6346586" y="4197175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глупенький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Овал 21"/>
          <p:cNvSpPr/>
          <p:nvPr/>
        </p:nvSpPr>
        <p:spPr>
          <a:xfrm>
            <a:off x="3215146" y="5085184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отчаянный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Овал 22"/>
          <p:cNvSpPr/>
          <p:nvPr/>
        </p:nvSpPr>
        <p:spPr>
          <a:xfrm>
            <a:off x="275782" y="4149549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робкий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10072" y="2780928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терпеливый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>
            <a:stCxn id="2" idx="0"/>
          </p:cNvCxnSpPr>
          <p:nvPr/>
        </p:nvCxnSpPr>
        <p:spPr>
          <a:xfrm flipV="1">
            <a:off x="4586390" y="1087037"/>
            <a:ext cx="0" cy="98019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V="1">
            <a:off x="5436096" y="1584925"/>
            <a:ext cx="910490" cy="763955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>
            <a:stCxn id="2" idx="6"/>
            <a:endCxn id="6148" idx="1"/>
          </p:cNvCxnSpPr>
          <p:nvPr/>
        </p:nvCxnSpPr>
        <p:spPr>
          <a:xfrm flipV="1">
            <a:off x="5882534" y="3212297"/>
            <a:ext cx="428912" cy="9411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21" idx="2"/>
          </p:cNvCxnSpPr>
          <p:nvPr/>
        </p:nvCxnSpPr>
        <p:spPr>
          <a:xfrm>
            <a:off x="5508104" y="4149549"/>
            <a:ext cx="838482" cy="39603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2" idx="4"/>
          </p:cNvCxnSpPr>
          <p:nvPr/>
        </p:nvCxnSpPr>
        <p:spPr>
          <a:xfrm>
            <a:off x="4586390" y="4545588"/>
            <a:ext cx="0" cy="539596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>
            <a:endCxn id="20" idx="6"/>
          </p:cNvCxnSpPr>
          <p:nvPr/>
        </p:nvCxnSpPr>
        <p:spPr>
          <a:xfrm flipH="1" flipV="1">
            <a:off x="2950066" y="1498660"/>
            <a:ext cx="839834" cy="85022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 flipH="1" flipV="1">
            <a:off x="2836876" y="3127554"/>
            <a:ext cx="474360" cy="1742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>
            <a:endCxn id="23" idx="6"/>
          </p:cNvCxnSpPr>
          <p:nvPr/>
        </p:nvCxnSpPr>
        <p:spPr>
          <a:xfrm flipH="1">
            <a:off x="2940078" y="4149549"/>
            <a:ext cx="695818" cy="34841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6613378" y="3027630"/>
            <a:ext cx="2130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b="1" i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доброжелательный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603604" y="6396335"/>
            <a:ext cx="54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6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8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361719" y="1845915"/>
            <a:ext cx="2592288" cy="2371626"/>
          </a:xfrm>
          <a:prstGeom prst="ellipse">
            <a:avLst/>
          </a:prstGeo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289711" y="433504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трудолюбивый</a:t>
            </a:r>
            <a:endParaRPr lang="ru-RU" sz="2000" b="1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5151" y="1978437"/>
            <a:ext cx="2327286" cy="21065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Овал 13"/>
          <p:cNvSpPr/>
          <p:nvPr/>
        </p:nvSpPr>
        <p:spPr>
          <a:xfrm>
            <a:off x="6309975" y="1130330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7030A0"/>
                </a:solidFill>
                <a:latin typeface="Arial Narrow" pitchFamily="34" charset="0"/>
              </a:rPr>
              <a:t>гостеприимный</a:t>
            </a:r>
            <a:endParaRPr lang="ru-RU" b="1" i="1" dirty="0">
              <a:solidFill>
                <a:srgbClr val="7030A0"/>
              </a:solidFill>
              <a:latin typeface="Arial Narrow" pitchFamily="34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6314198" y="2663756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добрый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6309975" y="4249095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заботливый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2120141" y="5299673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отзывчивый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323528" y="2683315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200" b="1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дружелюбный</a:t>
            </a:r>
            <a:endParaRPr lang="ru-RU" sz="2200" b="1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93304" y="4288458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умный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444174" y="1130330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храбрый</a:t>
            </a:r>
            <a:endParaRPr lang="ru-RU" sz="2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4657863" y="1130330"/>
            <a:ext cx="0" cy="696827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>
            <a:endCxn id="14" idx="2"/>
          </p:cNvCxnSpPr>
          <p:nvPr/>
        </p:nvCxnSpPr>
        <p:spPr>
          <a:xfrm flipV="1">
            <a:off x="5580112" y="1478743"/>
            <a:ext cx="729863" cy="72612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2" idx="6"/>
            <a:endCxn id="15" idx="2"/>
          </p:cNvCxnSpPr>
          <p:nvPr/>
        </p:nvCxnSpPr>
        <p:spPr>
          <a:xfrm flipV="1">
            <a:off x="5954007" y="3012169"/>
            <a:ext cx="360191" cy="1955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>
            <a:endCxn id="16" idx="2"/>
          </p:cNvCxnSpPr>
          <p:nvPr/>
        </p:nvCxnSpPr>
        <p:spPr>
          <a:xfrm>
            <a:off x="5580112" y="3861048"/>
            <a:ext cx="729863" cy="73646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3779912" y="4217541"/>
            <a:ext cx="576064" cy="1103224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20" idx="6"/>
          </p:cNvCxnSpPr>
          <p:nvPr/>
        </p:nvCxnSpPr>
        <p:spPr>
          <a:xfrm flipH="1">
            <a:off x="3257600" y="3861048"/>
            <a:ext cx="522312" cy="775823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>
            <a:stCxn id="2" idx="2"/>
            <a:endCxn id="19" idx="6"/>
          </p:cNvCxnSpPr>
          <p:nvPr/>
        </p:nvCxnSpPr>
        <p:spPr>
          <a:xfrm flipH="1">
            <a:off x="2987824" y="3031728"/>
            <a:ext cx="373895" cy="0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endCxn id="21" idx="6"/>
          </p:cNvCxnSpPr>
          <p:nvPr/>
        </p:nvCxnSpPr>
        <p:spPr>
          <a:xfrm flipH="1" flipV="1">
            <a:off x="3108470" y="1478743"/>
            <a:ext cx="527426" cy="726121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22" name="Овал 21"/>
          <p:cNvSpPr/>
          <p:nvPr/>
        </p:nvSpPr>
        <p:spPr>
          <a:xfrm>
            <a:off x="5224295" y="5299673"/>
            <a:ext cx="2664296" cy="696826"/>
          </a:xfrm>
          <a:prstGeom prst="ellipse">
            <a:avLst/>
          </a:prstGeom>
          <a:solidFill>
            <a:srgbClr val="FFFFCC"/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чистоплотный</a:t>
            </a:r>
            <a:endParaRPr lang="ru-RU" sz="2000" b="1" i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5060731" y="4193021"/>
            <a:ext cx="881220" cy="1106652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8582985" y="6396335"/>
            <a:ext cx="5395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7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08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2732394984"/>
              </p:ext>
            </p:extLst>
          </p:nvPr>
        </p:nvGraphicFramePr>
        <p:xfrm>
          <a:off x="467544" y="0"/>
          <a:ext cx="8496944" cy="65253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8599229" y="6324128"/>
            <a:ext cx="5447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8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977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20100" y="332656"/>
            <a:ext cx="460851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Где </a:t>
            </a:r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смелость , </a:t>
            </a:r>
          </a:p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там …………. .</a:t>
            </a:r>
            <a:endParaRPr lang="ru-RU" sz="4000" b="1" i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81505" y="2348293"/>
            <a:ext cx="558062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Доброе дело </a:t>
            </a:r>
          </a:p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40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воде не </a:t>
            </a:r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……….. .</a:t>
            </a:r>
            <a:endParaRPr lang="ru-RU" sz="4000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31283" y="4893882"/>
            <a:ext cx="518457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гостях хорошо , </a:t>
            </a:r>
          </a:p>
          <a:p>
            <a:r>
              <a:rPr lang="ru-RU" sz="4000" b="1" i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 дома ….….... .</a:t>
            </a:r>
            <a:endParaRPr lang="ru-RU" sz="4000" dirty="0" smtClean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7" y="4680221"/>
            <a:ext cx="2723182" cy="16220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90304" y="2331751"/>
            <a:ext cx="2110909" cy="23484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09475" y="196667"/>
            <a:ext cx="2472565" cy="1872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8568002" y="6339515"/>
            <a:ext cx="5759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sz="24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9</a:t>
            </a:r>
            <a:endParaRPr lang="ru-RU" sz="24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65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546</TotalTime>
  <Words>262</Words>
  <Application>Microsoft Office PowerPoint</Application>
  <PresentationFormat>Экран (4:3)</PresentationFormat>
  <Paragraphs>64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komp3</dc:creator>
  <cp:lastModifiedBy>User</cp:lastModifiedBy>
  <cp:revision>34</cp:revision>
  <dcterms:created xsi:type="dcterms:W3CDTF">2021-03-27T04:41:19Z</dcterms:created>
  <dcterms:modified xsi:type="dcterms:W3CDTF">2021-04-18T15:25:49Z</dcterms:modified>
</cp:coreProperties>
</file>