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1" r:id="rId6"/>
    <p:sldId id="260" r:id="rId7"/>
    <p:sldId id="262" r:id="rId8"/>
    <p:sldId id="272" r:id="rId9"/>
    <p:sldId id="266" r:id="rId10"/>
    <p:sldId id="273" r:id="rId11"/>
    <p:sldId id="275" r:id="rId12"/>
    <p:sldId id="267" r:id="rId13"/>
    <p:sldId id="270" r:id="rId14"/>
    <p:sldId id="276" r:id="rId15"/>
    <p:sldId id="271" r:id="rId16"/>
    <p:sldId id="268" r:id="rId17"/>
    <p:sldId id="26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0CC32"/>
    <a:srgbClr val="E9E79F"/>
    <a:srgbClr val="DDDA69"/>
    <a:srgbClr val="D1E8C6"/>
    <a:srgbClr val="E2E289"/>
    <a:srgbClr val="FAEFC6"/>
    <a:srgbClr val="FFE1E1"/>
    <a:srgbClr val="F7E6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677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playcast.ru/uploads/2019/01/23/26525757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42162" y="3596072"/>
            <a:ext cx="3125402" cy="312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8111814" y="-8546"/>
            <a:ext cx="4080186" cy="61155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8942162" y="2525490"/>
            <a:ext cx="3121652" cy="4195985"/>
          </a:xfrm>
          <a:prstGeom prst="rect">
            <a:avLst/>
          </a:prstGeom>
        </p:spPr>
      </p:pic>
      <p:pic>
        <p:nvPicPr>
          <p:cNvPr id="1036" name="Picture 12" descr="https://avatars.mds.yandex.net/get-pdb/1211668/67399939-1eaa-4927-9dbb-ae04c906c6bf/s1200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4651" y="3429000"/>
            <a:ext cx="3180211" cy="318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-2" y="-10425"/>
            <a:ext cx="4081439" cy="61173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81438" y="1031"/>
            <a:ext cx="4030376" cy="6040845"/>
          </a:xfrm>
          <a:prstGeom prst="rect">
            <a:avLst/>
          </a:prstGeom>
        </p:spPr>
      </p:pic>
      <p:sp>
        <p:nvSpPr>
          <p:cNvPr id="14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5221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3188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17350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9070348" y="2662015"/>
            <a:ext cx="3121652" cy="4195985"/>
          </a:xfrm>
          <a:prstGeom prst="rect">
            <a:avLst/>
          </a:prstGeom>
        </p:spPr>
      </p:pic>
      <p:pic>
        <p:nvPicPr>
          <p:cNvPr id="13" name="Picture 12" descr="https://avatars.mds.yandex.net/get-pdb/1211668/67399939-1eaa-4927-9dbb-ae04c906c6bf/s1200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35225" y="429526"/>
            <a:ext cx="3193520" cy="31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avatars.mds.yandex.net/get-pdb/1352825/a2cdefb2-0477-45ef-8aa3-6f4c2da5118e/s1200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2120" y="988794"/>
            <a:ext cx="3774863" cy="326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740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18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86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032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52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334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317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773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s://storage.corsizio.com/uploads/5ce312691a64e292cbd7feee/events/5ce873b2b459405f71755d27/photo-_XHEMmmh-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562602" y="5455782"/>
            <a:ext cx="1629398" cy="1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s://avatars.mds.yandex.net/get-pdb/1211668/67399939-1eaa-4927-9dbb-ae04c906c6bf/s1200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487" y="5362560"/>
            <a:ext cx="1310774" cy="131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-3" y="-10425"/>
            <a:ext cx="4081439" cy="43952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81438" y="1031"/>
            <a:ext cx="4030376" cy="43402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8111814" y="-8546"/>
            <a:ext cx="4080186" cy="4393873"/>
          </a:xfrm>
          <a:prstGeom prst="rect">
            <a:avLst/>
          </a:prstGeom>
        </p:spPr>
      </p:pic>
      <p:sp>
        <p:nvSpPr>
          <p:cNvPr id="13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bg2">
                  <a:lumMod val="75000"/>
                </a:schemeClr>
              </a:solidFill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0895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playcast.ru/uploads/2019/01/23/26525757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08650" y="5362560"/>
            <a:ext cx="1358914" cy="135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10362298" y="4398595"/>
            <a:ext cx="1829702" cy="2459405"/>
          </a:xfrm>
          <a:prstGeom prst="rect">
            <a:avLst/>
          </a:prstGeom>
        </p:spPr>
      </p:pic>
      <p:pic>
        <p:nvPicPr>
          <p:cNvPr id="14" name="Picture 12" descr="https://avatars.mds.yandex.net/get-pdb/1211668/67399939-1eaa-4927-9dbb-ae04c906c6bf/s1200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351" y="5460328"/>
            <a:ext cx="1310774" cy="131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34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storage.corsizio.com/uploads/5ce312691a64e292cbd7feee/events/5ce873b2b459405f71755d27/photo-_XHEMmmh-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56606" y="5525092"/>
            <a:ext cx="1535394" cy="113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avatars.mds.yandex.net/get-pdb/1352825/a2cdefb2-0477-45ef-8aa3-6f4c2da5118e/s1200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4903" y="5551844"/>
            <a:ext cx="1326593" cy="114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70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9070348" y="2677460"/>
            <a:ext cx="3121652" cy="41959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72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10267410" y="4254381"/>
            <a:ext cx="1948803" cy="26194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3961" b="68972"/>
          <a:stretch/>
        </p:blipFill>
        <p:spPr>
          <a:xfrm>
            <a:off x="10441041" y="0"/>
            <a:ext cx="1750959" cy="1453091"/>
          </a:xfrm>
          <a:prstGeom prst="rect">
            <a:avLst/>
          </a:prstGeom>
        </p:spPr>
      </p:pic>
      <p:pic>
        <p:nvPicPr>
          <p:cNvPr id="14" name="Picture 2" descr="http://www.playcast.ru/uploads/2019/01/23/26525757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" y="5564128"/>
            <a:ext cx="1217983" cy="121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1095-0EDB-4FF1-8A36-F6E2DC8750B4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7BD40-5E62-4743-AE6E-647263B330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1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5188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3961" b="68972"/>
          <a:stretch/>
        </p:blipFill>
        <p:spPr>
          <a:xfrm>
            <a:off x="10441041" y="0"/>
            <a:ext cx="1750959" cy="1453091"/>
          </a:xfrm>
          <a:prstGeom prst="rect">
            <a:avLst/>
          </a:prstGeom>
        </p:spPr>
      </p:pic>
      <p:pic>
        <p:nvPicPr>
          <p:cNvPr id="14" name="Picture 4" descr="https://storage.corsizio.com/uploads/5ce312691a64e292cbd7feee/events/5ce873b2b459405f71755d27/photo-_XHEMmmh-.jp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41041" y="5331970"/>
            <a:ext cx="1750959" cy="129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131757" y="5708815"/>
            <a:ext cx="1276156" cy="99108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1095-0EDB-4FF1-8A36-F6E2DC8750B4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7BD40-5E62-4743-AE6E-647263B330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251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-3" y="-1879"/>
            <a:ext cx="4081439" cy="4395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81438" y="9577"/>
            <a:ext cx="4030376" cy="43402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8111814" y="0"/>
            <a:ext cx="4080186" cy="4393873"/>
          </a:xfrm>
          <a:prstGeom prst="rect">
            <a:avLst/>
          </a:prstGeom>
        </p:spPr>
      </p:pic>
      <p:sp>
        <p:nvSpPr>
          <p:cNvPr id="14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pic>
        <p:nvPicPr>
          <p:cNvPr id="19" name="Picture 12" descr="https://avatars.mds.yandex.net/get-pdb/1211668/67399939-1eaa-4927-9dbb-ae04c906c6bf/s1200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029" y="5454893"/>
            <a:ext cx="1310774" cy="131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playcast.ru/uploads/2019/01/23/26525757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21221" y="5294888"/>
            <a:ext cx="1470779" cy="147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bg2">
                  <a:lumMod val="75000"/>
                </a:schemeClr>
              </a:solidFill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180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-3" y="-900"/>
            <a:ext cx="4081439" cy="4395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81438" y="10556"/>
            <a:ext cx="4030376" cy="43402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8111814" y="979"/>
            <a:ext cx="4080186" cy="43938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131757" y="5708815"/>
            <a:ext cx="1276156" cy="991089"/>
          </a:xfrm>
          <a:prstGeom prst="rect">
            <a:avLst/>
          </a:prstGeom>
        </p:spPr>
      </p:pic>
      <p:pic>
        <p:nvPicPr>
          <p:cNvPr id="19" name="Picture 2" descr="https://avatars.mds.yandex.net/get-pdb/1352825/a2cdefb2-0477-45ef-8aa3-6f4c2da5118e/s1200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76247" y="5563732"/>
            <a:ext cx="1283996" cy="11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bg2">
                  <a:lumMod val="75000"/>
                </a:schemeClr>
              </a:solidFill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4288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7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1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57250 w 6858000"/>
              <a:gd name="connsiteY5" fmla="*/ 857250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857250 w 6858000"/>
              <a:gd name="connsiteY9" fmla="*/ 8572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857250 w 6858000"/>
              <a:gd name="connsiteY6" fmla="*/ 82867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000750 w 6858000"/>
              <a:gd name="connsiteY7" fmla="*/ 8286750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000750 w 6858000"/>
              <a:gd name="connsiteY8" fmla="*/ 857250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179916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25072 w 6858000"/>
              <a:gd name="connsiteY5" fmla="*/ 225072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225072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00661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79683 w 6858000"/>
              <a:gd name="connsiteY8" fmla="*/ 213783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20528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202494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91205 w 6858000"/>
              <a:gd name="connsiteY9" fmla="*/ 202494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79916 w 6858000"/>
              <a:gd name="connsiteY5" fmla="*/ 179916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79916 w 6858000"/>
              <a:gd name="connsiteY9" fmla="*/ 179916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45817 w 6858000"/>
              <a:gd name="connsiteY8" fmla="*/ 168628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23239 w 6858000"/>
              <a:gd name="connsiteY7" fmla="*/ 9009239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11950 w 6858000"/>
              <a:gd name="connsiteY7" fmla="*/ 8997950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46050 w 6858000"/>
              <a:gd name="connsiteY6" fmla="*/ 8997950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75372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64083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23239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68395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45818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723240 w 6858000"/>
              <a:gd name="connsiteY8" fmla="*/ 146050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2183 w 6858000"/>
              <a:gd name="connsiteY5" fmla="*/ 146049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12183 w 6858000"/>
              <a:gd name="connsiteY9" fmla="*/ 146049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46050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46050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57339 w 6858000"/>
              <a:gd name="connsiteY6" fmla="*/ 8964083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79916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191204 w 6858000"/>
              <a:gd name="connsiteY6" fmla="*/ 8952794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91205 w 6858000"/>
              <a:gd name="connsiteY5" fmla="*/ 168627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191205 w 6858000"/>
              <a:gd name="connsiteY9" fmla="*/ 168627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678084 w 6858000"/>
              <a:gd name="connsiteY8" fmla="*/ 157339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700661 w 6858000"/>
              <a:gd name="connsiteY7" fmla="*/ 8941505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941505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51194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25071 w 6858000"/>
              <a:gd name="connsiteY6" fmla="*/ 8862483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36361 w 6858000"/>
              <a:gd name="connsiteY5" fmla="*/ 247650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36361 w 6858000"/>
              <a:gd name="connsiteY9" fmla="*/ 247650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02494 w 6858000"/>
              <a:gd name="connsiteY5" fmla="*/ 225072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02494 w 6858000"/>
              <a:gd name="connsiteY9" fmla="*/ 225072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25072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87772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655505 w 6858000"/>
              <a:gd name="connsiteY7" fmla="*/ 8851194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44218 w 6858000"/>
              <a:gd name="connsiteY8" fmla="*/ 236361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610351 w 6858000"/>
              <a:gd name="connsiteY8" fmla="*/ 247649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87773 w 6858000"/>
              <a:gd name="connsiteY8" fmla="*/ 258938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47649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47649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58937 w 6858000"/>
              <a:gd name="connsiteY6" fmla="*/ 8873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270226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270226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270226 w 6858000"/>
              <a:gd name="connsiteY6" fmla="*/ 8851194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3082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21209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116402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54858 w 6858000"/>
              <a:gd name="connsiteY5" fmla="*/ 236361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54858 w 6858000"/>
              <a:gd name="connsiteY9" fmla="*/ 236361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630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35630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97174 w 6858000"/>
              <a:gd name="connsiteY6" fmla="*/ 8896772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82753 w 6858000"/>
              <a:gd name="connsiteY6" fmla="*/ 890816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6402 w 6858000"/>
              <a:gd name="connsiteY5" fmla="*/ 224968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16402 w 6858000"/>
              <a:gd name="connsiteY9" fmla="*/ 224968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6788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106788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576484 w 6858000"/>
              <a:gd name="connsiteY8" fmla="*/ 247650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59906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526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58650 w 6858000"/>
              <a:gd name="connsiteY8" fmla="*/ 2222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70511 w 6858000"/>
              <a:gd name="connsiteY7" fmla="*/ 88399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65153 w 6858000"/>
              <a:gd name="connsiteY7" fmla="*/ 88272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54438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43723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2577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31862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53293 w 6858000"/>
              <a:gd name="connsiteY8" fmla="*/ 2603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2367 w 6858000"/>
              <a:gd name="connsiteY5" fmla="*/ 2135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92367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77946 w 6858000"/>
              <a:gd name="connsiteY6" fmla="*/ 88853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120809 w 6858000"/>
              <a:gd name="connsiteY6" fmla="*/ 88726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9378 w 6858000"/>
              <a:gd name="connsiteY6" fmla="*/ 88472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389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897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19156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2643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9378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0 w 6858000"/>
              <a:gd name="connsiteY5" fmla="*/ 3024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8440 w 6858000"/>
              <a:gd name="connsiteY9" fmla="*/ 3024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47935 w 6858000"/>
              <a:gd name="connsiteY8" fmla="*/ 2476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2 w 6858000"/>
              <a:gd name="connsiteY5" fmla="*/ 2897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2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4020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99378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9156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8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8441 w 6858000"/>
              <a:gd name="connsiteY5" fmla="*/ 2516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8441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04736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97725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97725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03083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03083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9 w 6858000"/>
              <a:gd name="connsiteY5" fmla="*/ 2389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13799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20809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31525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5451 w 6858000"/>
              <a:gd name="connsiteY6" fmla="*/ 88345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38365 w 6858000"/>
              <a:gd name="connsiteY7" fmla="*/ 88145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49081 w 6858000"/>
              <a:gd name="connsiteY7" fmla="*/ 88272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9797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54439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643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643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1009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516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35230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9872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9872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389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24514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5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1009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8662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99377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83303 w 6858000"/>
              <a:gd name="connsiteY6" fmla="*/ 88218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3798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3798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53293 w 6858000"/>
              <a:gd name="connsiteY8" fmla="*/ 2349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19156 w 6858000"/>
              <a:gd name="connsiteY5" fmla="*/ 2262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1915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65155 w 6858000"/>
              <a:gd name="connsiteY7" fmla="*/ 88018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272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7935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42577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38366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04734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0092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15450 w 6858000"/>
              <a:gd name="connsiteY6" fmla="*/ 88345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0808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24514 w 6858000"/>
              <a:gd name="connsiteY5" fmla="*/ 2516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24514 w 6858000"/>
              <a:gd name="connsiteY9" fmla="*/ 2516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135230 w 6858000"/>
              <a:gd name="connsiteY5" fmla="*/ 2897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135230 w 6858000"/>
              <a:gd name="connsiteY9" fmla="*/ 2897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26166 w 6858000"/>
              <a:gd name="connsiteY6" fmla="*/ 88472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104735 w 6858000"/>
              <a:gd name="connsiteY6" fmla="*/ 88599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54439 w 6858000"/>
              <a:gd name="connsiteY7" fmla="*/ 88145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399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2588 w 6858000"/>
              <a:gd name="connsiteY6" fmla="*/ 88726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1 w 6858000"/>
              <a:gd name="connsiteY6" fmla="*/ 88853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61872 w 6858000"/>
              <a:gd name="connsiteY6" fmla="*/ 88980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77946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37219 w 6858000"/>
              <a:gd name="connsiteY8" fmla="*/ 2603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2577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49081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47935 w 6858000"/>
              <a:gd name="connsiteY8" fmla="*/ 2095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64009 w 6858000"/>
              <a:gd name="connsiteY8" fmla="*/ 2222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70512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81228 w 6858000"/>
              <a:gd name="connsiteY7" fmla="*/ 88780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0798 w 6858000"/>
              <a:gd name="connsiteY8" fmla="*/ 2476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01514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828303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802659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8907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4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866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937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94019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10 w 6858000"/>
              <a:gd name="connsiteY5" fmla="*/ 2135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87010 w 6858000"/>
              <a:gd name="connsiteY9" fmla="*/ 2135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83303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7945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2262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2262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234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72587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65578 w 6858000"/>
              <a:gd name="connsiteY5" fmla="*/ 2389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65578 w 6858000"/>
              <a:gd name="connsiteY9" fmla="*/ 2389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841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1872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67230 w 6858000"/>
              <a:gd name="connsiteY6" fmla="*/ 89107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8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83303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7945 w 6858000"/>
              <a:gd name="connsiteY6" fmla="*/ 88980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70936 w 6858000"/>
              <a:gd name="connsiteY5" fmla="*/ 1500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70936 w 6858000"/>
              <a:gd name="connsiteY9" fmla="*/ 150075 h 9144000"/>
              <a:gd name="connsiteX0" fmla="*/ 0 w 6858000"/>
              <a:gd name="connsiteY0" fmla="*/ 0 h 9144000"/>
              <a:gd name="connsiteX1" fmla="*/ 6858000 w 6858000"/>
              <a:gd name="connsiteY1" fmla="*/ 0 h 9144000"/>
              <a:gd name="connsiteX2" fmla="*/ 6858000 w 6858000"/>
              <a:gd name="connsiteY2" fmla="*/ 9144000 h 9144000"/>
              <a:gd name="connsiteX3" fmla="*/ 0 w 6858000"/>
              <a:gd name="connsiteY3" fmla="*/ 9144000 h 9144000"/>
              <a:gd name="connsiteX4" fmla="*/ 0 w 6858000"/>
              <a:gd name="connsiteY4" fmla="*/ 0 h 9144000"/>
              <a:gd name="connsiteX5" fmla="*/ 87009 w 6858000"/>
              <a:gd name="connsiteY5" fmla="*/ 175475 h 9144000"/>
              <a:gd name="connsiteX6" fmla="*/ 72587 w 6858000"/>
              <a:gd name="connsiteY6" fmla="*/ 8936177 h 9144000"/>
              <a:gd name="connsiteX7" fmla="*/ 6791943 w 6858000"/>
              <a:gd name="connsiteY7" fmla="*/ 8928805 h 9144000"/>
              <a:gd name="connsiteX8" fmla="*/ 6796156 w 6858000"/>
              <a:gd name="connsiteY8" fmla="*/ 146051 h 9144000"/>
              <a:gd name="connsiteX9" fmla="*/ 87009 w 6858000"/>
              <a:gd name="connsiteY9" fmla="*/ 175475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9144000">
                <a:moveTo>
                  <a:pt x="0" y="0"/>
                </a:moveTo>
                <a:lnTo>
                  <a:pt x="6858000" y="0"/>
                </a:lnTo>
                <a:lnTo>
                  <a:pt x="6858000" y="9144000"/>
                </a:lnTo>
                <a:lnTo>
                  <a:pt x="0" y="9144000"/>
                </a:lnTo>
                <a:lnTo>
                  <a:pt x="0" y="0"/>
                </a:lnTo>
                <a:close/>
                <a:moveTo>
                  <a:pt x="87009" y="175475"/>
                </a:moveTo>
                <a:cubicBezTo>
                  <a:pt x="78997" y="3066077"/>
                  <a:pt x="85406" y="5999996"/>
                  <a:pt x="72587" y="8936177"/>
                </a:cubicBezTo>
                <a:lnTo>
                  <a:pt x="6791943" y="8928805"/>
                </a:lnTo>
                <a:cubicBezTo>
                  <a:pt x="6799469" y="5996987"/>
                  <a:pt x="6788630" y="3077869"/>
                  <a:pt x="6796156" y="146051"/>
                </a:cubicBezTo>
                <a:lnTo>
                  <a:pt x="87009" y="175475"/>
                </a:lnTo>
                <a:close/>
              </a:path>
            </a:pathLst>
          </a:custGeom>
          <a:solidFill>
            <a:srgbClr val="D0CC3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bg2">
                    <a:lumMod val="75000"/>
                  </a:schemeClr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bg2">
                  <a:lumMod val="75000"/>
                </a:schemeClr>
              </a:solidFill>
              <a:latin typeface="AGReverance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1" r:id="rId8"/>
    <p:sldLayoutId id="2147483666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4" y="4457700"/>
            <a:ext cx="7127875" cy="1514475"/>
          </a:xfrm>
        </p:spPr>
        <p:txBody>
          <a:bodyPr>
            <a:noAutofit/>
          </a:bodyPr>
          <a:lstStyle/>
          <a:p>
            <a:r>
              <a:rPr lang="ru-RU" sz="8000" dirty="0" smtClean="0"/>
              <a:t>Роль глаголов в языке 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651" y="4795737"/>
            <a:ext cx="4038600" cy="14890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МБОУ «Школа № 4»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Тверская область, Вышневолоцкий городской округ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Созонова К.В.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знаем о глаголе?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48150" y="1533525"/>
            <a:ext cx="3448050" cy="120015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ГЛ</a:t>
            </a:r>
            <a:r>
              <a:rPr lang="ru-RU" sz="4800" i="1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>
                <a:solidFill>
                  <a:srgbClr val="FF0000"/>
                </a:solidFill>
              </a:rPr>
              <a:t>ГОЛ</a:t>
            </a:r>
            <a:endParaRPr lang="ru-RU" sz="4800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915025" y="2733675"/>
            <a:ext cx="9525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838700" y="3200400"/>
            <a:ext cx="2105025" cy="7239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Самостоятельная часть речи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4595812" y="3938583"/>
            <a:ext cx="638177" cy="43815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3128963" y="4376734"/>
            <a:ext cx="2586038" cy="600075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Отвечает на вопросы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609975" y="5000625"/>
            <a:ext cx="390526" cy="3619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995863" y="5000625"/>
            <a:ext cx="409575" cy="3619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852988" y="5362575"/>
            <a:ext cx="1724025" cy="5905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Что сделать?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88433" y="5362575"/>
            <a:ext cx="1724025" cy="5905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Что делать?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462712" y="3938583"/>
            <a:ext cx="642937" cy="43815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6448425" y="4376733"/>
            <a:ext cx="2586038" cy="600075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Обозначает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7789071" y="5019675"/>
            <a:ext cx="0" cy="3429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872287" y="5362575"/>
            <a:ext cx="2024063" cy="59055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Действие предмета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07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7" grpId="0" animBg="1"/>
      <p:bldP spid="18" grpId="0" animBg="1"/>
      <p:bldP spid="24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55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</a:rPr>
              <a:t>ФИЗМИНУТКА</a:t>
            </a:r>
            <a:endParaRPr lang="ru-RU" sz="66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7170" name="Picture 2" descr="https://bipbap.ru/wp-content/uploads/2018/01/maxresdefault-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550" y="1790700"/>
            <a:ext cx="7899400" cy="444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72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Работа с учебником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140 на с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68 </a:t>
            </a: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141 на с. 68 - 69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27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омонимы?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Омонимы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это слова, которые произносятся одинаково, но имеют разные лексические значения.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pickimage.ru/wp-content/uploads/images/detskie/pictureleaves/listyakartinki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740025"/>
            <a:ext cx="3155950" cy="3155950"/>
          </a:xfrm>
          <a:prstGeom prst="rect">
            <a:avLst/>
          </a:prstGeom>
          <a:noFill/>
        </p:spPr>
      </p:pic>
      <p:pic>
        <p:nvPicPr>
          <p:cNvPr id="1036" name="Picture 12" descr="https://cdn.pixabay.com/photo/2017/08/04/19/44/note-2581138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4" y="2747863"/>
            <a:ext cx="3238501" cy="3157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г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9825" y="1181098"/>
            <a:ext cx="7278130" cy="420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05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Прочитайте стихотворение. Подчеркните глаголы.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Вот и солнце встаёт,</a:t>
            </a:r>
          </a:p>
          <a:p>
            <a:pPr marL="0" indent="0">
              <a:buNone/>
            </a:pPr>
            <a:r>
              <a:rPr lang="ru-RU" dirty="0"/>
              <a:t>Из-за пашен блестит,</a:t>
            </a:r>
          </a:p>
          <a:p>
            <a:pPr marL="0" indent="0">
              <a:buNone/>
            </a:pPr>
            <a:r>
              <a:rPr lang="ru-RU" dirty="0"/>
              <a:t>За морями ночлег свой покинуло,</a:t>
            </a:r>
          </a:p>
          <a:p>
            <a:pPr marL="0" indent="0">
              <a:buNone/>
            </a:pPr>
            <a:r>
              <a:rPr lang="ru-RU" dirty="0"/>
              <a:t>На поля, на луга, на макушки ракит</a:t>
            </a:r>
          </a:p>
          <a:p>
            <a:pPr marL="0" indent="0">
              <a:buNone/>
            </a:pPr>
            <a:r>
              <a:rPr lang="ru-RU" dirty="0"/>
              <a:t>Золотыми потоками хлынуло.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000375" y="2181225"/>
            <a:ext cx="971550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00375" y="2247900"/>
            <a:ext cx="9715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86075" y="2657475"/>
            <a:ext cx="1085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886075" y="2743200"/>
            <a:ext cx="1085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476750" y="3162300"/>
            <a:ext cx="1400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76749" y="3228975"/>
            <a:ext cx="1400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048125" y="4200525"/>
            <a:ext cx="1266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048125" y="4314825"/>
            <a:ext cx="1266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727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650" y="81280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500" y="2247900"/>
            <a:ext cx="9544050" cy="3328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143 на с. 69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87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2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109855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Отгадайте загадки.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Запишите слова – отгадки.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28352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Я весь день ловлю жучков,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Уплетаю червячков,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 тёплый край я не летаю,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Здесь под крышей обитаю.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Чик-чирик! Не робей! Я бывалый</a:t>
            </a:r>
            <a:r>
              <a:rPr lang="ru-RU" i="1" dirty="0" smtClean="0"/>
              <a:t>……</a:t>
            </a:r>
          </a:p>
        </p:txBody>
      </p:sp>
      <p:pic>
        <p:nvPicPr>
          <p:cNvPr id="1026" name="Picture 2" descr="https://xn--80aubfbhhmck9a7e.xn--p1ai/wp-content/uploads/2020/02/%D0%B2%D0%BE%D1%80%D0%BE%D0%B1%D0%B5%D0%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6955" y="2452687"/>
            <a:ext cx="4588819" cy="324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232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 smtClean="0"/>
              <a:t> </a:t>
            </a:r>
            <a:r>
              <a:rPr lang="ru-RU" sz="3200" i="1" dirty="0"/>
              <a:t>Комочек пуха, длинное ухо, </a:t>
            </a:r>
            <a:endParaRPr lang="ru-RU" sz="3200" i="1" dirty="0" smtClean="0"/>
          </a:p>
          <a:p>
            <a:pPr marL="0" indent="0">
              <a:buNone/>
            </a:pPr>
            <a:r>
              <a:rPr lang="ru-RU" sz="3200" i="1" dirty="0" smtClean="0"/>
              <a:t>прыгает </a:t>
            </a:r>
            <a:r>
              <a:rPr lang="ru-RU" sz="3200" i="1" dirty="0"/>
              <a:t>ловко, любит морковку. </a:t>
            </a:r>
            <a:endParaRPr lang="ru-RU" sz="3200" dirty="0"/>
          </a:p>
        </p:txBody>
      </p:sp>
      <p:pic>
        <p:nvPicPr>
          <p:cNvPr id="2050" name="Picture 2" descr="https://im0-tub-ru.yandex.net/i?id=1cd7c9f345fda446abed855e53d0449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01638"/>
            <a:ext cx="4838700" cy="379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690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Я в саду и </a:t>
            </a:r>
            <a:r>
              <a:rPr lang="ru-RU" i="1" dirty="0" smtClean="0"/>
              <a:t>в огороде</a:t>
            </a:r>
            <a:r>
              <a:rPr lang="ru-RU" i="1" dirty="0"/>
              <a:t>,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/>
              <a:t>Я</a:t>
            </a:r>
            <a:r>
              <a:rPr lang="ru-RU" i="1" dirty="0" smtClean="0"/>
              <a:t> </a:t>
            </a:r>
            <a:r>
              <a:rPr lang="ru-RU" i="1" dirty="0"/>
              <a:t>в лесу и на болоте.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Потрудись, дружок, немножко</a:t>
            </a:r>
            <a:r>
              <a:rPr lang="ru-RU" i="1" dirty="0" smtClean="0"/>
              <a:t>,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Н</a:t>
            </a:r>
            <a:r>
              <a:rPr lang="ru-RU" i="1" dirty="0" smtClean="0"/>
              <a:t>абери </a:t>
            </a:r>
            <a:r>
              <a:rPr lang="ru-RU" i="1" dirty="0"/>
              <a:t>меня в лукошко. </a:t>
            </a:r>
            <a:endParaRPr lang="ru-RU" dirty="0"/>
          </a:p>
        </p:txBody>
      </p:sp>
      <p:pic>
        <p:nvPicPr>
          <p:cNvPr id="3074" name="Picture 2" descr="https://avatars.mds.yandex.net/get-zen_doc/1714257/pub_5edf5d4c4b294072cfa4e4ee_5edf5e8b5d6a463a36978fa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5101" y="636060"/>
            <a:ext cx="5118098" cy="341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42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Ямы я копаю.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Кто </a:t>
            </a:r>
            <a:r>
              <a:rPr lang="ru-RU" i="1" dirty="0"/>
              <a:t>я такая? </a:t>
            </a:r>
            <a:endParaRPr lang="ru-RU" dirty="0"/>
          </a:p>
        </p:txBody>
      </p:sp>
      <p:pic>
        <p:nvPicPr>
          <p:cNvPr id="4098" name="Picture 2" descr="https://monolit-td.ru/upload/iblock/2ad/46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8299" y="604836"/>
            <a:ext cx="4371975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67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Чтобы было где писать</a:t>
            </a:r>
            <a:r>
              <a:rPr lang="ru-RU" i="1" dirty="0" smtClean="0"/>
              <a:t>,</a:t>
            </a:r>
          </a:p>
          <a:p>
            <a:pPr marL="0" indent="0">
              <a:buNone/>
            </a:pPr>
            <a:r>
              <a:rPr lang="ru-RU" i="1" dirty="0" smtClean="0"/>
              <a:t>В школе нам нужна ….</a:t>
            </a:r>
            <a:endParaRPr lang="ru-RU" dirty="0"/>
          </a:p>
        </p:txBody>
      </p:sp>
      <p:pic>
        <p:nvPicPr>
          <p:cNvPr id="5122" name="Picture 2" descr="http://www.dktk.ru/image/cache/catalog/school/229708979-673122-6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376" y="1571625"/>
            <a:ext cx="5600699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494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874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Прочитайте стихотворение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Интересная часть речи,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 русском языке живёт.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Кто что делает, расскажет: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Чертит, пишет иль поёт.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Вышивает, или пашет,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Или забивает гол.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Варит, жарит, моет, чистит -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Всё расскажет нам</a:t>
            </a:r>
            <a:r>
              <a:rPr lang="ru-RU" dirty="0"/>
              <a:t> … </a:t>
            </a:r>
          </a:p>
        </p:txBody>
      </p:sp>
      <p:pic>
        <p:nvPicPr>
          <p:cNvPr id="6146" name="Picture 2" descr="https://ds02.infourok.ru/uploads/ex/11f3/000359ca-1ac1f441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5" t="37342" b="17817"/>
          <a:stretch/>
        </p:blipFill>
        <p:spPr bwMode="auto">
          <a:xfrm>
            <a:off x="6181725" y="3343275"/>
            <a:ext cx="41910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727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6694</TotalTime>
  <Words>260</Words>
  <Application>Microsoft Office PowerPoint</Application>
  <PresentationFormat>Произвольный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Роль глаголов в языке </vt:lpstr>
      <vt:lpstr>Слайд 2</vt:lpstr>
      <vt:lpstr>Отгадайте загадки.  Запишите слова – отгадки. </vt:lpstr>
      <vt:lpstr>Слайд 4</vt:lpstr>
      <vt:lpstr>Слайд 5</vt:lpstr>
      <vt:lpstr>Слайд 6</vt:lpstr>
      <vt:lpstr>Слайд 7</vt:lpstr>
      <vt:lpstr>Слайд 8</vt:lpstr>
      <vt:lpstr>Прочитайте стихотворение</vt:lpstr>
      <vt:lpstr>Что мы знаем о глаголе? </vt:lpstr>
      <vt:lpstr>Слайд 11</vt:lpstr>
      <vt:lpstr>ФИЗМИНУТКА</vt:lpstr>
      <vt:lpstr>Работа с учебником</vt:lpstr>
      <vt:lpstr>Что такое омонимы? </vt:lpstr>
      <vt:lpstr>Слайд 15</vt:lpstr>
      <vt:lpstr>Прочитайте стихотворение. Подчеркните глаголы.</vt:lpstr>
      <vt:lpstr>Домашнее задание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психолог</cp:lastModifiedBy>
  <cp:revision>128</cp:revision>
  <dcterms:created xsi:type="dcterms:W3CDTF">2019-04-16T15:48:18Z</dcterms:created>
  <dcterms:modified xsi:type="dcterms:W3CDTF">2021-03-31T08:44:24Z</dcterms:modified>
</cp:coreProperties>
</file>