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1"/>
  </p:sldMasterIdLst>
  <p:sldIdLst>
    <p:sldId id="256" r:id="rId2"/>
    <p:sldId id="273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</p:sldIdLst>
  <p:sldSz cx="9144000" cy="6858000" type="screen4x3"/>
  <p:notesSz cx="6858000" cy="9144000"/>
  <p:defaultTextStyle>
    <a:defPPr lvl="0">
      <a:defRPr lang="ru-RU"/>
    </a:defPPr>
    <a:lvl1pPr marL="0" lv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lvl="1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lvl="2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lvl="3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lvl="4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lvl="5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lvl="6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lvl="7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lvl="8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000000"/>
          </p15:clr>
        </p15:guide>
        <p15:guide id="2" pos="2880">
          <p15:clr>
            <a:srgbClr val="000000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0" d="100"/>
          <a:sy n="70" d="100"/>
        </p:scale>
        <p:origin x="1386" y="4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D4D85F-0000-4F10-83C7-C49BE67BF1BB}" type="datetimeFigureOut">
              <a:rPr lang="ru-RU" smtClean="0"/>
              <a:t>25.10.2022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D002D6-9F5B-4B70-8959-4D523FF3615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D4D85F-0000-4F10-83C7-C49BE67BF1BB}" type="datetimeFigureOut">
              <a:rPr lang="ru-RU" smtClean="0"/>
              <a:t>25.10.2022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D002D6-9F5B-4B70-8959-4D523FF3615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D4D85F-0000-4F10-83C7-C49BE67BF1BB}" type="datetimeFigureOut">
              <a:rPr lang="ru-RU" smtClean="0"/>
              <a:t>25.10.2022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D002D6-9F5B-4B70-8959-4D523FF3615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D4D85F-0000-4F10-83C7-C49BE67BF1BB}" type="datetimeFigureOut">
              <a:rPr lang="ru-RU" smtClean="0"/>
              <a:t>25.10.2022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D002D6-9F5B-4B70-8959-4D523FF3615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D4D85F-0000-4F10-83C7-C49BE67BF1BB}" type="datetimeFigureOut">
              <a:rPr lang="ru-RU" smtClean="0"/>
              <a:t>25.10.2022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D002D6-9F5B-4B70-8959-4D523FF3615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D4D85F-0000-4F10-83C7-C49BE67BF1BB}" type="datetimeFigureOut">
              <a:rPr lang="ru-RU" smtClean="0"/>
              <a:t>25.10.2022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D002D6-9F5B-4B70-8959-4D523FF3615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D4D85F-0000-4F10-83C7-C49BE67BF1BB}" type="datetimeFigureOut">
              <a:rPr lang="ru-RU" smtClean="0"/>
              <a:t>25.10.2022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D002D6-9F5B-4B70-8959-4D523FF3615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D4D85F-0000-4F10-83C7-C49BE67BF1BB}" type="datetimeFigureOut">
              <a:rPr lang="ru-RU" smtClean="0"/>
              <a:t>25.10.2022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D002D6-9F5B-4B70-8959-4D523FF3615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D4D85F-0000-4F10-83C7-C49BE67BF1BB}" type="datetimeFigureOut">
              <a:rPr lang="ru-RU" smtClean="0"/>
              <a:t>25.10.2022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D002D6-9F5B-4B70-8959-4D523FF3615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D4D85F-0000-4F10-83C7-C49BE67BF1BB}" type="datetimeFigureOut">
              <a:rPr lang="ru-RU" smtClean="0"/>
              <a:t>25.10.2022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D002D6-9F5B-4B70-8959-4D523FF3615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D4D85F-0000-4F10-83C7-C49BE67BF1BB}" type="datetimeFigureOut">
              <a:rPr lang="ru-RU" smtClean="0"/>
              <a:t>25.10.2022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D002D6-9F5B-4B70-8959-4D523FF3615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D4D85F-0000-4F10-83C7-C49BE67BF1BB}" type="datetimeFigureOut">
              <a:rPr lang="ru-RU" smtClean="0"/>
              <a:t>25.10.2022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D002D6-9F5B-4B70-8959-4D523FF3615E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gi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55092" y="1553736"/>
            <a:ext cx="8191663" cy="1470025"/>
          </a:xfrm>
        </p:spPr>
        <p:txBody>
          <a:bodyPr>
            <a:normAutofit fontScale="90000"/>
          </a:bodyPr>
          <a:lstStyle/>
          <a:p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9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Мотиватор</a:t>
            </a:r>
            <a:r>
              <a:rPr lang="ru-RU" sz="49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 </a:t>
            </a:r>
            <a:r>
              <a:rPr lang="ru-RU" sz="49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трекер</a:t>
            </a:r>
            <a:r>
              <a:rPr lang="ru-RU" sz="49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как метод самоконтроля учащихся начальной школы</a:t>
            </a:r>
            <a:br>
              <a:rPr lang="ru-RU" sz="49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7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CustomShape 2"/>
          <p:cNvSpPr/>
          <p:nvPr/>
        </p:nvSpPr>
        <p:spPr bwMode="auto">
          <a:xfrm>
            <a:off x="2306472" y="4263162"/>
            <a:ext cx="6728346" cy="1017844"/>
          </a:xfrm>
          <a:custGeom>
            <a:avLst/>
            <a:gdLst/>
            <a:ahLst/>
            <a:cxnLst/>
            <a:rect l="l" t="t" r="r" b="b"/>
            <a:pathLst>
              <a:path w="21600" h="21600" extrusionOk="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90000" tIns="46800" rIns="90000" bIns="46800">
            <a:spAutoFit/>
          </a:bodyPr>
          <a:lstStyle/>
          <a:p>
            <a:pPr algn="r">
              <a:defRPr/>
            </a:pPr>
            <a:r>
              <a:rPr lang="ru-RU" sz="2000" b="0" strike="noStrike" spc="-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Андреева Анна Васильевна</a:t>
            </a:r>
          </a:p>
          <a:p>
            <a:pPr algn="r">
              <a:defRPr/>
            </a:pPr>
            <a:r>
              <a:rPr lang="ru-RU" sz="2000" b="0" strike="noStrike" spc="-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 </a:t>
            </a:r>
            <a:r>
              <a:rPr lang="ru-RU" sz="2000" b="0" strike="noStrike" spc="-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начальных классов</a:t>
            </a:r>
            <a:endParaRPr lang="en-US" sz="2000" b="0" strike="noStrike" spc="-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>
              <a:defRPr/>
            </a:pPr>
            <a:r>
              <a:rPr lang="ru-RU" sz="2000" b="0" strike="noStrike" spc="-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ГБОУ СОШ №1 «Образовательный центр» </a:t>
            </a:r>
            <a:r>
              <a:rPr lang="ru-RU" sz="2000" b="0" strike="noStrike" spc="-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2000" b="0" strike="noStrike" spc="-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Сергиевск</a:t>
            </a:r>
            <a:endParaRPr lang="en-US" sz="2000" b="0" strike="noStrike" spc="-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 descr="1612734020_6-p-golubie-tsveti-na-prozrachnom-fone-dlya-fo-15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15991795">
            <a:off x="304849" y="3048489"/>
            <a:ext cx="3621056" cy="400050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-136477" y="431803"/>
            <a:ext cx="9143999" cy="4525963"/>
          </a:xfrm>
        </p:spPr>
        <p:txBody>
          <a:bodyPr/>
          <a:lstStyle/>
          <a:p>
            <a:pPr algn="just">
              <a:buNone/>
            </a:pPr>
            <a:r>
              <a:rPr lang="ru-RU" dirty="0" smtClean="0"/>
              <a:t>      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составила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мотиватор-трекер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опираясь на то, что должен обязательно учитывать ребенок при оформлении домашнего задания во втором классе.</a:t>
            </a:r>
          </a:p>
        </p:txBody>
      </p:sp>
      <p:pic>
        <p:nvPicPr>
          <p:cNvPr id="4" name="Рисунок 3" descr="шшшш.jpg"/>
          <p:cNvPicPr>
            <a:picLocks noChangeAspect="1"/>
          </p:cNvPicPr>
          <p:nvPr/>
        </p:nvPicPr>
        <p:blipFill rotWithShape="1">
          <a:blip r:embed="rId2" cstate="print"/>
          <a:srcRect l="5288" r="15150"/>
          <a:stretch/>
        </p:blipFill>
        <p:spPr>
          <a:xfrm>
            <a:off x="2668604" y="2106356"/>
            <a:ext cx="5533700" cy="443092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-167855" y="383236"/>
            <a:ext cx="9311855" cy="4525963"/>
          </a:xfrm>
        </p:spPr>
        <p:txBody>
          <a:bodyPr/>
          <a:lstStyle/>
          <a:p>
            <a:pPr algn="just">
              <a:buNone/>
            </a:pPr>
            <a:r>
              <a:rPr lang="ru-RU" dirty="0" smtClean="0"/>
              <a:t>    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Количество заполненных клеток наглядно 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показывает, 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все 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ли необходимые нюансы 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ребенок учел 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 время выполнения домашней работы. </a:t>
            </a:r>
          </a:p>
          <a:p>
            <a:endParaRPr lang="ru-RU" dirty="0"/>
          </a:p>
        </p:txBody>
      </p:sp>
      <p:pic>
        <p:nvPicPr>
          <p:cNvPr id="4" name="Рисунок 3" descr="Screenshot_20221012_194252_com_android_gallery3d_edit_498034958693276_1144852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9206" y="2646218"/>
            <a:ext cx="5636524" cy="393034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-122830" y="166319"/>
            <a:ext cx="9266830" cy="4525963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    </a:t>
            </a:r>
            <a:r>
              <a:rPr lang="ru-RU" dirty="0" err="1" smtClean="0"/>
              <a:t>Трекер</a:t>
            </a:r>
            <a:r>
              <a:rPr lang="ru-RU" dirty="0" smtClean="0"/>
              <a:t> </a:t>
            </a:r>
            <a:r>
              <a:rPr lang="ru-RU" dirty="0"/>
              <a:t>заранее распечатывается </a:t>
            </a:r>
            <a:r>
              <a:rPr lang="ru-RU" dirty="0" smtClean="0"/>
              <a:t>и прикрепляется </a:t>
            </a:r>
            <a:r>
              <a:rPr lang="ru-RU" dirty="0"/>
              <a:t>в </a:t>
            </a:r>
            <a:r>
              <a:rPr lang="ru-RU" dirty="0" smtClean="0"/>
              <a:t> </a:t>
            </a:r>
            <a:r>
              <a:rPr lang="ru-RU" dirty="0"/>
              <a:t>тетради </a:t>
            </a:r>
            <a:r>
              <a:rPr lang="ru-RU" dirty="0" smtClean="0"/>
              <a:t>учеников. Он </a:t>
            </a:r>
            <a:r>
              <a:rPr lang="ru-RU" dirty="0"/>
              <a:t>должен все время находиться перед глазами. </a:t>
            </a:r>
          </a:p>
          <a:p>
            <a:endParaRPr lang="ru-RU" dirty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89"/>
          <a:stretch/>
        </p:blipFill>
        <p:spPr>
          <a:xfrm>
            <a:off x="805218" y="1865817"/>
            <a:ext cx="8147713" cy="43819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-58857" y="329020"/>
            <a:ext cx="9144000" cy="4525963"/>
          </a:xfrm>
        </p:spPr>
        <p:txBody>
          <a:bodyPr/>
          <a:lstStyle/>
          <a:p>
            <a:pPr algn="just">
              <a:buNone/>
            </a:pPr>
            <a:r>
              <a:rPr lang="ru-RU" dirty="0" smtClean="0"/>
              <a:t>    Часто </a:t>
            </a:r>
            <a:r>
              <a:rPr lang="ru-RU" dirty="0"/>
              <a:t>ошибки оформления домашней работы случаются по причине невнимательности. Поэтому обращение к </a:t>
            </a:r>
            <a:r>
              <a:rPr lang="ru-RU" dirty="0" err="1"/>
              <a:t>трекеру</a:t>
            </a:r>
            <a:r>
              <a:rPr lang="ru-RU" dirty="0"/>
              <a:t> во время выполнения задания поможет не забыть о любом из критериев оформления и правильно выполнить его.</a:t>
            </a:r>
          </a:p>
        </p:txBody>
      </p:sp>
      <p:pic>
        <p:nvPicPr>
          <p:cNvPr id="5" name="Picture 2" descr="https://sun9-20.userapi.com/impg/7TcwsldZ79no0g3pLvXRmlrJkDZYeB3hf8hIJw/cUOFqKbgRzQ.jpg?size=892x1080&amp;quality=95&amp;sign=ee01f83f852f3f4d52005ab92487b4c7&amp;type=album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7158" y="2865822"/>
            <a:ext cx="3723099" cy="397832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42001"/>
            <a:ext cx="9144000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    При </a:t>
            </a:r>
            <a:r>
              <a:rPr lang="ru-RU" dirty="0"/>
              <a:t>заполнении ячеек таблицы ребенок </a:t>
            </a:r>
            <a:r>
              <a:rPr lang="ru-RU" dirty="0" smtClean="0"/>
              <a:t>может использовать карандаши разного </a:t>
            </a:r>
            <a:r>
              <a:rPr lang="ru-RU" dirty="0"/>
              <a:t>цвета: </a:t>
            </a:r>
            <a:endParaRPr lang="ru-RU" dirty="0" smtClean="0"/>
          </a:p>
          <a:p>
            <a:pPr>
              <a:buNone/>
            </a:pPr>
            <a:endParaRPr lang="ru-RU" sz="2000" dirty="0"/>
          </a:p>
          <a:p>
            <a:r>
              <a:rPr lang="ru-RU" dirty="0" smtClean="0"/>
              <a:t>зеленая свидетельствует </a:t>
            </a:r>
            <a:r>
              <a:rPr lang="ru-RU" dirty="0"/>
              <a:t>о том, что требование было выполнено </a:t>
            </a:r>
            <a:r>
              <a:rPr lang="ru-RU" dirty="0" smtClean="0"/>
              <a:t>верно</a:t>
            </a:r>
            <a:r>
              <a:rPr lang="ru-RU" dirty="0"/>
              <a:t>;</a:t>
            </a:r>
          </a:p>
          <a:p>
            <a:r>
              <a:rPr lang="ru-RU" dirty="0" smtClean="0"/>
              <a:t>желтая - </a:t>
            </a:r>
            <a:r>
              <a:rPr lang="ru-RU" dirty="0"/>
              <a:t>требование выполнено с исправлением;</a:t>
            </a:r>
          </a:p>
          <a:p>
            <a:r>
              <a:rPr lang="ru-RU" dirty="0" smtClean="0"/>
              <a:t>красная - </a:t>
            </a:r>
            <a:r>
              <a:rPr lang="ru-RU" dirty="0"/>
              <a:t>требование не выполнено;</a:t>
            </a:r>
          </a:p>
          <a:p>
            <a:r>
              <a:rPr lang="ru-RU" dirty="0" smtClean="0"/>
              <a:t>синяя - </a:t>
            </a:r>
            <a:r>
              <a:rPr lang="ru-RU" dirty="0"/>
              <a:t>выходной </a:t>
            </a:r>
            <a:r>
              <a:rPr lang="ru-RU" dirty="0" smtClean="0"/>
              <a:t>день</a:t>
            </a:r>
            <a:endParaRPr lang="ru-RU" dirty="0"/>
          </a:p>
          <a:p>
            <a:endParaRPr lang="ru-RU" dirty="0"/>
          </a:p>
        </p:txBody>
      </p:sp>
      <p:pic>
        <p:nvPicPr>
          <p:cNvPr id="7170" name="Picture 2" descr="https://pfpk.ru/image/catalog/ban/fornews/kupit-karandashi-ot-proizvoditelya/cvethye-karandashi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34" t="8099" r="17817" b="5466"/>
          <a:stretch/>
        </p:blipFill>
        <p:spPr bwMode="auto">
          <a:xfrm>
            <a:off x="4572000" y="3998793"/>
            <a:ext cx="4258102" cy="265449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3207" y="-150126"/>
            <a:ext cx="8229600" cy="1143000"/>
          </a:xfrm>
        </p:spPr>
        <p:txBody>
          <a:bodyPr/>
          <a:lstStyle/>
          <a:p>
            <a:r>
              <a:rPr lang="ru-RU" b="1" dirty="0" smtClean="0"/>
              <a:t>Результаты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-305627" y="874985"/>
            <a:ext cx="9657445" cy="325756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    Отмечается </a:t>
            </a:r>
            <a:r>
              <a:rPr lang="ru-RU" dirty="0"/>
              <a:t>положительная динамика в изменении качества  выполнения  домашнего задания у четырех  учеников</a:t>
            </a:r>
            <a:r>
              <a:rPr lang="ru-RU" dirty="0" smtClean="0"/>
              <a:t>.</a:t>
            </a:r>
          </a:p>
          <a:p>
            <a:pPr>
              <a:buNone/>
            </a:pPr>
            <a:endParaRPr lang="ru-RU" sz="1500" dirty="0" smtClean="0"/>
          </a:p>
          <a:p>
            <a:pPr>
              <a:buNone/>
            </a:pPr>
            <a:r>
              <a:rPr lang="ru-RU" dirty="0" smtClean="0"/>
              <a:t>     </a:t>
            </a:r>
            <a:endParaRPr lang="ru-RU" dirty="0"/>
          </a:p>
        </p:txBody>
      </p:sp>
      <p:pic>
        <p:nvPicPr>
          <p:cNvPr id="5122" name="Picture 2" descr="https://image.jimcdn.com/app/cms/image/transf/dimension=640x10000:format=jpg/path/s1b3656c59379446d/image/ib438d8cb92a5b948/version/1539604161/image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224" r="18596"/>
          <a:stretch/>
        </p:blipFill>
        <p:spPr bwMode="auto">
          <a:xfrm>
            <a:off x="5029201" y="3197052"/>
            <a:ext cx="3773606" cy="279679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ГБОУ ООШ с. Боровка\Downloads\AirBrush_20221024134156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0329" y="2503765"/>
            <a:ext cx="4122766" cy="335486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0376" y="0"/>
            <a:ext cx="8229600" cy="1143000"/>
          </a:xfrm>
        </p:spPr>
        <p:txBody>
          <a:bodyPr/>
          <a:lstStyle/>
          <a:p>
            <a:r>
              <a:rPr lang="ru-RU" b="1" dirty="0" smtClean="0"/>
              <a:t>Планы на будущее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823" y="951932"/>
            <a:ext cx="9116705" cy="4525963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    На </a:t>
            </a:r>
            <a:r>
              <a:rPr lang="ru-RU" dirty="0"/>
              <a:t>протяжении этого учебного года я планирую продолжить использование приема </a:t>
            </a:r>
            <a:r>
              <a:rPr lang="ru-RU" dirty="0" err="1"/>
              <a:t>трекера</a:t>
            </a:r>
            <a:r>
              <a:rPr lang="ru-RU" dirty="0"/>
              <a:t> в качестве мотивации правильного выполнения домашнего задания и самоконтроля.</a:t>
            </a:r>
          </a:p>
        </p:txBody>
      </p:sp>
      <p:pic>
        <p:nvPicPr>
          <p:cNvPr id="6176" name="Picture 32" descr="https://sun9-62.userapi.com/impg/SVGELSP78p0pyr32ZK2VrmWdFYjB81eEMrQZGg/RP4FeTomBsM.jpg?size=821x1027&amp;quality=95&amp;sign=7641317ba5e790060740cab61ada308b&amp;type=album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668" t="2600" r="-2868" b="8483"/>
          <a:stretch/>
        </p:blipFill>
        <p:spPr bwMode="auto">
          <a:xfrm>
            <a:off x="4831307" y="3034896"/>
            <a:ext cx="3480180" cy="382310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3552" y="0"/>
            <a:ext cx="8229600" cy="948152"/>
          </a:xfrm>
        </p:spPr>
        <p:txBody>
          <a:bodyPr/>
          <a:lstStyle/>
          <a:p>
            <a:r>
              <a:rPr lang="ru-RU" b="1" dirty="0" smtClean="0"/>
              <a:t>Вывод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-122831" y="948152"/>
            <a:ext cx="9266831" cy="4678242"/>
          </a:xfrm>
        </p:spPr>
        <p:txBody>
          <a:bodyPr>
            <a:normAutofit fontScale="62500" lnSpcReduction="20000"/>
          </a:bodyPr>
          <a:lstStyle/>
          <a:p>
            <a:pPr>
              <a:buNone/>
            </a:pPr>
            <a:r>
              <a:rPr lang="ru-RU" sz="4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Мотивировать </a:t>
            </a:r>
            <a:r>
              <a:rPr lang="ru-RU" sz="4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ребенка на обучение важно </a:t>
            </a:r>
            <a:r>
              <a:rPr lang="ru-RU" sz="4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через </a:t>
            </a:r>
            <a:r>
              <a:rPr lang="ru-RU" sz="4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домашнее задание. </a:t>
            </a:r>
            <a:endParaRPr lang="ru-RU" sz="45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None/>
            </a:pPr>
            <a:endParaRPr lang="ru-RU" sz="45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ru-RU" sz="4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Необходимо </a:t>
            </a:r>
            <a:r>
              <a:rPr lang="ru-RU" sz="4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предложить детям такие задания и упражнения, которые </a:t>
            </a:r>
            <a:r>
              <a:rPr lang="ru-RU" sz="4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они будут </a:t>
            </a:r>
            <a:r>
              <a:rPr lang="ru-RU" sz="4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выполнять с удовольствием. </a:t>
            </a:r>
            <a:endParaRPr lang="ru-RU" sz="45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None/>
            </a:pPr>
            <a:endParaRPr lang="ru-RU" sz="45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ru-RU" sz="4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Способы самоконтроля, </a:t>
            </a:r>
            <a:r>
              <a:rPr lang="ru-RU" sz="4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такие как </a:t>
            </a:r>
            <a:endParaRPr lang="ru-RU" sz="45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ru-RU" sz="4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45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мотиватор-трекер</a:t>
            </a:r>
            <a:r>
              <a:rPr lang="ru-RU" sz="4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привьют </a:t>
            </a:r>
            <a:r>
              <a:rPr lang="ru-RU" sz="4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им </a:t>
            </a:r>
            <a:r>
              <a:rPr lang="ru-RU" sz="4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чувство</a:t>
            </a:r>
          </a:p>
          <a:p>
            <a:pPr>
              <a:buNone/>
            </a:pPr>
            <a:r>
              <a:rPr lang="ru-RU" sz="4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4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любви к учебе, самостоятельности </a:t>
            </a:r>
            <a:endParaRPr lang="ru-RU" sz="45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ru-RU" sz="4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и ответственности</a:t>
            </a:r>
            <a:r>
              <a:rPr lang="ru-RU" sz="4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ru-RU" dirty="0"/>
          </a:p>
        </p:txBody>
      </p:sp>
      <p:pic>
        <p:nvPicPr>
          <p:cNvPr id="6" name="Рисунок 5" descr="48-1375101028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02411" y="4135272"/>
            <a:ext cx="2657588" cy="272272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281836" y="964503"/>
            <a:ext cx="8862164" cy="2455101"/>
          </a:xfrm>
        </p:spPr>
        <p:txBody>
          <a:bodyPr>
            <a:normAutofit fontScale="90000"/>
          </a:bodyPr>
          <a:lstStyle/>
          <a:p>
            <a:pPr algn="l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повышение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мотивации и улучшение качества выполнения домашней работы с помощью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мотиватора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трекера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Balaji Ethirajulu 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80420" y="3769023"/>
            <a:ext cx="4028118" cy="253560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CustomShape 2"/>
          <p:cNvSpPr/>
          <p:nvPr/>
        </p:nvSpPr>
        <p:spPr bwMode="auto">
          <a:xfrm>
            <a:off x="1087755" y="254436"/>
            <a:ext cx="6348600" cy="710067"/>
          </a:xfrm>
          <a:custGeom>
            <a:avLst/>
            <a:gdLst/>
            <a:ahLst/>
            <a:cxnLst/>
            <a:rect l="l" t="t" r="r" b="b"/>
            <a:pathLst>
              <a:path w="21600" h="21600" extrusionOk="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>
            <a:spAutoFit/>
          </a:bodyPr>
          <a:lstStyle/>
          <a:p>
            <a:pPr algn="ctr">
              <a:defRPr/>
            </a:pPr>
            <a:r>
              <a:rPr lang="ru-RU" sz="4000" b="1" strike="noStrike" spc="-1" dirty="0" smtClean="0">
                <a:solidFill>
                  <a:srgbClr val="000000"/>
                </a:solidFill>
                <a:latin typeface="Calibri"/>
              </a:rPr>
              <a:t>Цель</a:t>
            </a:r>
            <a:endParaRPr lang="en-US" sz="4000" b="1" strike="noStrike" spc="-1" dirty="0">
              <a:solidFill>
                <a:srgbClr val="000000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653737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705" y="142001"/>
            <a:ext cx="8786874" cy="1143000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Выполнение домашнего задания –</a:t>
            </a:r>
            <a:b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важная и обязательная часть обучения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285001"/>
            <a:ext cx="9409379" cy="4525963"/>
          </a:xfrm>
        </p:spPr>
        <p:txBody>
          <a:bodyPr/>
          <a:lstStyle/>
          <a:p>
            <a:pPr>
              <a:buNone/>
            </a:pPr>
            <a:r>
              <a:rPr lang="ru-RU" dirty="0"/>
              <a:t> </a:t>
            </a:r>
            <a:r>
              <a:rPr lang="ru-RU" dirty="0" smtClean="0"/>
              <a:t>  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Его главное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назначение:</a:t>
            </a:r>
          </a:p>
          <a:p>
            <a:pPr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- осознание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закрепление пройденной на уроке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темы;</a:t>
            </a:r>
          </a:p>
          <a:p>
            <a:pPr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- формирование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практических навыков самостоятельного применения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знаний</a:t>
            </a:r>
            <a:endParaRPr lang="ru-RU" dirty="0"/>
          </a:p>
        </p:txBody>
      </p:sp>
      <p:pic>
        <p:nvPicPr>
          <p:cNvPr id="4" name="Рисунок 3" descr="shkola-zanyatiy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684618" y="8912275"/>
            <a:ext cx="1173964" cy="7075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202" name="Picture 10" descr="https://slovo.news/wp-content/uploads/2022/02/image-8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462" b="9333"/>
          <a:stretch/>
        </p:blipFill>
        <p:spPr bwMode="auto">
          <a:xfrm>
            <a:off x="4312692" y="4087091"/>
            <a:ext cx="4244454" cy="260465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29724" y="395786"/>
            <a:ext cx="8914276" cy="6329694"/>
          </a:xfrm>
        </p:spPr>
        <p:txBody>
          <a:bodyPr>
            <a:normAutofit fontScale="92500"/>
          </a:bodyPr>
          <a:lstStyle/>
          <a:p>
            <a:pPr>
              <a:buNone/>
            </a:pPr>
            <a:r>
              <a:rPr lang="ru-RU" sz="3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39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Занятия в школе могут только вдолбить </a:t>
            </a:r>
            <a:r>
              <a:rPr lang="ru-RU" sz="39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</a:p>
          <a:p>
            <a:pPr>
              <a:buNone/>
            </a:pPr>
            <a:r>
              <a:rPr lang="ru-RU" sz="39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ребёнка </a:t>
            </a:r>
            <a:r>
              <a:rPr lang="ru-RU" sz="39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все правила, добытые </a:t>
            </a:r>
            <a:r>
              <a:rPr lang="ru-RU" sz="39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чужим </a:t>
            </a:r>
          </a:p>
          <a:p>
            <a:pPr>
              <a:buNone/>
            </a:pPr>
            <a:r>
              <a:rPr lang="ru-RU" sz="39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пониманием</a:t>
            </a:r>
            <a:r>
              <a:rPr lang="ru-RU" sz="39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но способность </a:t>
            </a:r>
          </a:p>
          <a:p>
            <a:pPr>
              <a:buNone/>
            </a:pPr>
            <a:r>
              <a:rPr lang="ru-RU" sz="39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правильно </a:t>
            </a:r>
            <a:r>
              <a:rPr lang="ru-RU" sz="39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пользоваться ими </a:t>
            </a:r>
            <a:endParaRPr lang="ru-RU" sz="3900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ru-RU" sz="39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разовьёт </a:t>
            </a:r>
            <a:r>
              <a:rPr lang="ru-RU" sz="39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только </a:t>
            </a:r>
            <a:r>
              <a:rPr lang="ru-RU" sz="39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домашний</a:t>
            </a:r>
          </a:p>
          <a:p>
            <a:pPr>
              <a:buNone/>
            </a:pPr>
            <a:r>
              <a:rPr lang="ru-RU" sz="39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9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самостоятельный труд</a:t>
            </a:r>
            <a:r>
              <a:rPr lang="ru-RU" sz="39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>
              <a:buNone/>
            </a:pPr>
            <a:r>
              <a:rPr lang="ru-RU" i="1" dirty="0" smtClean="0">
                <a:latin typeface="Century Schoolbook" pitchFamily="18" charset="0"/>
              </a:rPr>
              <a:t>                                  </a:t>
            </a:r>
          </a:p>
          <a:p>
            <a:pPr>
              <a:buNone/>
            </a:pPr>
            <a:r>
              <a:rPr lang="ru-RU" i="1" dirty="0" smtClean="0">
                <a:latin typeface="Century Schoolbook" pitchFamily="18" charset="0"/>
              </a:rPr>
              <a:t>                                </a:t>
            </a:r>
          </a:p>
          <a:p>
            <a:pPr>
              <a:buNone/>
            </a:pPr>
            <a:r>
              <a:rPr lang="ru-RU" i="1" dirty="0" smtClean="0">
                <a:latin typeface="Century Schoolbook" pitchFamily="18" charset="0"/>
              </a:rPr>
              <a:t>                                                    </a:t>
            </a:r>
          </a:p>
          <a:p>
            <a:pPr>
              <a:buNone/>
            </a:pPr>
            <a:r>
              <a:rPr lang="ru-RU" i="1" dirty="0" smtClean="0">
                <a:latin typeface="Century Schoolbook" pitchFamily="18" charset="0"/>
              </a:rPr>
              <a:t>                                                            </a:t>
            </a:r>
            <a:r>
              <a:rPr lang="ru-RU" dirty="0" smtClean="0">
                <a:latin typeface="Century Schoolbook" panose="02040604050505020304" pitchFamily="18" charset="0"/>
              </a:rPr>
              <a:t>И. Кант</a:t>
            </a:r>
            <a:endParaRPr lang="ru-RU" dirty="0">
              <a:latin typeface="Century Schoolbook" pitchFamily="18" charset="0"/>
            </a:endParaRPr>
          </a:p>
          <a:p>
            <a:pPr>
              <a:buNone/>
            </a:pPr>
            <a:endParaRPr lang="ru-RU" i="1" dirty="0" smtClean="0">
              <a:latin typeface="Century Schoolbook" pitchFamily="18" charset="0"/>
            </a:endParaRPr>
          </a:p>
          <a:p>
            <a:pPr>
              <a:buNone/>
            </a:pPr>
            <a:endParaRPr lang="ru-RU" i="1" dirty="0" smtClean="0">
              <a:latin typeface="Century Schoolbook" pitchFamily="18" charset="0"/>
            </a:endParaRPr>
          </a:p>
          <a:p>
            <a:endParaRPr lang="ru-RU" dirty="0">
              <a:latin typeface="Century Schoolbook" pitchFamily="18" charset="0"/>
            </a:endParaRPr>
          </a:p>
        </p:txBody>
      </p:sp>
      <p:pic>
        <p:nvPicPr>
          <p:cNvPr id="4" name="Рисунок 3" descr="f1d7d9cd8bc56823901e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81308" y="2108828"/>
            <a:ext cx="2971101" cy="369517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91128" y="255215"/>
            <a:ext cx="8842036" cy="4525963"/>
          </a:xfrm>
        </p:spPr>
        <p:txBody>
          <a:bodyPr>
            <a:normAutofit fontScale="85000" lnSpcReduction="10000"/>
          </a:bodyPr>
          <a:lstStyle/>
          <a:p>
            <a:pPr>
              <a:buNone/>
            </a:pPr>
            <a:r>
              <a:rPr lang="ru-RU" dirty="0" smtClean="0"/>
              <a:t> </a:t>
            </a:r>
            <a:r>
              <a:rPr lang="ru-RU" sz="3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Выполнение </a:t>
            </a:r>
            <a:r>
              <a:rPr lang="ru-RU" sz="3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домашних </a:t>
            </a:r>
            <a:r>
              <a:rPr lang="ru-RU" sz="3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заданий способствует:</a:t>
            </a:r>
          </a:p>
          <a:p>
            <a:pPr>
              <a:buNone/>
            </a:pPr>
            <a:endParaRPr lang="ru-RU" sz="3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4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закреплению изученного в классе </a:t>
            </a:r>
            <a:r>
              <a:rPr lang="ru-RU" sz="4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материала;</a:t>
            </a:r>
          </a:p>
          <a:p>
            <a:r>
              <a:rPr lang="ru-RU" sz="4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развитию у детей </a:t>
            </a:r>
            <a:r>
              <a:rPr lang="ru-RU" sz="4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ответственности;</a:t>
            </a:r>
          </a:p>
          <a:p>
            <a:r>
              <a:rPr lang="ru-RU" sz="4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стимулирует развитие индивидуальности каждого </a:t>
            </a:r>
            <a:r>
              <a:rPr lang="ru-RU" sz="4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ученика </a:t>
            </a:r>
            <a:endParaRPr lang="ru-RU" sz="4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pic>
        <p:nvPicPr>
          <p:cNvPr id="4" name="Рисунок 3" descr="1619743028_8-phonoteka_org-p-fon-dlya-prezentatsii-domashnee-zadanie-9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816909" y="4464929"/>
            <a:ext cx="3500462" cy="25508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Проблема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6982" y="1278818"/>
            <a:ext cx="9144000" cy="314327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первом классе интерес 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 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школе и обучению был повышен. </a:t>
            </a:r>
          </a:p>
          <a:p>
            <a:pPr marL="0" indent="0">
              <a:buNone/>
            </a:pP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 втором классе интерес понизился, качество выполнения домашнего задания оказалось на среднем уровне.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 descr="o-o.jpe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096900" y="4293386"/>
            <a:ext cx="3043823" cy="221035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-233666" y="490992"/>
            <a:ext cx="9266830" cy="4525963"/>
          </a:xfrm>
        </p:spPr>
        <p:txBody>
          <a:bodyPr/>
          <a:lstStyle/>
          <a:p>
            <a:pPr algn="just">
              <a:buNone/>
            </a:pPr>
            <a:r>
              <a:rPr lang="ru-RU" dirty="0" smtClean="0"/>
              <a:t>    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Причиной 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этому является непонимание ребенка, почему он должен сидеть за выполнением домашнего задания, когда в мире столько других, гораздо более интересных 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занятий.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None/>
            </a:pPr>
            <a:endParaRPr lang="ru-RU" dirty="0"/>
          </a:p>
        </p:txBody>
      </p:sp>
      <p:pic>
        <p:nvPicPr>
          <p:cNvPr id="4" name="Рисунок 3" descr="nauchit-rebyonka-samostoyatelno-delat-uroki-plan-deystviy-dlya-roditeley-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69426" y="3371680"/>
            <a:ext cx="5194798" cy="299980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-236964" y="191972"/>
            <a:ext cx="9380964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Для улучшения качества 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выполнения  домашней работы, 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 решила прибегнуть к использованию </a:t>
            </a:r>
            <a:r>
              <a:rPr lang="ru-RU" sz="3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мотиватора-трекера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который 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смог бы помочь детям быть 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более продуктивными 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 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выполнении домашних заданий.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 descr="aeb4a28a-fb92-49de-81bf-09792c6e95bb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041971" y="3552517"/>
            <a:ext cx="5929322" cy="296466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3835" y="0"/>
            <a:ext cx="8229600" cy="1143000"/>
          </a:xfrm>
        </p:spPr>
        <p:txBody>
          <a:bodyPr/>
          <a:lstStyle/>
          <a:p>
            <a:r>
              <a:rPr lang="ru-RU" b="1" dirty="0" smtClean="0"/>
              <a:t>Что это такое?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12734" y="906033"/>
            <a:ext cx="8686800" cy="4525963"/>
          </a:xfrm>
        </p:spPr>
        <p:txBody>
          <a:bodyPr/>
          <a:lstStyle/>
          <a:p>
            <a:pPr algn="just">
              <a:buNone/>
            </a:pPr>
            <a:r>
              <a:rPr lang="ru-RU" dirty="0" smtClean="0"/>
              <a:t>     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Это 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таблица с клеточками, 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которая может быть украшена 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красочными иллюстрациями для привлечения внимания ребенка. </a:t>
            </a:r>
          </a:p>
          <a:p>
            <a:endParaRPr lang="ru-RU" dirty="0"/>
          </a:p>
        </p:txBody>
      </p:sp>
      <p:pic>
        <p:nvPicPr>
          <p:cNvPr id="1026" name="Picture 2" descr="https://sun9-21.userapi.com/impg/EqBiuE6-kA71N_EIcmqGbFvza35MWwZKEmI95A/H7ibh7NVozs.jpg?size=1280x1023&amp;quality=95&amp;sign=2f1d8b5dcc5f171766aad7fc0e3f77c3&amp;type=album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618" b="3883"/>
          <a:stretch/>
        </p:blipFill>
        <p:spPr bwMode="auto">
          <a:xfrm>
            <a:off x="2221484" y="3158836"/>
            <a:ext cx="6558483" cy="357095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458</TotalTime>
  <Words>397</Words>
  <Application>Microsoft Office PowerPoint</Application>
  <PresentationFormat>Экран (4:3)</PresentationFormat>
  <Paragraphs>58</Paragraphs>
  <Slides>17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2" baseType="lpstr">
      <vt:lpstr>Arial</vt:lpstr>
      <vt:lpstr>Calibri</vt:lpstr>
      <vt:lpstr>Century Schoolbook</vt:lpstr>
      <vt:lpstr>Times New Roman</vt:lpstr>
      <vt:lpstr>Тема Office</vt:lpstr>
      <vt:lpstr>           Мотиватор – трекер как метод самоконтроля учащихся начальной школы    </vt:lpstr>
      <vt:lpstr> повышение мотивации и улучшение качества выполнения домашней работы с помощью мотиватора - трекера </vt:lpstr>
      <vt:lpstr>Выполнение домашнего задания –  важная и обязательная часть обучения</vt:lpstr>
      <vt:lpstr>Презентация PowerPoint</vt:lpstr>
      <vt:lpstr>Презентация PowerPoint</vt:lpstr>
      <vt:lpstr>Проблема</vt:lpstr>
      <vt:lpstr>Презентация PowerPoint</vt:lpstr>
      <vt:lpstr>Презентация PowerPoint</vt:lpstr>
      <vt:lpstr>Что это такое?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Результаты</vt:lpstr>
      <vt:lpstr>Планы на будущее</vt:lpstr>
      <vt:lpstr>Вывод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ГБОУ СОШ №1 «Образовательный центр» с.Сергиевск    Трекер – мотиватор как метод   самоконтроля учащихся                             Выполнила: Андреева А.В.</dc:title>
  <dc:creator>ГБОУ ООШ с. Боровка</dc:creator>
  <cp:lastModifiedBy>ASUS</cp:lastModifiedBy>
  <cp:revision>54</cp:revision>
  <dcterms:modified xsi:type="dcterms:W3CDTF">2022-10-25T15:03:48Z</dcterms:modified>
</cp:coreProperties>
</file>