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1" r:id="rId4"/>
    <p:sldId id="272" r:id="rId5"/>
    <p:sldId id="273" r:id="rId6"/>
    <p:sldId id="280" r:id="rId7"/>
    <p:sldId id="281" r:id="rId8"/>
    <p:sldId id="282" r:id="rId9"/>
    <p:sldId id="274" r:id="rId10"/>
    <p:sldId id="275" r:id="rId11"/>
    <p:sldId id="276" r:id="rId12"/>
    <p:sldId id="277" r:id="rId13"/>
    <p:sldId id="278" r:id="rId14"/>
    <p:sldId id="279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alphaModFix amt="3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опыт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180528" y="3507854"/>
            <a:ext cx="2180093" cy="163564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2914650"/>
            <a:ext cx="5792688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766a234c5243569a15a8bdd6b57210ba_big.jpg"/>
          <p:cNvPicPr>
            <a:picLocks noChangeAspect="1"/>
          </p:cNvPicPr>
          <p:nvPr userDrawn="1"/>
        </p:nvPicPr>
        <p:blipFill>
          <a:blip r:embed="rId14" cstate="print">
            <a:lum bright="70000" contrast="-70000"/>
          </a:blip>
          <a:stretch>
            <a:fillRect/>
          </a:stretch>
        </p:blipFill>
        <p:spPr>
          <a:xfrm>
            <a:off x="2662606" y="843558"/>
            <a:ext cx="3602762" cy="38344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27784" y="1200151"/>
            <a:ext cx="6059016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3324"/>
            </a:avLst>
          </a:prstGeom>
          <a:blipFill dpi="0" rotWithShape="1">
            <a:blip r:embed="rId15" cstate="print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5329" y="555526"/>
            <a:ext cx="6336704" cy="122413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8104" y="2928940"/>
            <a:ext cx="3384376" cy="1947066"/>
          </a:xfrm>
        </p:spPr>
        <p:txBody>
          <a:bodyPr>
            <a:normAutofit/>
          </a:bodyPr>
          <a:lstStyle/>
          <a:p>
            <a:pPr lvl="0" algn="l"/>
            <a:r>
              <a:rPr lang="ru-RU" sz="18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endParaRPr lang="ru-RU" sz="18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/>
            <a:r>
              <a:rPr lang="ru-RU" sz="18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Ширяева Елена Владимировна,</a:t>
            </a:r>
            <a:endParaRPr lang="ru-RU" sz="18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/>
            <a:r>
              <a:rPr lang="ru-RU" sz="18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18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русского языка и литературы,  методист</a:t>
            </a:r>
          </a:p>
          <a:p>
            <a:pPr lvl="0" algn="l"/>
            <a:r>
              <a:rPr lang="ru-RU" sz="18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МБОУСОШ п.Коммунистический.</a:t>
            </a:r>
            <a:endParaRPr lang="ru-RU" sz="18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835696" y="483518"/>
            <a:ext cx="5832648" cy="165618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Проект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«Декада школьных наук»   </a:t>
            </a:r>
            <a:endParaRPr lang="ru-RU" sz="36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354457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Партнёры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95536" y="873978"/>
            <a:ext cx="8462744" cy="4074035"/>
          </a:xfrm>
        </p:spPr>
        <p:txBody>
          <a:bodyPr>
            <a:normAutofit/>
          </a:bodyPr>
          <a:lstStyle/>
          <a:p>
            <a:pPr lvl="0"/>
            <a:r>
              <a:rPr lang="ru-RU" sz="2400" dirty="0" smtClean="0"/>
              <a:t>Педагогические работники, совместно реализующие проект. </a:t>
            </a:r>
          </a:p>
          <a:p>
            <a:pPr lvl="0"/>
            <a:r>
              <a:rPr lang="ru-RU" sz="2400" dirty="0" smtClean="0"/>
              <a:t>Родители обучающихся.</a:t>
            </a:r>
          </a:p>
          <a:p>
            <a:pPr lvl="0"/>
            <a:r>
              <a:rPr lang="ru-RU" sz="2400" dirty="0" smtClean="0"/>
              <a:t>Библиотекарь школы.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None/>
            </a:pP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a typeface="Calibri"/>
              <a:cs typeface="Times New Roman"/>
            </a:endParaRPr>
          </a:p>
          <a:p>
            <a:pPr>
              <a:buNone/>
            </a:pPr>
            <a:endParaRPr lang="ru-RU" sz="1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354457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Целевая  аудитория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95536" y="873978"/>
            <a:ext cx="8462744" cy="4074035"/>
          </a:xfrm>
        </p:spPr>
        <p:txBody>
          <a:bodyPr>
            <a:normAutofit fontScale="925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/>
              <a:t> Декада школьных наук предполагает участие всех классов, </a:t>
            </a:r>
            <a:r>
              <a:rPr lang="ru-RU" sz="2400" b="1" dirty="0" smtClean="0">
                <a:solidFill>
                  <a:srgbClr val="C00000"/>
                </a:solidFill>
              </a:rPr>
              <a:t>с 1 по 11.</a:t>
            </a:r>
            <a:r>
              <a:rPr lang="ru-RU" sz="2400" dirty="0" smtClean="0"/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/>
              <a:t>Предметные дни в большей степени рассчитаны на учащихся </a:t>
            </a:r>
            <a:r>
              <a:rPr lang="ru-RU" sz="2400" b="1" dirty="0" smtClean="0">
                <a:solidFill>
                  <a:srgbClr val="C00000"/>
                </a:solidFill>
              </a:rPr>
              <a:t>5-11 </a:t>
            </a:r>
            <a:r>
              <a:rPr lang="ru-RU" sz="2400" dirty="0" smtClean="0"/>
              <a:t>классов, поскольку мероприятия проводятся в основном на 3 этаже школы учителями-предметниками; </a:t>
            </a: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/>
              <a:t>игра-вертушка предполагает командное участие </a:t>
            </a:r>
            <a:r>
              <a:rPr lang="ru-RU" sz="2400" b="1" dirty="0" smtClean="0">
                <a:solidFill>
                  <a:srgbClr val="C00000"/>
                </a:solidFill>
              </a:rPr>
              <a:t>с 1 по 9 класс</a:t>
            </a:r>
            <a:r>
              <a:rPr lang="ru-RU" sz="2400" dirty="0" smtClean="0"/>
              <a:t>, обучающиеся </a:t>
            </a:r>
            <a:r>
              <a:rPr lang="ru-RU" sz="2400" b="1" dirty="0" smtClean="0">
                <a:solidFill>
                  <a:srgbClr val="C00000"/>
                </a:solidFill>
              </a:rPr>
              <a:t>10, 11 </a:t>
            </a:r>
            <a:r>
              <a:rPr lang="ru-RU" sz="2400" dirty="0" smtClean="0"/>
              <a:t>классов привлекаются в качестве помощников учителей-предметников на станциях, а также в качестве помощников сопровождающих.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None/>
            </a:pP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a typeface="Calibri"/>
              <a:cs typeface="Times New Roman"/>
            </a:endParaRPr>
          </a:p>
          <a:p>
            <a:pPr>
              <a:buNone/>
            </a:pPr>
            <a:endParaRPr lang="ru-RU" sz="1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354457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План  реализации  проекта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95536" y="873978"/>
            <a:ext cx="8462744" cy="4074035"/>
          </a:xfrm>
        </p:spPr>
        <p:txBody>
          <a:bodyPr>
            <a:norm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buNone/>
            </a:pP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a typeface="Calibri"/>
              <a:cs typeface="Times New Roman"/>
            </a:endParaRPr>
          </a:p>
          <a:p>
            <a:pPr>
              <a:buNone/>
            </a:pPr>
            <a:endParaRPr lang="ru-RU" sz="1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714362"/>
          <a:ext cx="8715436" cy="4155749"/>
        </p:xfrm>
        <a:graphic>
          <a:graphicData uri="http://schemas.openxmlformats.org/drawingml/2006/table">
            <a:tbl>
              <a:tblPr/>
              <a:tblGrid>
                <a:gridCol w="1357322"/>
                <a:gridCol w="3844630"/>
                <a:gridCol w="1370344"/>
                <a:gridCol w="2143140"/>
              </a:tblGrid>
              <a:tr h="22173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Этап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Мероприятие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Срок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Ответственные 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523"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Подготовительный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1.Составление плана Декады школьных наук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За неделю до проведения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Методист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50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2.Согласование с администрацией школы и руководителями школьных методических объединений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Методист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2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3.Разработка планов проведения Дня предмета, подготовка материалов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Руководители МО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4.Презентация Декады (стенд, информационные листовки)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В первый день Декады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Методист,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педагог-организатор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462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Основной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r>
                        <a:rPr lang="ru-RU" sz="14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Реализация 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мероприятий планов проведения Декады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Ежедневно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Методист, руководители МО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6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2.Организация и проведение общешкольной игры «В лабиринте знаний»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Последний день Декады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Заместитель директора по ВР, методист,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педагог-организатор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08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Итоговый 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Сбор аналитической информации и написание справки по итогам проведения Декады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Последующая неделя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Методист, руководители МО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354457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Ожидаемые  результаты и эффекты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95536" y="873978"/>
            <a:ext cx="8462744" cy="4074035"/>
          </a:xfrm>
        </p:spPr>
        <p:txBody>
          <a:bodyPr>
            <a:norm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buNone/>
            </a:pP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a typeface="Calibri"/>
              <a:cs typeface="Times New Roman"/>
            </a:endParaRPr>
          </a:p>
          <a:p>
            <a:pPr>
              <a:buNone/>
            </a:pPr>
            <a:endParaRPr lang="ru-RU" sz="1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700455"/>
          <a:ext cx="8572559" cy="4287451"/>
        </p:xfrm>
        <a:graphic>
          <a:graphicData uri="http://schemas.openxmlformats.org/drawingml/2006/table">
            <a:tbl>
              <a:tblPr/>
              <a:tblGrid>
                <a:gridCol w="4592443"/>
                <a:gridCol w="3980116"/>
              </a:tblGrid>
              <a:tr h="2684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Результаты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Индикаторы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3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latin typeface="Times New Roman"/>
                          <a:ea typeface="Calibri"/>
                          <a:cs typeface="Times New Roman"/>
                        </a:rPr>
                        <a:t>Методические рекомендации по организации Декады школьных наук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latin typeface="Times New Roman"/>
                          <a:ea typeface="Calibri"/>
                          <a:cs typeface="Times New Roman"/>
                        </a:rPr>
                        <a:t>Наличие методических рекомендаций по организации Декады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994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latin typeface="Times New Roman"/>
                          <a:ea typeface="Calibri"/>
                          <a:cs typeface="Times New Roman"/>
                        </a:rPr>
                        <a:t>Выполнение плана методической работы  школы в части  организации внеурочной деятельности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latin typeface="Times New Roman"/>
                          <a:ea typeface="Calibri"/>
                          <a:cs typeface="Times New Roman"/>
                        </a:rPr>
                        <a:t>% выполнения плана методической работы школы в части организации внеурочной деятельности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53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latin typeface="Times New Roman"/>
                          <a:ea typeface="Calibri"/>
                          <a:cs typeface="Times New Roman"/>
                        </a:rPr>
                        <a:t>Охват  всех обучающихся внеурочной деятельностью во время проведения мероприятий  Декады школьных наук</a:t>
                      </a:r>
                      <a:endParaRPr lang="ru-RU" sz="18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latin typeface="Times New Roman"/>
                          <a:ea typeface="Calibri"/>
                          <a:cs typeface="Times New Roman"/>
                        </a:rPr>
                        <a:t>% участий  обучающихся  в мероприятиях Декады школьных наук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53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latin typeface="Times New Roman"/>
                          <a:ea typeface="Calibri"/>
                          <a:cs typeface="Times New Roman"/>
                        </a:rPr>
                        <a:t>Повышение интереса к изучению школьных предметов</a:t>
                      </a:r>
                      <a:endParaRPr lang="ru-RU" sz="18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latin typeface="Times New Roman"/>
                          <a:ea typeface="Calibri"/>
                          <a:cs typeface="Times New Roman"/>
                        </a:rPr>
                        <a:t>Увеличение доли учащихся, успевающих на «4» и «5»  по предметам Декады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53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latin typeface="Times New Roman"/>
                          <a:ea typeface="Calibri"/>
                          <a:cs typeface="Times New Roman"/>
                        </a:rPr>
                        <a:t>Выявление учащихся с высокими образовательными потребностями и творческими способностями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latin typeface="Times New Roman"/>
                          <a:ea typeface="Calibri"/>
                          <a:cs typeface="Times New Roman"/>
                        </a:rPr>
                        <a:t>Доля учащихся, принявших участие в подготовке и проведении мероприятий Декады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354457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Перспективы  дальнейшего  развития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95536" y="873978"/>
            <a:ext cx="8462744" cy="4074035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/>
              <a:t>Проект реализуется ежегодно с 2017 года. </a:t>
            </a: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/>
              <a:t>В плане методической работы школы предусматриваются и предметные недели, и Декада школьных наук. Как показала практика, в силу объективных причин, жизнеспособнее оказывается именно Декада, поскольку ежегодно возникают ситуации (карантинные мероприятия, большое количество актированных дней), при которых невозможно качественно провести ту или иную предметную неделю. </a:t>
            </a: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/>
              <a:t>В перспективе возможно развитие содержания Декады школьных наук с выходом на создание, например, школьного клуба «Наука и жизнь» или другого объединения, занимающегося школьными науками.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None/>
            </a:pP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a typeface="Calibri"/>
              <a:cs typeface="Times New Roman"/>
            </a:endParaRPr>
          </a:p>
          <a:p>
            <a:pPr>
              <a:buNone/>
            </a:pPr>
            <a:endParaRPr lang="ru-RU" sz="1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354457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Резюме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85720" y="873978"/>
            <a:ext cx="8572560" cy="4074035"/>
          </a:xfrm>
        </p:spPr>
        <p:txBody>
          <a:bodyPr>
            <a:normAutofit fontScale="85000" lnSpcReduction="20000"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/>
              <a:t>     Декада школьных наук «Хочу всё знать!» является альтернативой предметным неделям филологических, точных, естественных и общественных наук. Она позволяет за короткий период времени – 10 дней – без особых энергетических, физических и материальных затрат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sz="2400" dirty="0" smtClean="0"/>
              <a:t>решить задачу включения учащихся во внеурочную деятельность,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sz="2400" dirty="0" smtClean="0"/>
              <a:t>организовать занятость учащихся во время перемен,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sz="2400" dirty="0" smtClean="0"/>
              <a:t>развить навыки организации и осуществления сотрудничества с педагогами, сверстниками, старшими детьми в решении общих проблем,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sz="2400" dirty="0" smtClean="0"/>
              <a:t>укрепить позитивное отношение к базовым общественным ценностям  (человек, семья, Отечество, природа, мир, знания, труд, культура).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a typeface="Calibri"/>
              <a:cs typeface="Times New Roman"/>
            </a:endParaRPr>
          </a:p>
          <a:p>
            <a:pPr>
              <a:buNone/>
            </a:pPr>
            <a:endParaRPr lang="ru-RU" sz="1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354457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Проблема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95536" y="873978"/>
            <a:ext cx="8462744" cy="4074035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/>
              <a:t>     невыполнения в связи с карантинными мероприятиями и большим количеством актированных дней плана методической работы школы в части организации внеурочной деятельности, которая, согласно ФГОС,  является составной частью учебно-воспитательного процесса.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None/>
            </a:pP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a typeface="Calibri"/>
              <a:cs typeface="Times New Roman"/>
            </a:endParaRPr>
          </a:p>
          <a:p>
            <a:pPr>
              <a:buNone/>
            </a:pPr>
            <a:endParaRPr lang="ru-RU" sz="1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354457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Цель и задачи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95536" y="873978"/>
            <a:ext cx="8462744" cy="407403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400" b="1" dirty="0" smtClean="0"/>
              <a:t>Цель проекта: </a:t>
            </a:r>
            <a:r>
              <a:rPr lang="ru-RU" sz="2400" dirty="0" smtClean="0"/>
              <a:t>разработка альтернативной предметным неделям формы внеурочной деятельности.</a:t>
            </a:r>
          </a:p>
          <a:p>
            <a:pPr>
              <a:buNone/>
            </a:pPr>
            <a:r>
              <a:rPr lang="ru-RU" sz="2400" b="1" dirty="0" smtClean="0"/>
              <a:t>Задачи:</a:t>
            </a:r>
            <a:endParaRPr lang="ru-RU" sz="2400" dirty="0" smtClean="0"/>
          </a:p>
          <a:p>
            <a:pPr lvl="0"/>
            <a:r>
              <a:rPr lang="ru-RU" sz="2400" dirty="0" smtClean="0"/>
              <a:t>Рассмотреть возможность организации предметных дней.</a:t>
            </a:r>
          </a:p>
          <a:p>
            <a:pPr lvl="0"/>
            <a:r>
              <a:rPr lang="ru-RU" sz="2400" dirty="0" smtClean="0"/>
              <a:t>Отобрать возможные формы проведения мероприятий для предметных дней с ориентацией на занятость учащихся во время перемен.</a:t>
            </a:r>
          </a:p>
          <a:p>
            <a:pPr lvl="0"/>
            <a:r>
              <a:rPr lang="ru-RU" sz="2400" dirty="0" smtClean="0"/>
              <a:t>Составить план проведения Декады школьных наук.</a:t>
            </a:r>
          </a:p>
          <a:p>
            <a:pPr lvl="0"/>
            <a:r>
              <a:rPr lang="ru-RU" sz="2400" dirty="0" smtClean="0"/>
              <a:t>Согласовать план с администрацией школы, руководителями школьных методических объединений.</a:t>
            </a:r>
          </a:p>
          <a:p>
            <a:pPr lvl="0"/>
            <a:r>
              <a:rPr lang="ru-RU" sz="2400" dirty="0" smtClean="0"/>
              <a:t>Разработать форму подведения итогов Декады.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None/>
            </a:pP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a typeface="Calibri"/>
              <a:cs typeface="Times New Roman"/>
            </a:endParaRPr>
          </a:p>
          <a:p>
            <a:pPr>
              <a:buNone/>
            </a:pPr>
            <a:endParaRPr lang="ru-RU" sz="1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354457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Основное  содержание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95536" y="714362"/>
            <a:ext cx="8462744" cy="4233651"/>
          </a:xfrm>
        </p:spPr>
        <p:txBody>
          <a:bodyPr>
            <a:normAutofit fontScale="77500" lnSpcReduction="20000"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/>
              <a:t>Декада школьных наук ориентирована на следующие </a:t>
            </a:r>
            <a:r>
              <a:rPr lang="ru-RU" sz="2400" dirty="0" smtClean="0">
                <a:solidFill>
                  <a:srgbClr val="C00000"/>
                </a:solidFill>
              </a:rPr>
              <a:t>предметы</a:t>
            </a:r>
            <a:r>
              <a:rPr lang="ru-RU" sz="2400" dirty="0" smtClean="0"/>
              <a:t>: русский язык, литература, английский язык, математика, информатика, физика, биология, география, химия, история, обществознание.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План проведения </a:t>
            </a:r>
            <a:r>
              <a:rPr lang="ru-RU" sz="2400" dirty="0" smtClean="0"/>
              <a:t>Декады школьных наук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/>
              <a:t>составляется заранее,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/>
              <a:t>утверждается директором школы,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/>
              <a:t>согласуется с заместителями директора, руководителями школьных методических объединений и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/>
              <a:t>представляет собой таблицу с указанием даты проведения предметного дня, названия  предмета, места и времени проведения, возможных форм мероприятий и ответственных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a typeface="Calibri"/>
              <a:cs typeface="Times New Roman"/>
            </a:endParaRPr>
          </a:p>
          <a:p>
            <a:pPr>
              <a:buNone/>
            </a:pPr>
            <a:endParaRPr lang="ru-RU" sz="1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214295"/>
          <a:ext cx="8715437" cy="4898697"/>
        </p:xfrm>
        <a:graphic>
          <a:graphicData uri="http://schemas.openxmlformats.org/drawingml/2006/table">
            <a:tbl>
              <a:tblPr/>
              <a:tblGrid>
                <a:gridCol w="428628"/>
                <a:gridCol w="571504"/>
                <a:gridCol w="2357454"/>
                <a:gridCol w="1071570"/>
                <a:gridCol w="2000264"/>
                <a:gridCol w="2286017"/>
              </a:tblGrid>
              <a:tr h="3695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Дата 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проведения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День предмета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Место и время проведения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Возможные формы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Ответственный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49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11.03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Презентация декады на стенде в ходе 1 этажа, </a:t>
                      </a:r>
                      <a:r>
                        <a:rPr lang="ru-RU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на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школьном сайте (по согласованию), </a:t>
                      </a:r>
                      <a:r>
                        <a:rPr lang="ru-RU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в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листовках по классам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Методист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педагог-организатор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12.03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День Русского языка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Холлы и кабинеты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 и 3 этажа, лестничные пролёты;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перемены после 1, 2, 3, 4, 5 уроков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Выставки, экскурсии,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игры,</a:t>
                      </a:r>
                      <a:r>
                        <a:rPr lang="ru-RU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викторины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блиц-опросы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экспресс-газеты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, просмотр видео, интеллектуальные мини-конкурсы, «мозговые штурмы», творческие лаборатории и т.д.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Учителя</a:t>
                      </a:r>
                      <a:r>
                        <a:rPr lang="ru-RU" sz="12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русского языка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14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13.03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День Английского языка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Учителя</a:t>
                      </a:r>
                      <a:r>
                        <a:rPr lang="ru-RU" sz="12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английского языка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14.03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День Математики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Учителя</a:t>
                      </a:r>
                      <a:r>
                        <a:rPr lang="ru-RU" sz="12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математики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5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15.03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День Истории и Обществознания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Учителя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истории и обществознания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18.03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День Литературы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Учителя литературы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0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19.03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День Физики и Информатики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Учителя физики и информатики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14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7.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20.03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День Биологии и Географии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Учителя биологии, географии и химии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20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8.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21.03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День Химии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824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9.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22.03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Подготовка к игре-вертушке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Издание приказа, составление маршрутных листов, подготовка станций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Заместитель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директора по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ВР,</a:t>
                      </a:r>
                      <a:r>
                        <a:rPr lang="ru-RU" sz="1200" baseline="0" dirty="0" smtClean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методист, руководители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МО,</a:t>
                      </a:r>
                      <a:r>
                        <a:rPr lang="ru-RU" sz="12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педагог-организатор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601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10.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23.03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Подведение итогов «В лабиринте знаний»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Кабинеты школы,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9.00-11.00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Игра-вертушка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Заместитель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директора по ВР,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методист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, руководители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станций, педагог-организатор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081" marR="2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6"/>
            <a:ext cx="8643998" cy="464347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Руководители МО учителей филологии, учителей математики, информатики, физики («МИФ»), учителей естественных и общественных наук на заседаниях разрабатывают </a:t>
            </a:r>
            <a:r>
              <a:rPr lang="ru-RU" dirty="0" smtClean="0">
                <a:solidFill>
                  <a:srgbClr val="C00000"/>
                </a:solidFill>
              </a:rPr>
              <a:t>планы проведения предметных дней </a:t>
            </a:r>
            <a:r>
              <a:rPr lang="ru-RU" dirty="0" smtClean="0"/>
              <a:t>на основе плана проведения Декады, ответственные за проведение предметного дня </a:t>
            </a:r>
            <a:r>
              <a:rPr lang="ru-RU" dirty="0" smtClean="0">
                <a:solidFill>
                  <a:srgbClr val="C00000"/>
                </a:solidFill>
              </a:rPr>
              <a:t>готовят материалы</a:t>
            </a:r>
            <a:r>
              <a:rPr lang="ru-RU" dirty="0" smtClean="0"/>
              <a:t>. Кроме того, определяются </a:t>
            </a:r>
            <a:r>
              <a:rPr lang="ru-RU" dirty="0" smtClean="0">
                <a:solidFill>
                  <a:srgbClr val="C00000"/>
                </a:solidFill>
              </a:rPr>
              <a:t>руководители станций </a:t>
            </a:r>
            <a:r>
              <a:rPr lang="ru-RU" dirty="0" smtClean="0"/>
              <a:t>для игры-вертушки «В лабиринте знаний», </a:t>
            </a:r>
            <a:r>
              <a:rPr lang="ru-RU" dirty="0" smtClean="0">
                <a:solidFill>
                  <a:srgbClr val="C00000"/>
                </a:solidFill>
              </a:rPr>
              <a:t>подбираются материалы</a:t>
            </a:r>
            <a:r>
              <a:rPr lang="ru-RU" dirty="0" smtClean="0"/>
              <a:t> для мероприятия.</a:t>
            </a:r>
          </a:p>
          <a:p>
            <a:r>
              <a:rPr lang="ru-RU" dirty="0" smtClean="0"/>
              <a:t>Заместителю директора по воспитательной работе предоставляется информация по организации игры-вертушки с целью издания приказа: станции, расписание звонков, сопровождающие.</a:t>
            </a:r>
          </a:p>
          <a:p>
            <a:r>
              <a:rPr lang="ru-RU" dirty="0" smtClean="0"/>
              <a:t>В последний день третьей четверти проводится игра-вертушка «В лабиринте знаний»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8"/>
            <a:ext cx="8715436" cy="478634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Подведение итогов</a:t>
            </a:r>
            <a:r>
              <a:rPr lang="ru-RU" dirty="0" smtClean="0"/>
              <a:t> Декады школьных наук осуществляется методистом и оформляется в виде справки, в которую входит 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информация о результатах проведения предметных дней,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информация о результативности участия каждого класса в мероприятиях Декады школьных наук,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выводы и предложения о поощрении учителей и учащихся.</a:t>
            </a:r>
            <a:endParaRPr lang="ru-RU" sz="28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354457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Ресурсное  обеспечение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85720" y="714362"/>
            <a:ext cx="8572560" cy="4233651"/>
          </a:xfrm>
        </p:spPr>
        <p:txBody>
          <a:bodyPr numCol="2">
            <a:normAutofit fontScale="32500" lnSpcReduction="20000"/>
          </a:bodyPr>
          <a:lstStyle/>
          <a:p>
            <a:pPr>
              <a:buNone/>
            </a:pPr>
            <a:r>
              <a:rPr lang="ru-RU" sz="4900" b="1" i="1" dirty="0" smtClean="0"/>
              <a:t>Кадровое: </a:t>
            </a:r>
            <a:endParaRPr lang="ru-RU" sz="4900" dirty="0" smtClean="0"/>
          </a:p>
          <a:p>
            <a:pPr lvl="0"/>
            <a:r>
              <a:rPr lang="ru-RU" sz="4300" b="1" dirty="0" smtClean="0"/>
              <a:t>заместители директора по учебной и воспитательной работе;</a:t>
            </a:r>
          </a:p>
          <a:p>
            <a:pPr lvl="0"/>
            <a:r>
              <a:rPr lang="ru-RU" sz="4300" b="1" dirty="0" smtClean="0"/>
              <a:t>методист;</a:t>
            </a:r>
          </a:p>
          <a:p>
            <a:pPr lvl="0"/>
            <a:r>
              <a:rPr lang="ru-RU" sz="4300" b="1" dirty="0" smtClean="0"/>
              <a:t>педагог-организатор;</a:t>
            </a:r>
          </a:p>
          <a:p>
            <a:pPr lvl="0"/>
            <a:r>
              <a:rPr lang="ru-RU" sz="4300" b="1" dirty="0" smtClean="0"/>
              <a:t>руководители школьных методических объединений учителей филологии, математики, информатики, физики, естественных и общественных наук;</a:t>
            </a:r>
          </a:p>
          <a:p>
            <a:pPr lvl="0"/>
            <a:r>
              <a:rPr lang="ru-RU" sz="4300" b="1" dirty="0" smtClean="0"/>
              <a:t>учителя-предметники;</a:t>
            </a:r>
          </a:p>
          <a:p>
            <a:pPr lvl="0"/>
            <a:r>
              <a:rPr lang="ru-RU" sz="4300" b="1" dirty="0" smtClean="0"/>
              <a:t>библиотекарь.</a:t>
            </a:r>
          </a:p>
          <a:p>
            <a:pPr>
              <a:buNone/>
            </a:pPr>
            <a:r>
              <a:rPr lang="ru-RU" sz="4900" b="1" i="1" dirty="0" smtClean="0"/>
              <a:t>Финансовое: </a:t>
            </a:r>
            <a:endParaRPr lang="ru-RU" sz="4900" b="1" dirty="0" smtClean="0"/>
          </a:p>
          <a:p>
            <a:pPr lvl="0"/>
            <a:r>
              <a:rPr lang="ru-RU" sz="4300" b="1" dirty="0" smtClean="0"/>
              <a:t>средства школы (для предоставления оплачиваемых отгулов педагогам, ответственно и творчески подошедших к участию в мероприятиях Декады);</a:t>
            </a:r>
          </a:p>
          <a:p>
            <a:pPr lvl="0"/>
            <a:r>
              <a:rPr lang="ru-RU" sz="4300" b="1" dirty="0" smtClean="0"/>
              <a:t>спонсорская помощь (средства педагогов на сладкие призы детям, принимавшим участие в мероприятиях Декады).</a:t>
            </a:r>
          </a:p>
          <a:p>
            <a:pPr>
              <a:buNone/>
            </a:pPr>
            <a:endParaRPr lang="ru-RU" sz="4300" b="1" i="1" dirty="0" smtClean="0"/>
          </a:p>
          <a:p>
            <a:pPr>
              <a:buNone/>
            </a:pPr>
            <a:endParaRPr lang="ru-RU" sz="4300" b="1" i="1" dirty="0" smtClean="0"/>
          </a:p>
          <a:p>
            <a:pPr>
              <a:buNone/>
            </a:pPr>
            <a:r>
              <a:rPr lang="ru-RU" sz="4900" b="1" i="1" dirty="0" smtClean="0"/>
              <a:t>Материально-техническое:</a:t>
            </a:r>
            <a:r>
              <a:rPr lang="ru-RU" sz="4300" b="1" i="1" dirty="0" smtClean="0"/>
              <a:t> </a:t>
            </a:r>
            <a:r>
              <a:rPr lang="ru-RU" sz="4300" b="1" dirty="0" smtClean="0"/>
              <a:t>учебные кабинеты, учебные лаборатории, столовая; достаточное количество средств ИКТ соответствующего уровня (кабинеты и помещения оборудованы компьютерами, доступ к сети Интернет с любого компьютера школы, </a:t>
            </a:r>
            <a:r>
              <a:rPr lang="ru-RU" sz="4300" b="1" dirty="0" err="1" smtClean="0"/>
              <a:t>внутришкольная</a:t>
            </a:r>
            <a:r>
              <a:rPr lang="ru-RU" sz="4300" b="1" dirty="0" smtClean="0"/>
              <a:t> сеть, принтер, сканер, ксероксы, </a:t>
            </a:r>
            <a:r>
              <a:rPr lang="ru-RU" sz="4300" b="1" dirty="0" err="1" smtClean="0"/>
              <a:t>мультимедийные</a:t>
            </a:r>
            <a:r>
              <a:rPr lang="ru-RU" sz="4300" b="1" dirty="0" smtClean="0"/>
              <a:t> проекторы, интерактивные доски). </a:t>
            </a:r>
          </a:p>
          <a:p>
            <a:pPr>
              <a:buNone/>
            </a:pPr>
            <a:r>
              <a:rPr lang="ru-RU" sz="4900" b="1" i="1" dirty="0" smtClean="0"/>
              <a:t>Информационное: </a:t>
            </a:r>
            <a:endParaRPr lang="ru-RU" sz="4900" b="1" dirty="0" smtClean="0"/>
          </a:p>
          <a:p>
            <a:pPr lvl="0"/>
            <a:r>
              <a:rPr lang="ru-RU" sz="4300" b="1" smtClean="0"/>
              <a:t>наличие </a:t>
            </a:r>
            <a:r>
              <a:rPr lang="ru-RU" sz="4300" b="1" dirty="0" smtClean="0"/>
              <a:t>документов школьного уровня;</a:t>
            </a:r>
          </a:p>
          <a:p>
            <a:pPr lvl="0"/>
            <a:r>
              <a:rPr lang="ru-RU" sz="4300" b="1" dirty="0" smtClean="0"/>
              <a:t>наличие научно-методических разработок;</a:t>
            </a:r>
          </a:p>
          <a:p>
            <a:pPr lvl="0"/>
            <a:r>
              <a:rPr lang="ru-RU" sz="4300" b="1" dirty="0" smtClean="0"/>
              <a:t>наличие ЦОР.</a:t>
            </a:r>
          </a:p>
          <a:p>
            <a:pPr>
              <a:buNone/>
            </a:pPr>
            <a:r>
              <a:rPr lang="ru-RU" sz="4900" b="1" i="1" dirty="0" smtClean="0"/>
              <a:t>Интеллектуальное: </a:t>
            </a:r>
            <a:endParaRPr lang="ru-RU" sz="4900" b="1" dirty="0" smtClean="0"/>
          </a:p>
          <a:p>
            <a:pPr lvl="0"/>
            <a:r>
              <a:rPr lang="ru-RU" sz="4300" b="1" dirty="0" smtClean="0"/>
              <a:t>заместители директора по учебной работе и воспитательной работе;</a:t>
            </a:r>
          </a:p>
          <a:p>
            <a:pPr lvl="0"/>
            <a:r>
              <a:rPr lang="ru-RU" sz="4300" b="1" dirty="0" smtClean="0"/>
              <a:t>методист школы;</a:t>
            </a:r>
          </a:p>
          <a:p>
            <a:pPr lvl="0"/>
            <a:r>
              <a:rPr lang="ru-RU" sz="4300" b="1" dirty="0" smtClean="0"/>
              <a:t>учителя-предметники.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None/>
            </a:pPr>
            <a:endParaRPr lang="ru-RU" sz="24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a typeface="Calibri"/>
              <a:cs typeface="Times New Roman"/>
            </a:endParaRPr>
          </a:p>
          <a:p>
            <a:pPr>
              <a:buNone/>
            </a:pPr>
            <a:endParaRPr lang="ru-RU" sz="1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1192</TotalTime>
  <Words>1177</Words>
  <Application>Microsoft Office PowerPoint</Application>
  <PresentationFormat>Экран (16:9)</PresentationFormat>
  <Paragraphs>180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</vt:lpstr>
      <vt:lpstr>Резюме </vt:lpstr>
      <vt:lpstr>Проблема </vt:lpstr>
      <vt:lpstr>Цель и задачи </vt:lpstr>
      <vt:lpstr>Основное  содержание </vt:lpstr>
      <vt:lpstr>Слайд 6</vt:lpstr>
      <vt:lpstr>Слайд 7</vt:lpstr>
      <vt:lpstr>Слайд 8</vt:lpstr>
      <vt:lpstr>Ресурсное  обеспечение </vt:lpstr>
      <vt:lpstr>Партнёры </vt:lpstr>
      <vt:lpstr>Целевая  аудитория </vt:lpstr>
      <vt:lpstr>План  реализации  проекта </vt:lpstr>
      <vt:lpstr>Ожидаемые  результаты и эффекты </vt:lpstr>
      <vt:lpstr>Перспективы  дальнейшего  развития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Универсальный</dc:title>
  <dc:subject>шаблон</dc:subject>
  <dc:creator>Бейгул Ольга Куприяновна г. Антрацит</dc:creator>
  <cp:lastModifiedBy>Admin</cp:lastModifiedBy>
  <cp:revision>168</cp:revision>
  <dcterms:created xsi:type="dcterms:W3CDTF">2018-01-15T20:25:45Z</dcterms:created>
  <dcterms:modified xsi:type="dcterms:W3CDTF">2019-04-09T14:14:16Z</dcterms:modified>
</cp:coreProperties>
</file>